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3" r:id="rId2"/>
    <p:sldId id="264" r:id="rId3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9" autoAdjust="0"/>
    <p:restoredTop sz="94286" autoAdjust="0"/>
  </p:normalViewPr>
  <p:slideViewPr>
    <p:cSldViewPr>
      <p:cViewPr varScale="1">
        <p:scale>
          <a:sx n="113" d="100"/>
          <a:sy n="113" d="100"/>
        </p:scale>
        <p:origin x="15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7" y="2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/>
            </a:lvl1pPr>
          </a:lstStyle>
          <a:p>
            <a:fld id="{ED1A579E-8938-914D-A3AF-581C9CB4E795}" type="datetimeFigureOut">
              <a:rPr lang="en-US" smtClean="0"/>
              <a:pPr/>
              <a:t>6/24/16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0" tIns="47380" rIns="94760" bIns="4738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7"/>
          </a:xfrm>
          <a:prstGeom prst="rect">
            <a:avLst/>
          </a:prstGeom>
        </p:spPr>
        <p:txBody>
          <a:bodyPr vert="horz" lIns="94760" tIns="47380" rIns="94760" bIns="4738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721108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7" y="9721108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/>
            </a:lvl1pPr>
          </a:lstStyle>
          <a:p>
            <a:fld id="{B87035C6-A60B-6845-A35A-C35404A43E9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6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035C6-A60B-6845-A35A-C35404A43E97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9814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035C6-A60B-6845-A35A-C35404A43E97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76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pPr/>
              <a:t>24.06.16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2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pPr/>
              <a:t>24.06.16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190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pPr/>
              <a:t>24.06.16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09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pPr/>
              <a:t>24.06.16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15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pPr/>
              <a:t>24.06.16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032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pPr/>
              <a:t>24.06.16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42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pPr/>
              <a:t>24.06.16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5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pPr/>
              <a:t>24.06.16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3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pPr/>
              <a:t>24.06.16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37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pPr/>
              <a:t>24.06.16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386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pPr/>
              <a:t>24.06.16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52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7EC4-D982-440B-9B18-5CA3620900B4}" type="datetimeFigureOut">
              <a:rPr lang="de-DE" smtClean="0"/>
              <a:pPr/>
              <a:t>24.06.16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D339F-B6FA-4C76-9356-E740FECD51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253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microsoft.com/office/2007/relationships/hdphoto" Target="../media/hdphoto4.wdp"/><Relationship Id="rId13" Type="http://schemas.openxmlformats.org/officeDocument/2006/relationships/image" Target="../media/image6.png"/><Relationship Id="rId14" Type="http://schemas.microsoft.com/office/2007/relationships/hdphoto" Target="../media/hdphoto5.wdp"/><Relationship Id="rId15" Type="http://schemas.openxmlformats.org/officeDocument/2006/relationships/hyperlink" Target="https://www.ph-heidelberg.de/sachtexte-schreiben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NULL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microsoft.com/office/2007/relationships/hdphoto" Target="../media/hdphoto4.wdp"/><Relationship Id="rId13" Type="http://schemas.openxmlformats.org/officeDocument/2006/relationships/image" Target="../media/image6.png"/><Relationship Id="rId14" Type="http://schemas.microsoft.com/office/2007/relationships/hdphoto" Target="../media/hdphoto5.wdp"/><Relationship Id="rId15" Type="http://schemas.openxmlformats.org/officeDocument/2006/relationships/hyperlink" Target="https://www.ph-heidelberg.de/sachtexte-schreiben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microsoft.com/office/2007/relationships/hdphoto" Target="NULL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erade Verbindung mit Pfeil 57"/>
          <p:cNvCxnSpPr/>
          <p:nvPr/>
        </p:nvCxnSpPr>
        <p:spPr>
          <a:xfrm flipH="1" flipV="1">
            <a:off x="761386" y="3640180"/>
            <a:ext cx="138206" cy="6529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/>
          <p:nvPr/>
        </p:nvCxnSpPr>
        <p:spPr>
          <a:xfrm flipH="1" flipV="1">
            <a:off x="1266459" y="3919370"/>
            <a:ext cx="6198" cy="3737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ihandform 60"/>
          <p:cNvSpPr/>
          <p:nvPr/>
        </p:nvSpPr>
        <p:spPr>
          <a:xfrm>
            <a:off x="1121424" y="3346093"/>
            <a:ext cx="354396" cy="588173"/>
          </a:xfrm>
          <a:custGeom>
            <a:avLst/>
            <a:gdLst>
              <a:gd name="connsiteX0" fmla="*/ 976393 w 976393"/>
              <a:gd name="connsiteY0" fmla="*/ 1472429 h 1472429"/>
              <a:gd name="connsiteX1" fmla="*/ 898902 w 976393"/>
              <a:gd name="connsiteY1" fmla="*/ 1425934 h 1472429"/>
              <a:gd name="connsiteX2" fmla="*/ 743919 w 976393"/>
              <a:gd name="connsiteY2" fmla="*/ 1456930 h 1472429"/>
              <a:gd name="connsiteX3" fmla="*/ 666427 w 976393"/>
              <a:gd name="connsiteY3" fmla="*/ 1441432 h 1472429"/>
              <a:gd name="connsiteX4" fmla="*/ 635431 w 976393"/>
              <a:gd name="connsiteY4" fmla="*/ 1394937 h 1472429"/>
              <a:gd name="connsiteX5" fmla="*/ 573438 w 976393"/>
              <a:gd name="connsiteY5" fmla="*/ 1255452 h 1472429"/>
              <a:gd name="connsiteX6" fmla="*/ 480448 w 976393"/>
              <a:gd name="connsiteY6" fmla="*/ 1208957 h 1472429"/>
              <a:gd name="connsiteX7" fmla="*/ 387458 w 976393"/>
              <a:gd name="connsiteY7" fmla="*/ 1146964 h 1472429"/>
              <a:gd name="connsiteX8" fmla="*/ 340963 w 976393"/>
              <a:gd name="connsiteY8" fmla="*/ 1053974 h 1472429"/>
              <a:gd name="connsiteX9" fmla="*/ 309966 w 976393"/>
              <a:gd name="connsiteY9" fmla="*/ 960985 h 1472429"/>
              <a:gd name="connsiteX10" fmla="*/ 247973 w 976393"/>
              <a:gd name="connsiteY10" fmla="*/ 867995 h 1472429"/>
              <a:gd name="connsiteX11" fmla="*/ 216977 w 976393"/>
              <a:gd name="connsiteY11" fmla="*/ 759507 h 1472429"/>
              <a:gd name="connsiteX12" fmla="*/ 185980 w 976393"/>
              <a:gd name="connsiteY12" fmla="*/ 713012 h 1472429"/>
              <a:gd name="connsiteX13" fmla="*/ 201478 w 976393"/>
              <a:gd name="connsiteY13" fmla="*/ 558029 h 1472429"/>
              <a:gd name="connsiteX14" fmla="*/ 154983 w 976393"/>
              <a:gd name="connsiteY14" fmla="*/ 527032 h 1472429"/>
              <a:gd name="connsiteX15" fmla="*/ 92990 w 976393"/>
              <a:gd name="connsiteY15" fmla="*/ 434042 h 1472429"/>
              <a:gd name="connsiteX16" fmla="*/ 61993 w 976393"/>
              <a:gd name="connsiteY16" fmla="*/ 387547 h 1472429"/>
              <a:gd name="connsiteX17" fmla="*/ 30997 w 976393"/>
              <a:gd name="connsiteY17" fmla="*/ 341052 h 1472429"/>
              <a:gd name="connsiteX18" fmla="*/ 46495 w 976393"/>
              <a:gd name="connsiteY18" fmla="*/ 279059 h 1472429"/>
              <a:gd name="connsiteX19" fmla="*/ 61993 w 976393"/>
              <a:gd name="connsiteY19" fmla="*/ 232564 h 1472429"/>
              <a:gd name="connsiteX20" fmla="*/ 46495 w 976393"/>
              <a:gd name="connsiteY20" fmla="*/ 46585 h 1472429"/>
              <a:gd name="connsiteX21" fmla="*/ 0 w 976393"/>
              <a:gd name="connsiteY21" fmla="*/ 90 h 1472429"/>
              <a:gd name="connsiteX0" fmla="*/ 976393 w 976393"/>
              <a:gd name="connsiteY0" fmla="*/ 1472429 h 1472429"/>
              <a:gd name="connsiteX1" fmla="*/ 898902 w 976393"/>
              <a:gd name="connsiteY1" fmla="*/ 1425934 h 1472429"/>
              <a:gd name="connsiteX2" fmla="*/ 743919 w 976393"/>
              <a:gd name="connsiteY2" fmla="*/ 1456930 h 1472429"/>
              <a:gd name="connsiteX3" fmla="*/ 712922 w 976393"/>
              <a:gd name="connsiteY3" fmla="*/ 1363941 h 1472429"/>
              <a:gd name="connsiteX4" fmla="*/ 635431 w 976393"/>
              <a:gd name="connsiteY4" fmla="*/ 1394937 h 1472429"/>
              <a:gd name="connsiteX5" fmla="*/ 573438 w 976393"/>
              <a:gd name="connsiteY5" fmla="*/ 1255452 h 1472429"/>
              <a:gd name="connsiteX6" fmla="*/ 480448 w 976393"/>
              <a:gd name="connsiteY6" fmla="*/ 1208957 h 1472429"/>
              <a:gd name="connsiteX7" fmla="*/ 387458 w 976393"/>
              <a:gd name="connsiteY7" fmla="*/ 1146964 h 1472429"/>
              <a:gd name="connsiteX8" fmla="*/ 340963 w 976393"/>
              <a:gd name="connsiteY8" fmla="*/ 1053974 h 1472429"/>
              <a:gd name="connsiteX9" fmla="*/ 309966 w 976393"/>
              <a:gd name="connsiteY9" fmla="*/ 960985 h 1472429"/>
              <a:gd name="connsiteX10" fmla="*/ 247973 w 976393"/>
              <a:gd name="connsiteY10" fmla="*/ 867995 h 1472429"/>
              <a:gd name="connsiteX11" fmla="*/ 216977 w 976393"/>
              <a:gd name="connsiteY11" fmla="*/ 759507 h 1472429"/>
              <a:gd name="connsiteX12" fmla="*/ 185980 w 976393"/>
              <a:gd name="connsiteY12" fmla="*/ 713012 h 1472429"/>
              <a:gd name="connsiteX13" fmla="*/ 201478 w 976393"/>
              <a:gd name="connsiteY13" fmla="*/ 558029 h 1472429"/>
              <a:gd name="connsiteX14" fmla="*/ 154983 w 976393"/>
              <a:gd name="connsiteY14" fmla="*/ 527032 h 1472429"/>
              <a:gd name="connsiteX15" fmla="*/ 92990 w 976393"/>
              <a:gd name="connsiteY15" fmla="*/ 434042 h 1472429"/>
              <a:gd name="connsiteX16" fmla="*/ 61993 w 976393"/>
              <a:gd name="connsiteY16" fmla="*/ 387547 h 1472429"/>
              <a:gd name="connsiteX17" fmla="*/ 30997 w 976393"/>
              <a:gd name="connsiteY17" fmla="*/ 341052 h 1472429"/>
              <a:gd name="connsiteX18" fmla="*/ 46495 w 976393"/>
              <a:gd name="connsiteY18" fmla="*/ 279059 h 1472429"/>
              <a:gd name="connsiteX19" fmla="*/ 61993 w 976393"/>
              <a:gd name="connsiteY19" fmla="*/ 232564 h 1472429"/>
              <a:gd name="connsiteX20" fmla="*/ 46495 w 976393"/>
              <a:gd name="connsiteY20" fmla="*/ 46585 h 1472429"/>
              <a:gd name="connsiteX21" fmla="*/ 0 w 976393"/>
              <a:gd name="connsiteY21" fmla="*/ 90 h 1472429"/>
              <a:gd name="connsiteX0" fmla="*/ 976393 w 976393"/>
              <a:gd name="connsiteY0" fmla="*/ 1472429 h 1472429"/>
              <a:gd name="connsiteX1" fmla="*/ 898902 w 976393"/>
              <a:gd name="connsiteY1" fmla="*/ 1425934 h 1472429"/>
              <a:gd name="connsiteX2" fmla="*/ 743919 w 976393"/>
              <a:gd name="connsiteY2" fmla="*/ 1456930 h 1472429"/>
              <a:gd name="connsiteX3" fmla="*/ 712922 w 976393"/>
              <a:gd name="connsiteY3" fmla="*/ 1363941 h 1472429"/>
              <a:gd name="connsiteX4" fmla="*/ 635431 w 976393"/>
              <a:gd name="connsiteY4" fmla="*/ 1332944 h 1472429"/>
              <a:gd name="connsiteX5" fmla="*/ 573438 w 976393"/>
              <a:gd name="connsiteY5" fmla="*/ 1255452 h 1472429"/>
              <a:gd name="connsiteX6" fmla="*/ 480448 w 976393"/>
              <a:gd name="connsiteY6" fmla="*/ 1208957 h 1472429"/>
              <a:gd name="connsiteX7" fmla="*/ 387458 w 976393"/>
              <a:gd name="connsiteY7" fmla="*/ 1146964 h 1472429"/>
              <a:gd name="connsiteX8" fmla="*/ 340963 w 976393"/>
              <a:gd name="connsiteY8" fmla="*/ 1053974 h 1472429"/>
              <a:gd name="connsiteX9" fmla="*/ 309966 w 976393"/>
              <a:gd name="connsiteY9" fmla="*/ 960985 h 1472429"/>
              <a:gd name="connsiteX10" fmla="*/ 247973 w 976393"/>
              <a:gd name="connsiteY10" fmla="*/ 867995 h 1472429"/>
              <a:gd name="connsiteX11" fmla="*/ 216977 w 976393"/>
              <a:gd name="connsiteY11" fmla="*/ 759507 h 1472429"/>
              <a:gd name="connsiteX12" fmla="*/ 185980 w 976393"/>
              <a:gd name="connsiteY12" fmla="*/ 713012 h 1472429"/>
              <a:gd name="connsiteX13" fmla="*/ 201478 w 976393"/>
              <a:gd name="connsiteY13" fmla="*/ 558029 h 1472429"/>
              <a:gd name="connsiteX14" fmla="*/ 154983 w 976393"/>
              <a:gd name="connsiteY14" fmla="*/ 527032 h 1472429"/>
              <a:gd name="connsiteX15" fmla="*/ 92990 w 976393"/>
              <a:gd name="connsiteY15" fmla="*/ 434042 h 1472429"/>
              <a:gd name="connsiteX16" fmla="*/ 61993 w 976393"/>
              <a:gd name="connsiteY16" fmla="*/ 387547 h 1472429"/>
              <a:gd name="connsiteX17" fmla="*/ 30997 w 976393"/>
              <a:gd name="connsiteY17" fmla="*/ 341052 h 1472429"/>
              <a:gd name="connsiteX18" fmla="*/ 46495 w 976393"/>
              <a:gd name="connsiteY18" fmla="*/ 279059 h 1472429"/>
              <a:gd name="connsiteX19" fmla="*/ 61993 w 976393"/>
              <a:gd name="connsiteY19" fmla="*/ 232564 h 1472429"/>
              <a:gd name="connsiteX20" fmla="*/ 46495 w 976393"/>
              <a:gd name="connsiteY20" fmla="*/ 46585 h 1472429"/>
              <a:gd name="connsiteX21" fmla="*/ 0 w 976393"/>
              <a:gd name="connsiteY21" fmla="*/ 90 h 1472429"/>
              <a:gd name="connsiteX0" fmla="*/ 976393 w 976393"/>
              <a:gd name="connsiteY0" fmla="*/ 1472429 h 1472429"/>
              <a:gd name="connsiteX1" fmla="*/ 898902 w 976393"/>
              <a:gd name="connsiteY1" fmla="*/ 1425934 h 1472429"/>
              <a:gd name="connsiteX2" fmla="*/ 759417 w 976393"/>
              <a:gd name="connsiteY2" fmla="*/ 1410435 h 1472429"/>
              <a:gd name="connsiteX3" fmla="*/ 712922 w 976393"/>
              <a:gd name="connsiteY3" fmla="*/ 1363941 h 1472429"/>
              <a:gd name="connsiteX4" fmla="*/ 635431 w 976393"/>
              <a:gd name="connsiteY4" fmla="*/ 1332944 h 1472429"/>
              <a:gd name="connsiteX5" fmla="*/ 573438 w 976393"/>
              <a:gd name="connsiteY5" fmla="*/ 1255452 h 1472429"/>
              <a:gd name="connsiteX6" fmla="*/ 480448 w 976393"/>
              <a:gd name="connsiteY6" fmla="*/ 1208957 h 1472429"/>
              <a:gd name="connsiteX7" fmla="*/ 387458 w 976393"/>
              <a:gd name="connsiteY7" fmla="*/ 1146964 h 1472429"/>
              <a:gd name="connsiteX8" fmla="*/ 340963 w 976393"/>
              <a:gd name="connsiteY8" fmla="*/ 1053974 h 1472429"/>
              <a:gd name="connsiteX9" fmla="*/ 309966 w 976393"/>
              <a:gd name="connsiteY9" fmla="*/ 960985 h 1472429"/>
              <a:gd name="connsiteX10" fmla="*/ 247973 w 976393"/>
              <a:gd name="connsiteY10" fmla="*/ 867995 h 1472429"/>
              <a:gd name="connsiteX11" fmla="*/ 216977 w 976393"/>
              <a:gd name="connsiteY11" fmla="*/ 759507 h 1472429"/>
              <a:gd name="connsiteX12" fmla="*/ 185980 w 976393"/>
              <a:gd name="connsiteY12" fmla="*/ 713012 h 1472429"/>
              <a:gd name="connsiteX13" fmla="*/ 201478 w 976393"/>
              <a:gd name="connsiteY13" fmla="*/ 558029 h 1472429"/>
              <a:gd name="connsiteX14" fmla="*/ 154983 w 976393"/>
              <a:gd name="connsiteY14" fmla="*/ 527032 h 1472429"/>
              <a:gd name="connsiteX15" fmla="*/ 92990 w 976393"/>
              <a:gd name="connsiteY15" fmla="*/ 434042 h 1472429"/>
              <a:gd name="connsiteX16" fmla="*/ 61993 w 976393"/>
              <a:gd name="connsiteY16" fmla="*/ 387547 h 1472429"/>
              <a:gd name="connsiteX17" fmla="*/ 30997 w 976393"/>
              <a:gd name="connsiteY17" fmla="*/ 341052 h 1472429"/>
              <a:gd name="connsiteX18" fmla="*/ 46495 w 976393"/>
              <a:gd name="connsiteY18" fmla="*/ 279059 h 1472429"/>
              <a:gd name="connsiteX19" fmla="*/ 61993 w 976393"/>
              <a:gd name="connsiteY19" fmla="*/ 232564 h 1472429"/>
              <a:gd name="connsiteX20" fmla="*/ 46495 w 976393"/>
              <a:gd name="connsiteY20" fmla="*/ 46585 h 1472429"/>
              <a:gd name="connsiteX21" fmla="*/ 0 w 976393"/>
              <a:gd name="connsiteY21" fmla="*/ 90 h 1472429"/>
              <a:gd name="connsiteX0" fmla="*/ 1038386 w 1038386"/>
              <a:gd name="connsiteY0" fmla="*/ 1472339 h 1472339"/>
              <a:gd name="connsiteX1" fmla="*/ 960895 w 1038386"/>
              <a:gd name="connsiteY1" fmla="*/ 1425844 h 1472339"/>
              <a:gd name="connsiteX2" fmla="*/ 821410 w 1038386"/>
              <a:gd name="connsiteY2" fmla="*/ 1410345 h 1472339"/>
              <a:gd name="connsiteX3" fmla="*/ 774915 w 1038386"/>
              <a:gd name="connsiteY3" fmla="*/ 1363851 h 1472339"/>
              <a:gd name="connsiteX4" fmla="*/ 697424 w 1038386"/>
              <a:gd name="connsiteY4" fmla="*/ 1332854 h 1472339"/>
              <a:gd name="connsiteX5" fmla="*/ 635431 w 1038386"/>
              <a:gd name="connsiteY5" fmla="*/ 1255362 h 1472339"/>
              <a:gd name="connsiteX6" fmla="*/ 542441 w 1038386"/>
              <a:gd name="connsiteY6" fmla="*/ 1208867 h 1472339"/>
              <a:gd name="connsiteX7" fmla="*/ 449451 w 1038386"/>
              <a:gd name="connsiteY7" fmla="*/ 1146874 h 1472339"/>
              <a:gd name="connsiteX8" fmla="*/ 402956 w 1038386"/>
              <a:gd name="connsiteY8" fmla="*/ 1053884 h 1472339"/>
              <a:gd name="connsiteX9" fmla="*/ 371959 w 1038386"/>
              <a:gd name="connsiteY9" fmla="*/ 960895 h 1472339"/>
              <a:gd name="connsiteX10" fmla="*/ 309966 w 1038386"/>
              <a:gd name="connsiteY10" fmla="*/ 867905 h 1472339"/>
              <a:gd name="connsiteX11" fmla="*/ 278970 w 1038386"/>
              <a:gd name="connsiteY11" fmla="*/ 759417 h 1472339"/>
              <a:gd name="connsiteX12" fmla="*/ 247973 w 1038386"/>
              <a:gd name="connsiteY12" fmla="*/ 712922 h 1472339"/>
              <a:gd name="connsiteX13" fmla="*/ 263471 w 1038386"/>
              <a:gd name="connsiteY13" fmla="*/ 557939 h 1472339"/>
              <a:gd name="connsiteX14" fmla="*/ 216976 w 1038386"/>
              <a:gd name="connsiteY14" fmla="*/ 526942 h 1472339"/>
              <a:gd name="connsiteX15" fmla="*/ 154983 w 1038386"/>
              <a:gd name="connsiteY15" fmla="*/ 433952 h 1472339"/>
              <a:gd name="connsiteX16" fmla="*/ 123986 w 1038386"/>
              <a:gd name="connsiteY16" fmla="*/ 387457 h 1472339"/>
              <a:gd name="connsiteX17" fmla="*/ 92990 w 1038386"/>
              <a:gd name="connsiteY17" fmla="*/ 340962 h 1472339"/>
              <a:gd name="connsiteX18" fmla="*/ 108488 w 1038386"/>
              <a:gd name="connsiteY18" fmla="*/ 278969 h 1472339"/>
              <a:gd name="connsiteX19" fmla="*/ 0 w 1038386"/>
              <a:gd name="connsiteY19" fmla="*/ 263470 h 1472339"/>
              <a:gd name="connsiteX20" fmla="*/ 108488 w 1038386"/>
              <a:gd name="connsiteY20" fmla="*/ 46495 h 1472339"/>
              <a:gd name="connsiteX21" fmla="*/ 61993 w 1038386"/>
              <a:gd name="connsiteY21" fmla="*/ 0 h 1472339"/>
              <a:gd name="connsiteX0" fmla="*/ 1053884 w 1053884"/>
              <a:gd name="connsiteY0" fmla="*/ 1472339 h 1472339"/>
              <a:gd name="connsiteX1" fmla="*/ 976393 w 1053884"/>
              <a:gd name="connsiteY1" fmla="*/ 1425844 h 1472339"/>
              <a:gd name="connsiteX2" fmla="*/ 836908 w 1053884"/>
              <a:gd name="connsiteY2" fmla="*/ 1410345 h 1472339"/>
              <a:gd name="connsiteX3" fmla="*/ 790413 w 1053884"/>
              <a:gd name="connsiteY3" fmla="*/ 1363851 h 1472339"/>
              <a:gd name="connsiteX4" fmla="*/ 712922 w 1053884"/>
              <a:gd name="connsiteY4" fmla="*/ 1332854 h 1472339"/>
              <a:gd name="connsiteX5" fmla="*/ 650929 w 1053884"/>
              <a:gd name="connsiteY5" fmla="*/ 1255362 h 1472339"/>
              <a:gd name="connsiteX6" fmla="*/ 557939 w 1053884"/>
              <a:gd name="connsiteY6" fmla="*/ 1208867 h 1472339"/>
              <a:gd name="connsiteX7" fmla="*/ 464949 w 1053884"/>
              <a:gd name="connsiteY7" fmla="*/ 1146874 h 1472339"/>
              <a:gd name="connsiteX8" fmla="*/ 418454 w 1053884"/>
              <a:gd name="connsiteY8" fmla="*/ 1053884 h 1472339"/>
              <a:gd name="connsiteX9" fmla="*/ 387457 w 1053884"/>
              <a:gd name="connsiteY9" fmla="*/ 960895 h 1472339"/>
              <a:gd name="connsiteX10" fmla="*/ 325464 w 1053884"/>
              <a:gd name="connsiteY10" fmla="*/ 867905 h 1472339"/>
              <a:gd name="connsiteX11" fmla="*/ 294468 w 1053884"/>
              <a:gd name="connsiteY11" fmla="*/ 759417 h 1472339"/>
              <a:gd name="connsiteX12" fmla="*/ 263471 w 1053884"/>
              <a:gd name="connsiteY12" fmla="*/ 712922 h 1472339"/>
              <a:gd name="connsiteX13" fmla="*/ 278969 w 1053884"/>
              <a:gd name="connsiteY13" fmla="*/ 557939 h 1472339"/>
              <a:gd name="connsiteX14" fmla="*/ 232474 w 1053884"/>
              <a:gd name="connsiteY14" fmla="*/ 526942 h 1472339"/>
              <a:gd name="connsiteX15" fmla="*/ 170481 w 1053884"/>
              <a:gd name="connsiteY15" fmla="*/ 433952 h 1472339"/>
              <a:gd name="connsiteX16" fmla="*/ 139484 w 1053884"/>
              <a:gd name="connsiteY16" fmla="*/ 387457 h 1472339"/>
              <a:gd name="connsiteX17" fmla="*/ 108488 w 1053884"/>
              <a:gd name="connsiteY17" fmla="*/ 340962 h 1472339"/>
              <a:gd name="connsiteX18" fmla="*/ 123986 w 1053884"/>
              <a:gd name="connsiteY18" fmla="*/ 278969 h 1472339"/>
              <a:gd name="connsiteX19" fmla="*/ 15498 w 1053884"/>
              <a:gd name="connsiteY19" fmla="*/ 263470 h 1472339"/>
              <a:gd name="connsiteX20" fmla="*/ 123986 w 1053884"/>
              <a:gd name="connsiteY20" fmla="*/ 46495 h 1472339"/>
              <a:gd name="connsiteX21" fmla="*/ 0 w 1053884"/>
              <a:gd name="connsiteY21" fmla="*/ 0 h 1472339"/>
              <a:gd name="connsiteX0" fmla="*/ 1193398 w 1193398"/>
              <a:gd name="connsiteY0" fmla="*/ 1472339 h 1472339"/>
              <a:gd name="connsiteX1" fmla="*/ 1115907 w 1193398"/>
              <a:gd name="connsiteY1" fmla="*/ 1425844 h 1472339"/>
              <a:gd name="connsiteX2" fmla="*/ 976422 w 1193398"/>
              <a:gd name="connsiteY2" fmla="*/ 1410345 h 1472339"/>
              <a:gd name="connsiteX3" fmla="*/ 929927 w 1193398"/>
              <a:gd name="connsiteY3" fmla="*/ 1363851 h 1472339"/>
              <a:gd name="connsiteX4" fmla="*/ 852436 w 1193398"/>
              <a:gd name="connsiteY4" fmla="*/ 1332854 h 1472339"/>
              <a:gd name="connsiteX5" fmla="*/ 790443 w 1193398"/>
              <a:gd name="connsiteY5" fmla="*/ 1255362 h 1472339"/>
              <a:gd name="connsiteX6" fmla="*/ 697453 w 1193398"/>
              <a:gd name="connsiteY6" fmla="*/ 1208867 h 1472339"/>
              <a:gd name="connsiteX7" fmla="*/ 604463 w 1193398"/>
              <a:gd name="connsiteY7" fmla="*/ 1146874 h 1472339"/>
              <a:gd name="connsiteX8" fmla="*/ 557968 w 1193398"/>
              <a:gd name="connsiteY8" fmla="*/ 1053884 h 1472339"/>
              <a:gd name="connsiteX9" fmla="*/ 526971 w 1193398"/>
              <a:gd name="connsiteY9" fmla="*/ 960895 h 1472339"/>
              <a:gd name="connsiteX10" fmla="*/ 464978 w 1193398"/>
              <a:gd name="connsiteY10" fmla="*/ 867905 h 1472339"/>
              <a:gd name="connsiteX11" fmla="*/ 433982 w 1193398"/>
              <a:gd name="connsiteY11" fmla="*/ 759417 h 1472339"/>
              <a:gd name="connsiteX12" fmla="*/ 402985 w 1193398"/>
              <a:gd name="connsiteY12" fmla="*/ 712922 h 1472339"/>
              <a:gd name="connsiteX13" fmla="*/ 418483 w 1193398"/>
              <a:gd name="connsiteY13" fmla="*/ 557939 h 1472339"/>
              <a:gd name="connsiteX14" fmla="*/ 371988 w 1193398"/>
              <a:gd name="connsiteY14" fmla="*/ 526942 h 1472339"/>
              <a:gd name="connsiteX15" fmla="*/ 309995 w 1193398"/>
              <a:gd name="connsiteY15" fmla="*/ 433952 h 1472339"/>
              <a:gd name="connsiteX16" fmla="*/ 278998 w 1193398"/>
              <a:gd name="connsiteY16" fmla="*/ 387457 h 1472339"/>
              <a:gd name="connsiteX17" fmla="*/ 248002 w 1193398"/>
              <a:gd name="connsiteY17" fmla="*/ 340962 h 1472339"/>
              <a:gd name="connsiteX18" fmla="*/ 263500 w 1193398"/>
              <a:gd name="connsiteY18" fmla="*/ 278969 h 1472339"/>
              <a:gd name="connsiteX19" fmla="*/ 155012 w 1193398"/>
              <a:gd name="connsiteY19" fmla="*/ 263470 h 1472339"/>
              <a:gd name="connsiteX20" fmla="*/ 29 w 1193398"/>
              <a:gd name="connsiteY20" fmla="*/ 77492 h 1472339"/>
              <a:gd name="connsiteX21" fmla="*/ 139514 w 1193398"/>
              <a:gd name="connsiteY21" fmla="*/ 0 h 14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93398" h="1472339">
                <a:moveTo>
                  <a:pt x="1193398" y="1472339"/>
                </a:moveTo>
                <a:cubicBezTo>
                  <a:pt x="1167568" y="1456841"/>
                  <a:pt x="1152070" y="1436176"/>
                  <a:pt x="1115907" y="1425844"/>
                </a:cubicBezTo>
                <a:cubicBezTo>
                  <a:pt x="1079744" y="1415512"/>
                  <a:pt x="1007419" y="1420677"/>
                  <a:pt x="976422" y="1410345"/>
                </a:cubicBezTo>
                <a:cubicBezTo>
                  <a:pt x="945425" y="1400013"/>
                  <a:pt x="955758" y="1369017"/>
                  <a:pt x="929927" y="1363851"/>
                </a:cubicBezTo>
                <a:cubicBezTo>
                  <a:pt x="919595" y="1348353"/>
                  <a:pt x="875683" y="1350936"/>
                  <a:pt x="852436" y="1332854"/>
                </a:cubicBezTo>
                <a:cubicBezTo>
                  <a:pt x="829189" y="1314772"/>
                  <a:pt x="816273" y="1276026"/>
                  <a:pt x="790443" y="1255362"/>
                </a:cubicBezTo>
                <a:cubicBezTo>
                  <a:pt x="764613" y="1234698"/>
                  <a:pt x="754172" y="1240378"/>
                  <a:pt x="697453" y="1208867"/>
                </a:cubicBezTo>
                <a:cubicBezTo>
                  <a:pt x="664888" y="1190775"/>
                  <a:pt x="604463" y="1146874"/>
                  <a:pt x="604463" y="1146874"/>
                </a:cubicBezTo>
                <a:cubicBezTo>
                  <a:pt x="547947" y="977322"/>
                  <a:pt x="638079" y="1234131"/>
                  <a:pt x="557968" y="1053884"/>
                </a:cubicBezTo>
                <a:cubicBezTo>
                  <a:pt x="544698" y="1024027"/>
                  <a:pt x="545095" y="988081"/>
                  <a:pt x="526971" y="960895"/>
                </a:cubicBezTo>
                <a:lnTo>
                  <a:pt x="464978" y="867905"/>
                </a:lnTo>
                <a:cubicBezTo>
                  <a:pt x="460012" y="848042"/>
                  <a:pt x="445100" y="781652"/>
                  <a:pt x="433982" y="759417"/>
                </a:cubicBezTo>
                <a:cubicBezTo>
                  <a:pt x="425652" y="742757"/>
                  <a:pt x="413317" y="728420"/>
                  <a:pt x="402985" y="712922"/>
                </a:cubicBezTo>
                <a:cubicBezTo>
                  <a:pt x="408151" y="661261"/>
                  <a:pt x="427018" y="609151"/>
                  <a:pt x="418483" y="557939"/>
                </a:cubicBezTo>
                <a:cubicBezTo>
                  <a:pt x="415421" y="539566"/>
                  <a:pt x="384254" y="540960"/>
                  <a:pt x="371988" y="526942"/>
                </a:cubicBezTo>
                <a:cubicBezTo>
                  <a:pt x="347457" y="498906"/>
                  <a:pt x="330659" y="464949"/>
                  <a:pt x="309995" y="433952"/>
                </a:cubicBezTo>
                <a:lnTo>
                  <a:pt x="278998" y="387457"/>
                </a:lnTo>
                <a:lnTo>
                  <a:pt x="248002" y="340962"/>
                </a:lnTo>
                <a:cubicBezTo>
                  <a:pt x="253168" y="320298"/>
                  <a:pt x="278998" y="291884"/>
                  <a:pt x="263500" y="278969"/>
                </a:cubicBezTo>
                <a:cubicBezTo>
                  <a:pt x="248002" y="266054"/>
                  <a:pt x="198924" y="297049"/>
                  <a:pt x="155012" y="263470"/>
                </a:cubicBezTo>
                <a:cubicBezTo>
                  <a:pt x="111100" y="229891"/>
                  <a:pt x="2612" y="121404"/>
                  <a:pt x="29" y="77492"/>
                </a:cubicBezTo>
                <a:cubicBezTo>
                  <a:pt x="-2554" y="33580"/>
                  <a:pt x="167065" y="0"/>
                  <a:pt x="139514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2" name="Grafik 3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12" b="89808" l="1455" r="98955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46">
            <a:off x="5835488" y="1985693"/>
            <a:ext cx="3183970" cy="1265113"/>
          </a:xfrm>
          <a:prstGeom prst="rect">
            <a:avLst/>
          </a:prstGeom>
        </p:spPr>
      </p:pic>
      <p:sp>
        <p:nvSpPr>
          <p:cNvPr id="64" name="Rechteck 63"/>
          <p:cNvSpPr/>
          <p:nvPr/>
        </p:nvSpPr>
        <p:spPr>
          <a:xfrm>
            <a:off x="323528" y="570166"/>
            <a:ext cx="8568952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Überschrift: Wie konnten die Römer die Grenzen ihres riesigen Reiches schützen?</a:t>
            </a:r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5" name="Tabel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115768"/>
              </p:ext>
            </p:extLst>
          </p:nvPr>
        </p:nvGraphicFramePr>
        <p:xfrm>
          <a:off x="323528" y="58738"/>
          <a:ext cx="8568953" cy="4394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53762"/>
                <a:gridCol w="483503"/>
                <a:gridCol w="831688"/>
              </a:tblGrid>
              <a:tr h="439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 smtClean="0">
                          <a:effectLst/>
                        </a:rPr>
                        <a:t>Name: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Datum: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" name="AutoShape 2" descr="data:image/jpeg;base64,/9j/4AAQSkZJRgABAQAAAQABAAD/2wCEAAkGBxQSEhUUEhQWFRQVGBgXGRgVFxoYGBgYGBgXGBgeHRgYHSggHB4mHB0aIjEiJSkrMC4uGCE1ODMsNyktLisBCgoKDg0OGhAQGiwkICQsLCwsLCw0LCwsLCwsLCwsLCwsLCwsLCwsLCwvLCwsLCwsLCwsLCwsLCwsLCwsLCwsLP/AABEIAMIBAwMBIgACEQEDEQH/xAAbAAABBQEBAAAAAAAAAAAAAAAEAQIDBQYAB//EAD8QAAIBAwIEBAQDBwIFBAMAAAECEQADIRIxBAVBUSJhcYEGEzKRQqGxFCNSwdHw8TPhJGJykrIHgsLiFVNz/8QAGgEAAwEBAQEAAAAAAAAAAAAAAAECAwQFBv/EACoRAAICAgMAAQMDBAMAAAAAAAABAhEDIRIxQVEEIjITcfBhgYLRFDNC/9oADAMBAAIRAxEAPwDeIuKXTTk2FLXs2eYNiuiniuiiwGRSRUkU0igBkV0U6kpgNikin0hpiGRTSKfTTTQDSKbFPpIqhDIpIp9JTERxSEU+kp2IjIpCKkIpIqrAiIpCKkIpsU7AjIpsVKRTSKqxkZFNIqQimkVSYEZFNIqQikimBGRTSKkIppFMRGRTStSEU0igCLRXU+K6gDTpsKdTE2FOivPNR1LTRS0hC0hpaSgBtJFOpKYCUFzXjhYtlyC2QABuSdhRtZ74u4tkVAuJJOrzGAB7E/lWeWfCNl448pUHcc5uWJUlNSh5mGH0tA8/6edM5HzIX7c/jU6W6Z7+h3qo5ZxJPA3iTJVmHsUB/nQHwhf0cUyTh1x5keIflNc2HM3kfwzoyYkofsbaKSKdSV6BxjTTaeaQiqEMikp5FJFMQw0lPikimAyKQinhCdqD5xxi2FUsfE84xgep9tu/pWeTNHGtlwxym9E5FIaA5PzZLwiR8wAaht3yPLB9Ksa0hNSVohpxdMjIppFSEUhFaCIiKSKkIpsVVjIyKaRUpFNIppgREU0ipSKaVqhEWmlpxFJQBpF2FLTVOBTq8418Frq6upCKP4m497YVbU6zLeETgf2ftXcJ8Qgg61iBuDgkCTjpRPFKC5eJIGgZ88/mKzvG8KUtvccw10yBOMkR9lA+4rjlmak6OuOJOKsv055bkajpBXUCZg9+lGWuNttGl1M7Zgn2OawXG3ZRHE/TAHeGYD8/Sk4/UrhD+HSo26DBMfzqo55eieBeHoS3VJKggldwDkT3Fec/EvMNbli07gR0E4FWXLeKdbounUxJ0xMSGGnc+ZB9qGucuNm+FaCdTBSRAwhk5nMkAean1rLPl5pGmLFwbO+HmLcHxamQIVgSN/CZ/wDEfes/Y49rLLcUSyGQOhnBH261urrL8l0kksAczqICsW0iD08o3rzji+ICROxP2z1rHG/ubRrNKj1bkXN14q18xBHQqSCQYBj8/erGvPPgm/8AL4gKD4bgK+WBK/pHvW+v8SqRqMTgedepjypx5M8+eOpUiQ0ldbaQDEeR6HqMdjSxWyZmxtJToroqhDaTT/frip34cgDaTBCz4oJABjtJH3qu51xIW09kOBeZlUKDBEyUMnAMifcYzXLm+rhBfa7ZvjwSk96QVx7GwqsTu30qNTXFAyBJEATJ3rLc8sXbw+fei2NRVUyTEAgyBEZG3nnpWg59eZ7fBRgq7amn+EMjEEjMgMduvvVdd5wvymIALW3AQAfSxDkb7YG57V5kpylLk+2d0YqKpGV4TgLms3ANKINWtvADBwFJ+ok9BWz4HmVq9Py3DR02P2NUycuFy1cLkm9oLamBhABqA1bEntJgD2AfwLal3bssR21MD+Wn867PpMrUuPyc31EE48vg15FNIqWKaVr1bOAjikIqQimkU0xkZFNIqQimxVARkUlSEU2KqwI66nxXUWBfLtS01dhSk1wGrFoHi+OhgiwTBJO+kDpA6n/eq7nXFm4n7tot5lgcHf7j8qZyPh4s7eLOCIMtAyPQfnXJlz1aib48N02Gvbi1EQWjyy0AfnVf8QWgY30KpgATnYYH3nyo3nHFpaNssYUNtuTCmPsYND83Zo8IGlpU5M+eK40zrM3wdgzYUzCL8xpPcl9tpil4ZQ98sRq8RABzJ8z9qdy+46G40YCkKZG+wI89xRHLLLW4bTkqSZYja5EmBMkiY66em9U2JE73vlMr3BOhjIRScwsRPQMVyexovnvCy1u7J120EKsAklrhadyB4gZHn60mrXpVl0gKhaMY+chwN4hSfvRPC/6Fy6Cw+Y8yUzBCdJOJHXfOAKyb2WgIcWxsuWIAK6Y0grMtqyTqJgRGPqMz0wzcINLM6/uwRM5BI8UAb7b7RNbj4jRFKIdJMZZ+6jU2eg69OlZ34r4YW7a2gCNKtM7a/wAZHXfr2ApwFIg5RwTr/wARbUC3aZTJJknsARGIOJ960ljixf4cs8atWhWkSx04JPSJ61irHNHHBhD1bJnICiRjruZOP6xcs41kjGodVbaYxVtSonRpuL5pcW4CrMhLOTLGQxMsI+kDI6YrZclul7FtmMkrk9+lecWH15J1YBBJE5MTnt3q65J8TG2oskCEIGozgMxJn0z/ANw7Z3+mzKL2Y5cfJaRuYqSxa1HyGTQv7WmgPqGlgCD3naB1ntU95/ogQGhWDNpKq0wT3YtAjyNdP1OfhGl2zHDi5PZQW+MLcaQFdT84gjOQVBAz08IaRECekSt8XHvG4LaM9u5MrgHTGoMTI8JgA9Tqxim8p4s/tt4HxaCsdSPoVvbA/wC0VPdttqtcLbkl9Vy65H4SZd4M9TAHoK8qjvAOaXzb4e0j6TCkEF5bS7Fh2OqCJGcDrWfvNa1fLttcGplBASdX1BYGCT4jA/5s1N8VcNeYm8VIVi7iY+lTAwKF5Xzz5dkoFGuZDyZ6f0q1DVksM43hX0aYdEVQJuHU5ExGDiQcyBtFV3Jec/sl5lPiRoDQRI6hh39POrB+NDsWYFcAmNgOg2mfen8q5fZu22uXMBrrBvCIKra1L5rsRgjc+VaQnwdkyipKma3gOMS8guWzKn2I7gjoanrzfgb7cNcK2rhJLEAEEqQNpMj03HlW95RzAX7YcCDJBHYj8/PPevUw/ULJr08/JicN+BRppFSEU0iuizIYRTYqQiuiqsRCRTSKlIqC/wAQiQGYKTtJolOMVcnQ0m+hYpK75i/xL9xXUfqR+UOmW928qJqYwoEk/wCKg4t0uW99SMAfCcFfXsah53JtFR+JW3xstVnw9cB4ZPLUPeSf515WfK1cUdmLGnUmdzbiNOhRgagAB+npRHK7/wC51t4YZ27yFH5nBoLi7Rd4JHhM+8Cp+YuOH4QkifDpHaWlj5/5rjfR1FbZufOa1MM1y6SzMIGm2SdIBO2B5Ek1f3LWNZnDMIAksMkD8xWa+HOOELJllIVFAJOl4ZiSBiMGfL7aq5ugBjOo/wDtE9fQDPehgjP81tARbkDxQR+KIBae2/5nyol8WAWOnVDM0jodCquOsEzH4u5qp45g5vFi2FAyYBJYwB1Ow7bVcWLLfKt2Ayi4gVsiV+Zc1/KBOfpUFojfyEGbAq+TcUpvNb06iDLZyoUXGhi3WdPbPWtfyy0v7LYX6mVVJ0gmHwT7auvaqzheEthLjqNGv5gP0hmXKBywP1EIzyTPjPU0zk/GlOCfiGkHxINsAHfzkwPUetQNFDeHz+PtIF1Ik3HBJEKoUt6yxUe9UXxTxUlpj6XJg9Wkn32+4q++GtI+dedjItgHoNJLPnHdB9qy95rdxbjHBJJAG0AT1ny+1aQEwG48ErjsvQHAPviouHvqYKnrtt1ojiVBKA/iJ9c5wfSa5uFUCAI/rWpBKObXL6AsFXTCKEAUeFT7+vnQV7iyp+Y3Yp69VnzjrTeWqVthWMhzrjIIJ3E7nf8AKouHAuo4Hijcds+frSSSGzWfBPOV1raOq60/u9RhV6gAT9RfH22zXqVu2RbEwW1ySdiSSSRO0bAdABXhPwirJxfDG4rqHdWWBkgPEr7iPedq9k43i3U8Ozrgv4ghwNQZRvvlh+dZ5lUtDx9Avw3y11NwwPE+lj6CXPnLEDyyfI2nKFU3L94QNTaA2I0WxmD18RPug7YfxEiz8tG0l9TM2wVGYl8xg5IGOhPSsjxXFseENq0xAs3YDkqIDyFwZJzrOZwPasu2aEH/AKk3nV0Rf9NLOlQOkEifyGayHEC0Sot3LitA8TICpbeIWD7xP8/TPjWw9+0qompn8YMwVWJ3HU9vP0rCcPyrVZN4A4bTh5KhoIfYEdQQeqjaa1hJURJbIeELRNwoDI2uGGGMiF3zsY9q0Xw5xZuWr3DlYVSt5mDAwFKKwkdxJ26HvQvA8bwyNbVX0XFtBSWGpnbSNUgz+Kc96h4rmLDiV0PCXkFm4YkqGOo6lXcyoGCcGk9iRN8W8MbdwkLDyDKtqVkidQxtHUEioeT/ABCbLZHgYTAiCwjI9YNW3xbcJsWHwzGykuBI12zpMHAHTBHtWI4y5qbaJJiOkma2xN6aFNJ6Z6/ZuB1DKZVgCD3ByKcRWc+A+N12DbJ8Vpo89LSR+eoewrSXTpUs2FAJJjEDevWjkTipM81walxGxSEV1m6rqGUypyCKj41wqMWBIiDAk5xt13q+WrJSt0U3NPiJLTMgBLiAJ2LGIC/xb/lWV5hzlr0FwA3cA4CkyAO+fy27Scb4ZS9PihlYBcaoERAn/wCo8qrLF4NcUNnEgSZgdZEEwD18s18/9R9Tkk2pvx6+P9noQxxj0TNxSKSpDYJG/nS1A9osSZIycA7QYiurzf1TSkbrnXMGd2+WYSyrB5H1EgAjzj2j9RPhniToRQCWLGAAYACrJJ/P3FT3rK6PGG0iYGTByZMGSSepFWPw8pXhUGYIJA7yTBPqI+1evKV22EY1oi0RrYkZZUWTEkxt+X57Vn/jrmTR8gEQhTb+KB132O3lWr4hflaAmkGZJOScEtE7f0nrFeW8yvs99vECdRJ7/aO+Md6UdsbNb8HlQrxBIjM/gxP5+f8AKtZYMqWg4RvadJA+1Yn4Q4qXuKOttfQkOFH6mttY49dNwGFzAyNgsnywAxpT7GjIcVwQvG2NZ1XLpOoGALStpUQf+kmaKuXrqPfa3AViYAw0w1m116+KD1kHsal4OyEvsdZLpbQHClg9zxMQD5SO+ewpOYcabRsa0Z7moXiuJlV8CmT+HwdOh61m2BZ8zCWeEDm4xCL8pZOGedM+ZPWZ7DO9DxvMFbhLfCoWhfE7wMszaiB5BiBJ7DvVfzrmNxki8QdAYhVAVV8TCP8Aukn0HlFXyW+G8TFYGpo0kFScAEDzIM79fRU6sYc3N1tg2dYAYMpU+EsJz9XUQPF2HmarbvAayxAYKQRGqQSSZhfwmAc7Zqs4wfNWdMtnzxJUb5BxO53ofhbjqCEnV9Olpx5Z3E5FNQa6ZJYPbYaZBAkZI6BW+1R3bhkjz26Uov3wulireTKZWImYx7+Z9uC/NkrCvI8JMiIMwQM527j0rVSfoqBdTRbIg7g9CNu1FfDgWT80hQdesjcKNTGftvQwGnShHiGqc7Y3zQmo6HOxJkjsPCufsaqrA0nP/iYXeK4biCny7dp7a6V/CmdUew6dhFen8fzK1f4dBZYFibRC7EBH1Ge3hU14ZbVHtDWW0qQTpyYBzHnBr0XkbI1m7dUq0qbSgHcmFBmZyCevftWOVVVFRuzT8NbfiUueM6XZrYYYAQCTEYIywB/rVJxPCi1w6m0G0vf1icnSpCrqiMQCdvxeVXzE8PZtWwF+WGCQCSTplrkwCQC2IHc9gao+d86Fy3oAUs0l2J0hQTgD0ELPXNZKRbo2/M7g0MQZ8B+2nAkeVYD4Rd24TiQsM6uMEE+FyxIECTOYHQmj/g7mRu8JetOwFyz4MspMOX0EkdyY7kjuah/9O2FsXjcOlJVwSYBOlxG4zidOdqpaixdgfLuScURdZLaKQQSWVSRAwQxz1/vaqnmfLwICjSR4jkahJgjUn1A98VuRcs8RZcIbpDOwhCV/EWERAIOqcnr7VRcVbS2ClgXUMFdWgXAdyZcAiZncmJppiaBeGvE8E1uWYBtTTpi2Nj1OCQBPcH3xt7wg9uw+/wCs1qfhfjLto3EvABWIDyu6szFfEM7L06Ed4qwPw4L6tc+QLSlt2cKkDwk7ysnpHXbFVHIoaYqsr/gXiwvEJPhFwG3BP4iZWZI6gAf9Veg8bwGtHRmE9YwNO4Lj+KNQiYzOMRhLfIFRLlxyAiEq2ksGVkMHJx/CQR0PSMXfMectb4s8PcaVZxBuWmAYNEsAgEnsvUz3EOWRsailsuOBRU/dKMKJEScdc+ROfWnX76CQ5XAkg9sxj2/KorHOLbXbnDhtN5CYYRkGRKgyCOhFYrn2pbjAajJjSd9RMDQIwsA4JO9b/wDOlCFVZzy+nTldkXPLYuXNXhWADo6joDnoe3lWQW9PFBSxGnWCTA1EjSFx6j+Xervi7kqAcQYGOoljA89/U1S834V9KkhdQksRLGdKyuM7+ZH5x5an+pJt+m1DONJZ2Muc9DjGOlJUY5pwqALd4eXAE6cjIBGSwJMETjed966tVioZ7OeKi2Tj79Djb360p5jb1KieJp0qFMgae56ACh+ItWhw5Lw1sdCwi4dMgap6mZjOPOazPI+MuXLrlbemUIATSFUCJnH07TscAZ69IGk41mAvPc0/QUtwScsDqxpGY6D+deXX3QszJJY4HkOpjrWn5xdLgoJYQJyYkkzsR9/7NMvD6IZUkgdNzjrO0mM70062TLYd8L3DaYtlhAGJid8k/wB4O1bjl3FWmR11YY6nlSNKaSNPaTLe2+xrG8uZ9EOulnaSIP0gSuwkf70dxdiz+zsGYtcZhtIVFUGJI6knz+kbVlPIr2xon+FrD3eKuXSScgOWYSA2dt5jvPtRfC83m8164Vlmd11ECEmFXbAED7Z2qn4biWsrCExqPYAmB1IyB2npULGRpB0yDAgT2mDsNUmsp5U+hp0Qc4UsraHVyVAI1bgYET0wTv7VXcst3FJDqJZWO4aImNsfbuNsVbmyw0gzjbMRsDtj0HkKUkjOrcDG4MxmPv8A79BZ3QrKS7aWUEwNRJDEgGAwzHSc9sUuj962mRGJHiA7bgzjuKNtm7OYn6oAOnIAj/mz1kAdqfesgjxAs5jzWQNWBpny9zitP1qAqrphmBf6cFmwDMHyH2obj7hUggwwYQfKentWjXhVCeLxEwSRhTuBj7b5oLjOTi5BEQAT2AOYMjsCDHWms8W6ApFvZHzAXVZgiQ6htwGByPIij+J4K3dt6UYhWAg6g5LEg6SNxEHfy61L/wDiHT8RJwDCSB5b/wAs1EeFdLoNpCDpEk7HfczjoYxnHaXyi/xYFfzfl9y0kqJXSQ2nMA9Y3HWDH2qu4f4iu27Yt24QRBImTv3O8kma2S6Quoo8qMhgJBOwydt4iJjyNVnNrFq8QHQghcOghpmCGERE49+lOMuX5IAjlXxuyWxbZWdDAZmaHbxFmjeASSx71rOX8Z+13IDBLcHSFaAYzERA2Gc9uufOb3LGCqbJW5IJiRKgdYnOxGKh5Rw9w3ouM6ifFpJGYxsR1iqcIvcQto0fF8WeX8yPyXY2rmBEgPPhyPeDEeVaPgDZZAWeCb5VbYJYAFUGQIIziey9zjzXibj3OItLqIZTuTMGZLb9hkdwa3PLpDDoV8QJnpKmBkAR5kwTUZdbCzf/AA4jLwqAgjx4G8LcYMPEZ/iJyMbeZtOK4m3aAW4V1EHTMA+WwjHSsPwPPCqrIBCgMdRJgDUAQM5J8swBU/OOFfiLS8VddQpUZCyukCRJ/CT1xEwKyUrei0zPcVzM/txW3g3SVuBiRrKnBBOxM++K9M5c4dbLJOj5SMdSyQxABgg756djmvFOKdbvErO6ICpUYbTpkHrPhIHlnFer8V8QJYRWsJqliYyAVaSMAT1U+X3q8mgixOZcMo4TiLU6mc3XGTP+o7AaQTOEf7E+dC89Ktc4PiASFLWp1RA1KrtqUQDuwO8xRb8bcu2nI8B0tsQSQw1EAkddUAgjBrINy/U2j5zlR8tghkHQyaWOk4JFwBDvmkhsm+PeC+ZxYZJ1gDMxBAHXceh6UAoa5bDtPzFJVtRESIywIzOJ9N5q95ny238q3eW7dU7GXLB4nq8kTG42rOLzAawhhg+D/CJUsZMdvPass2TXGiX2Q8PbLsxMYZSAs4MkkZI8+nWq34g4nb6dI0uIG5AMACPyxP629l0YFZEjwbRlQCGMie/pBrLcytOC04CknfcdI/MY7Vz49ysRd2ObjSvgiFUQdc+EAfhIHTtXVQcPyu5cUPnxZ38/MTXV0/5MLZt+L4y5eVNagEYMSAok7DoY89gKZclFIR9AI6tKmD4fPEzG1DPcCg42G5nROIBzvt9qcvDQoHiOcNiSDkmR2nfyFYcnLdiJH4or+7AZ3UCSQRJgKSJJIk56b9acGaD4ghPfOmMfVMnv2qS+jMCNABInO5E7GR771S3n1XCLikaSDIjyaCOsjpSm03oZY2r2qVLTG0QCxUZ647edTC5G8/8AMQJiTEQJz/SqB+agf6b6SBH0wD199xntR3LOLN2H1ZJPzBIGZhTncnaR704x+QJuI4ogAEsPFAmRvvkLP+POuuPIBDJqXdoB6AxMCRB8v1p7aWzKsNsQyTM7YzGdxvUR4dCWEAgNOkyJIjIBwRA6YzVJr0QXcYYZpOkEgkGBtO5gH1GPyqO9dRrgEeNRjP0jzXacyN6H+YdDFoUlty8iZ/iG8YGOuOgNTK/iERpEF2ySTjGB6bYoSEIrTLFhBGnzIWSQYMDJ6eXlQ9hWHgR1LZYuumcaiAFOT0G52O05huXVbUBq8B1OCJczsPCZEiIzONu0vKX+YxADKpKmdOiYmFzG859D0NXVIYYvGKtpkQC4UMPJkgEE5nzP9NqrrHNgJXSAYURIknAGPPGT3PnWgHDaLZQQWDTGViZ7YBmf81k+CAt8QzE6NYmGH0kQMEwCoyKlU7GXPD3WYQfqwTIkAnfA9CMn70e6Lo8DFWDaoidQJzuATBIb0HsR7dxANIMxMKogETqwBnbz2M+dHfs48LIrAlWMHoxRgDgwBOPcdqdpsABJLMSsKCuAD/5Y6DaBmg7nAzpAYI0M+Z2MdGMxkfei+I4Q2kAd/E5gQsgExqOSZAA0ic4odL6a9JOoqgBJABOr6YgBYMbenlRGTW4sRU8VZ+VpYArpwY8E5BxpG2Sczv1p3OWAfWDpkgAiU1eE4YiPPI3xij+Fa3ctMuljmIKkDfJB6qMCZgU/nnLvnWtKkY0nOBIx69e3X3rojlje9AYYcLqYjV4wep367mPfc1u+T8FcW2iXpJWQAMQNxqjr0+9Y6/yS8AxYEFOh6qNiCP51tuUXWTh7YaGIXURqMHUOpk6sR/KKM0rWhE95SFg4MQSRJIGYgGJ9T08qI43nN1rLI94i2VMggCJXEfiEfqPPLH4jBkDbUNXhAHnIhfcb+lNvKgZtXhKqCW+rHiMyMf5rCMn2Mhd/mOLjiWCqqyBG8n0P6Z71PxN2YTJjtBwcn8vtUUqTIYFScERmfMx0/WmIkZGZOoae0dRsdj+XWm227AueT/ErcNoXShRRAWfFpzMED+RH2qusXiWCowWJWRB0qWLHffxFsgfhG/SBbUS0SSIExnJ6Rt5n7daKYBEIkaiJkZxpGxJyAOo7napll4dDsm/b2az8jUTbU9VggEbCD3B/vatW0TnScNpGNoB1H9c/mKXgrpeQx1KPEskzEwfyOO2PKieFV0dwxOkzk6Rk5+0bzH8qxyZG2BTcXwz/ADGuJMmVYFQZ2YGT7bRVVxhNy38yCsdY8QGAfFPQ/qKv9bDAksCTBKZB/DmAM4+1SvbL2CjAo9wHHhkbGYGOk/YdKUZVQjz9OYso0h4A6aQY9yK6p7vK3Q6SqkjqIrq7rgBt+Pug3LacPdDYPzMmUicmCM++6jzrhbVbjmSsnT4p0kbyJ3PSRA9aDs32CqQWTCnwwSQDuQfKe9TkvcBZZ0NgfMEYAEnSR1rl534Mdaa4GgsWGSBgwMHedvKq7ir9wNDqLgJOnGd4gE5/v72otqgkMBOI6HtgdfSKB4jjCoJUMJMSeuxznB/rWa76GUfOAzwzWiFmYYQ3izt9XTHp7UnLePFliVEBwAZ2gxII6ijuY8a15MjAYR1iQw77b7dqGPK0+TklC0FTBMABpB3kde+2wIrdNVT0FGj4S5aurCDTO5RisnPQGfOPXaTTCgWD8xmDZ0yNMA5kMGxMbZ/Ss/y3VZaEhhiD5kgbR6x7bdLPj+Yujsiopg6f3p0kkEgwSZYddv8AaVjfjEWFviEYOqkqSs537TiQffONqiu2YT6zGCxgmc4AXYdtvzqqN9yFZCqFWyuoAdTAfdxBkzg+dH2brnULiYG0nLKWgQFjwxOcHaRVcGhDuBsjxPcRA0QjMNLQQMtLQJOw+9WfBNq0mLgBPQAodJmZAG5/Xaqq1b+YruxBRzo0qMnxQQZGMk+/5z8wW+sfIgEKQdf0riPDA8RgHv8AlUu2wCuccWypciTMgBWE7Cd/69elZS3zPXcVWVYYhQPwsvQGZG8SaveZprtFtSsxQ5OJOnxEEiTieg/QVirbDXbM41rJ2AGoSJPYR960xRtMo9H4fUfAiksfCQp0x4oEEkAQAT7VY8GTrFolnUmFuLp0hlwZAzGQCABAMx3prL6NWCCWk5lT01AE9SM/eKseAtG4qloGhTBS5puGHk7HSR3JHSOprnbrbEOFwEHUGkkROkacH8Izv5/rQJZSYJJEwFMZbIiNj3/zVvxVjJ+XtqYt9OQ30iTJMSDM47VXcDZEkv8AWoGAR4didxv32pKS8AFW2RqckDJ8yF0jvESBn+4iuMLbFpID4m40qG8UR1HXG3oaK4pGJI/0yIIIcHbcwft2zTgkwNIaQWOEAyNwJ6960UgBBxYCyIZAJ2gRBJjt95361PYuKR0ClfCQNyRmBs34QIyYNSgicx57kAmDsQZxj70JfDOwtsQZMiewg7bbCfUUrsRILAYk+JpM6SBsYjwEmNv73p/H2n0n5eMgwWAkkxjv396hvoFUOq6bhLCNQ1ORtBONt/8AaiOGu4zBMZJjcwM75wYjePSaba2MqLfAsWBCFVJBJJy5grsD3gzA9KOt3STIKkiQIU5YAA+wE9Y39aW67keBxtAdRjJzkdcnAGI+0oLEmGlchCQojT3PrPl/JudiBOIvLiNUkwoz4oIboZIwTPr7l8RrcahpMLMDbT0Mxvv09YzXJbVmjwFgDBGQm0TMZyPuO4qe0qjwpv4RMCCDB04PYbdPIVMnaoCo4fiVtPcQGdcQAZiZxA6zHpnymx4HiS9vUQZUgRkalgDrI2G/lQXNeXFrwuI+kyADoxI2E7R1g/4tOGLKqo+CBpYqIGJIgdtsVhPiMDFkvdBP0iY6Q05DdTgbxGOpmirjAsnignZYEGZiDOPp2yZjaajFm5rxGnH1ZBnJIwYI+2d96oePvs9yNRERsuqCQIAz13g1cY8hGj4NNKAEaonMAdT59NvauqrPNbfW4inEhiwM9ZEYrqX6TYGX5bxDh01S8gDw5ImAvYAyAMn9a2nGlmUATtJnyO0T/cVj+E5drwCqRHi1aW3AwBlj6xE1qrPEhWCwXY9dROB64muidN6LSIxywssu0DTgZmOm3n67bUJx3BXFwkMg2eZIgCDtIO/pE1ccfxLn/TQAwBJPtE+1DpdEEIwFwGNwB77yd6iPIDKJcXTpnJYs2pdQELHh6g7xjHeorXGMxgdMwTkEkAbnb0mrfjeXtcAuBAWbBKYG8EnFAvwfiKFV7bnf+x0rVyXomDcBx5S8C6gqDJjBIGWIJ32/MRV9+1Wrmj8Xh2KFhqI1EkzAxO/Xbag25IVALAdgQCQPWJ/OjOXc4t27RAUEr9QIyNwPaJqZO19qEyHjdCoQBpLBSAqTp3nwZzvJ9aN5dxLuxLhflqYXWI8UZIBEz0x39agtuWZ2tCSFQozR9LFic9JMb/1ofl/F3LwKo5V1MmBgHVk6gRGradsCi3RJbcDeJBMbDUC+kNBzGGkY8gPWo+JdplVJB/CSIzMRJzt0mKseEtBQdRDAyDncz1M5OYjb7027fCsGIBgNJAAxucZG8Z/Sp5r4KBXs/uQ2iArHwmIjGrbBEE+5isdziwFK6QAN8KF8xjOY9Rg1quacVNkOoIkkkA6sFj16xGw8u+Mzz9DJ1Msr2GJwdxIzOx2zmtMPYzZ8usu6NcUnwsBgzqhVaSWM6AvXV+LsavLIT5QI+WklYDIuo4iAGYsAcxOkmB51ivgfiH+W6gBlV5IgEMWAGxHQdoia1HAn510i7YCQNKQo0NswymFbw9YALYmsJx+5r4EF3uWndci54lJcgayEljjUDOyn+QoLiOBMAWxqaSBEt4pzExGf5Y2qwHElUCkNqiIRS5KwOk+KQGG+e5pttQFDiRgzIMywysx5+W9ZSk70BU3bVtfCYY7atMp0xAOZjelu8G0611NEQIwSw37ATGOmZ3pnH32UHQpXqTGIgTvM9cVByy0zNqaETpECSD/CQTnbptWtNKwCeHW4CTGld/rEzO28bY9Bg9x3vuM4wSCCdhqzssz/AD7CTRPFkkQjbGDqmfKVIG+I6Gh+CuglfmgA5G+oAZ6dBsfaPWoqwCeHuNcUf/rJGxOzKsEDtKx71JxCjymem5kxsfXrifvThy8E/LIP7tgwCwMjURjbB8QoK/zCNQKOSCATI1GJnJA8K5z13qpR0AW1sKgChSxLFzOliTAmNj6T0+8fh4efmvqXcalBgGCu0kn096ruA1OzFrbo2oEDKzIMS0EnaTttRHMOJe4+m2vh+lhEAjYHpvtuKltp0BY3OIDJKqNJAIUQJk4MY3B696Y8qdTMDp1HYgA47mDj8qBucWtnQbgBckCFI0pJH4SZiQDOn/cjmEaA4n6idQghsQN9hgCe3TaZ23sTIrhJcFQGBMNjqTEnEyOvbbNRcdzFbTaiIEkHGoxnpjMgTvkeVC/t4K/SSdpQwNXiAHhjpBneDFLxqqETQgusGWT6jQJB69jjp6UOG0BZWeI1WTcEkEGI+qAIOAuMdgfLcVR8XwqPdBuFz4TJG7DOkmTA7YBjAMQYtFdtEQEGkhQXJkY6j6fq6ZMiCKrOL03LcldLyEhsTEAdYKwJncbZO94l2IqVR18JsTBOY8z/AMtJRfF3ArEBNUQJ+Tr6D8UGfbHbFdW1X4AOPl27gN1SSNw2oEAmAYnPv2qyfg2s5tW3Kv8ASSsqOv1ZJJNWD80H7Vw2iAqOztDFQCUKg9hkmdI961nGcbw7jXpU3IMMqozd+0+01MpJVZuop+mSs2rlwKRhusET16TPn7eVKvB/KmCCTMrIkHI2GR9vvWushLtv94Ap3JGpQT6asZ86qeP5Tw1sXLitDBZVZBkmcfTJBx1qVXyDjXRkLnNntAKoU7yOpGZA6kzmjbdgP4ki2YwFMEMCM42iY260fwXLke0jlWJlg0LInUYnBzBH+9Lf4JQpFtD4jB0knSYYnE4A9BtTkl5/UimiC1YYyWvQSuCokZiT/YoluR2TMqgBH1AEK0Z/CRJ/3qm4Dgr4LG0UvW2JnUQjKQTgE5mPbNWF9L50rbQgDBaAVHnIIBg7jc+dRxa9EB8rtD519IlV+WmBiAXiPKMxVjwnDWlk2wurbwqBMEsSe5Hmdprvh60RdvKAWYssxtid+2T/AHiry5bVRpdV0gCSpED88+dZ5Mm6/YRQ8XxrAaSgkECCe+0H26TuKEvcre5BBKqRIBnGc5G+x8jPnVpxHDpbwhJDnWoxCFYnpJmYjzFA8TxxvWT8ggsCc6sQPLaZ6nAq4vSoATiRcXhwRqJQYLWyJxjBz4QAPaeuaL5DXWtZILl3cmJ8LLMA7kCQF/TNa3h7jG23zGUsUCldiurYyDAkAmAdiKBvcObJg6WthXAIHiBwwBkYGkzg7ztWkJUwBfg3jksXGVtSs4UjMGZKnbHmDnetS3GTq+QpdhEgnRG/T6sfyPrXnl7iTa4gPupIfEnB+oCYOCCOm1epcqCNaL2wAXtrJDEnGZxA3XcfxHc1GeMYvk12ANxL3WFtHUI0FdYyX8WoDBiBqKj0MmMCwRwgQazpUzkAZ6GAIM4yfTpQnF2gkOo0gTqGufqC7LEiSIx59hTuI4gaShweog7SMb+Qz2x5VzSsYHzDirpkqYDMBkamAnJJxkz17Z3oQlnRYkAW4Bj8QgZUQYnoI26Va2gCsayrTq2kYiJ7Y/lg0w2CqjIjAjfoJG2Mn/O9aqaoAO1w6+I6jmILLIIJIMgYAB2nGRnaiLXDs66gpwcspExB6jDZ0yOuM1BzP5jDwiQAdjpHXuYJkAx1EeU1/wAPtbY3ldXGlkOSSHGpiBMYAM9f4c9K2xtNNiNNduA2yQsv9JLCSVgwGYnMRnyUdpqo4/iFtqYI1CWIOSBiBgbYnv8AyO/bBoueKIAZTvsYBzEZP5dJrK8z5p8sIxCv4SFUD6doLEEjOI7d52NyAteAtqiawSzXPEeog4BUT9J3nz8pruMv60ILhQN3HQjoACckGI7GoOTcStyyrgaB/piGB232HfGOgoWzeRxcW8gdgZAiA5B8vOPyNZcHybAXguHFt7VzVc8ZY6iF0tqGxkmBAnfcdcVoQAwjSQVPkQVI3Gk5xPbfbtRLxPDWrkQFcjSEEnLQY0gGBPYfiMb1oHYkEZM4AgxvtkHfI6e2KJP1iM7zdUsCfF42ghQSBEHUV0xkmIkHNBWuLLMltGVvFu4IAE6uxM7k52MdZo74msrcWAwBhQoAMnPiXIz5etYy3bU3AjnSATNycQDMjoYz1zPXr0Yo8o2+wNzetrehicBZGNC4knczMRgjadzsLzS5Ngg6mXSWEkgb5kYz0k77YqlLpat6VLAPJZ9eLgywBExmI26Db8U3A2dWgIxW4FZmADKUck+JkKQfDERP05no1BLYhFCgQLan/wBy/wDyaa6mKgeWYuGYkkC3ccAkk4bMjzk11VSGbH4g5YjYI8LAYB0nOehx6f71SJy1FAXbB8amGiI3GZr0Lirdtmgvb0zuBDGAJiD3jeKpuJ5chXShknyiJ3zNQpaOhxXhmuEsMh0rfuIp8OG1dv4gfPFP5jw16CUdSAd2SFjGJkz1xjc+tFcVyoqSQxUzPce/+1GcHwvhAuNq8MR0kxvjPrTv0iilscRxfD4QC5bYgkK0QYOoZj1/zRa86u6SRbJMT43U+2+MdZoy1wTAMBpiceQ9+9Dty4hiYEjG8Y9KT4vsKJrPMU+UrXrLlyT9OyjP4hOrYxmKsL3ODp/dBWt9dMGAZAnzmar7Np1UhrerswMMAP1gfkT7DPYM6tJneQd/tvtUvFFioi5ZcZm4jxQS64jJ7z5fzHkKj51xTWbbSGMYbBjxNAB9R0NGcC9uWlf3hyWBgtuJOCMDynb1DudcCOItMq3YDMuWUwdOdJAOPXFHBXsXFkicMpQAKi3FnxEEnSDMyTvqA+w9K7iOUILodW0sg1EoRpcHEEkb5Ig5oa5xAtFluOZbILgAaTjBGCNjMk5otOIa5bC2xbuMMwx0kkZEkdpBzvWTi4+gM4kqdeoSMSxwScDYb5/xVHzjjps65DsI1SIIIABEAdB27fbU3eCJV9SxII+kDJxIjvv1rKcZwmkXA8soIwDPQEg9xBJzG3lVxjTEZrm2kuGiBpUGAR4onr6it58K3/8AhkQEygIPkSQ5jvGBWF4+5qRUVcqPmOcSSYGMSFiMenaauvh3jtIspkEs/TEaTj0g1pni3AErNyy6kZoHgIB6FsEMJ3EmN53B71C9nSQ3QZkwQIyJBx99+1dZYFmMkg4lfWe/QzUfE3ImTgbT107ecelcMrcUUlsItIGA1bKDpwCZPTbaC3uQaJFwPq1CCwjJyfxHI9ar+GukaTsOnmMHzO52/wCX0oj5o1QQRBn0/LOI/wAVNMfEO4oCSQRpJAK7/hG+kAGTO35YoLmVlUBggqqSdIUgkFYEAROSJk7Gm3b0jEgQfQGComRGDBwOmOhGW57zKUdFuB8MSyTGoKT9RziSNoMdcVpghJyoll/bsgoylVE2iJVQNl1yzHAJZQIzWR5tMFLYhACWAYPqkfVIjqcehPSi/h3ibttrGtGNtimokGAut5J8ikb9/Yt4y1Zs2xadrxK76dIjSYyCpJjTuYxG9dUY8f6kgXLXClQLhLhhCaWA3OZIMwATIFXC8tS78pgtz6iLkMynEmDLbT1ABz7DNWuJPyizMFYQFmZJwZUBYA2/7pNM5Xz24rgG5CswySYAkb9xFaOEntAaHmD2bTf6Kq0LJLeNV2EA77nxA9+1W3Kr9xlM3C4JUyAAAs5H0yDAny85oZuMLvAt/OChfEsYMSCNRwN8CfTOLE8PpwJQsZOkAE6VgzAx023rnk6oQBzG+xs3CB1iGxIEMzQY2UjGTj3rI8z4cHKgLMEeJYAJgKMA9QfQHHbdJD22ltL7yv4YHiPSR9qo+a8A6kCQH1KRG2CSPL9YwIzWuOaWhGe+H70Nohy5MKgEhj1xEhpVYPcdN60q8Jqum0zXCwErqAYzqIkGJ8MjY4MY6mk5Rw7rxWrh2BVDEscOpw0YE47feK1jXhLaSZIA+mZO5lZBx237dqrLLegZW3uU8QWJt3rQQnAckN7gWzmfOupL/FcWT+6ZikAA6ImAAcFh1np9966o+/5QqNoqDVECPmKIjEdvSorJyf76iurqXh1obaOff/5NRNwYHoP/ACpa6k/BA+kahjrUHFnxD1P6Gurqb7FHofw4yPSg+LYhhBjPT0FdXVquiH2cg2PXH60nFqPmxHUD2k11dSfRS/IZ8QIPlRAgKxAjAOroKyXMzo0lPCdIMrgzjqKWuqYdFZTecCdXDOW8RGsAnJA8iaxPFHwXv/6D9QK6urPF+T/npkA2RFriT2LqPIQMenlTOQH95Z/6WPv4/wCg+1dXV0y/F/zwI9m/5QNTNOY1ROYhhEdtz96j4HNsT/BP/l/QfYUtdXH/AOWV6F8Mdj10xPlIp/NRl/7/AAmlrqci2U1hyeIZSSV0jwzjd+m1JzWyowFAE28ACMoCfua6uqJ/mv2I+QC34rzBvEDYyDkGHYbGmc3M3L05/wCKujPYERSV1dHj/sZeGN5h/qXB0Gw6DI2HSimQC00AfVZ6d1u0ldXUukMuvhFjoYzkK2fQiK1xcgXMnD48vDXV1cmb/sYik4Bi3z9RmFaJzGG70baUPbtFxqJtGS2SYS2czXV1ZT7X88EZfhDFyBgF3kDrCmKu+VWwNRAAJugEgZI+VaMT2yfua6urpn6ARyQ/uV9X/wDNq6urqyfY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7" name="AutoShape 4" descr="data:image/jpeg;base64,/9j/4AAQSkZJRgABAQAAAQABAAD/2wCEAAkGBxQSEhUUEhQWFRQVGBgXGRgVFxoYGBgYGBgXGBgeHRgYHSggHB4mHB0aIjEiJSkrMC4uGCE1ODMsNyktLisBCgoKDg0OGhAQGiwkICQsLCwsLCw0LCwsLCwsLCwsLCwsLCwsLCwsLCwvLCwsLCwsLCwsLCwsLCwsLCwsLCwsLP/AABEIAMIBAwMBIgACEQEDEQH/xAAbAAABBQEBAAAAAAAAAAAAAAAEAQIDBQYAB//EAD8QAAIBAwIEBAQDBwIFBAMAAAECEQADIRIxBAVBUSJhcYEGEzKRQqGxFCNSwdHw8TPhJGJykrIHgsLiFVNz/8QAGgEAAwEBAQEAAAAAAAAAAAAAAAECAwQFBv/EACoRAAICAgMAAQMDBAMAAAAAAAABAhEDIRIxQVEEIjITcfBhgYLRFDNC/9oADAMBAAIRAxEAPwDeIuKXTTk2FLXs2eYNiuiniuiiwGRSRUkU0igBkV0U6kpgNikin0hpiGRTSKfTTTQDSKbFPpIqhDIpIp9JTERxSEU+kp2IjIpCKkIpIqrAiIpCKkIpsU7AjIpsVKRTSKqxkZFNIqQimkVSYEZFNIqQikimBGRTSKkIppFMRGRTStSEU0igCLRXU+K6gDTpsKdTE2FOivPNR1LTRS0hC0hpaSgBtJFOpKYCUFzXjhYtlyC2QABuSdhRtZ74u4tkVAuJJOrzGAB7E/lWeWfCNl448pUHcc5uWJUlNSh5mGH0tA8/6edM5HzIX7c/jU6W6Z7+h3qo5ZxJPA3iTJVmHsUB/nQHwhf0cUyTh1x5keIflNc2HM3kfwzoyYkofsbaKSKdSV6BxjTTaeaQiqEMikp5FJFMQw0lPikimAyKQinhCdqD5xxi2FUsfE84xgep9tu/pWeTNHGtlwxym9E5FIaA5PzZLwiR8wAaht3yPLB9Ksa0hNSVohpxdMjIppFSEUhFaCIiKSKkIpsVVjIyKaRUpFNIppgREU0ipSKaVqhEWmlpxFJQBpF2FLTVOBTq8418Frq6upCKP4m497YVbU6zLeETgf2ftXcJ8Qgg61iBuDgkCTjpRPFKC5eJIGgZ88/mKzvG8KUtvccw10yBOMkR9lA+4rjlmak6OuOJOKsv055bkajpBXUCZg9+lGWuNttGl1M7Zgn2OawXG3ZRHE/TAHeGYD8/Sk4/UrhD+HSo26DBMfzqo55eieBeHoS3VJKggldwDkT3Fec/EvMNbli07gR0E4FWXLeKdbounUxJ0xMSGGnc+ZB9qGucuNm+FaCdTBSRAwhk5nMkAean1rLPl5pGmLFwbO+HmLcHxamQIVgSN/CZ/wDEfes/Y49rLLcUSyGQOhnBH261urrL8l0kksAczqICsW0iD08o3rzji+ICROxP2z1rHG/ubRrNKj1bkXN14q18xBHQqSCQYBj8/erGvPPgm/8AL4gKD4bgK+WBK/pHvW+v8SqRqMTgedepjypx5M8+eOpUiQ0ldbaQDEeR6HqMdjSxWyZmxtJToroqhDaTT/frip34cgDaTBCz4oJABjtJH3qu51xIW09kOBeZlUKDBEyUMnAMifcYzXLm+rhBfa7ZvjwSk96QVx7GwqsTu30qNTXFAyBJEATJ3rLc8sXbw+fei2NRVUyTEAgyBEZG3nnpWg59eZ7fBRgq7amn+EMjEEjMgMduvvVdd5wvymIALW3AQAfSxDkb7YG57V5kpylLk+2d0YqKpGV4TgLms3ANKINWtvADBwFJ+ok9BWz4HmVq9Py3DR02P2NUycuFy1cLkm9oLamBhABqA1bEntJgD2AfwLal3bssR21MD+Wn867PpMrUuPyc31EE48vg15FNIqWKaVr1bOAjikIqQimkU0xkZFNIqQimxVARkUlSEU2KqwI66nxXUWBfLtS01dhSk1wGrFoHi+OhgiwTBJO+kDpA6n/eq7nXFm4n7tot5lgcHf7j8qZyPh4s7eLOCIMtAyPQfnXJlz1aib48N02Gvbi1EQWjyy0AfnVf8QWgY30KpgATnYYH3nyo3nHFpaNssYUNtuTCmPsYND83Zo8IGlpU5M+eK40zrM3wdgzYUzCL8xpPcl9tpil4ZQ98sRq8RABzJ8z9qdy+46G40YCkKZG+wI89xRHLLLW4bTkqSZYja5EmBMkiY66em9U2JE73vlMr3BOhjIRScwsRPQMVyexovnvCy1u7J120EKsAklrhadyB4gZHn60mrXpVl0gKhaMY+chwN4hSfvRPC/6Fy6Cw+Y8yUzBCdJOJHXfOAKyb2WgIcWxsuWIAK6Y0grMtqyTqJgRGPqMz0wzcINLM6/uwRM5BI8UAb7b7RNbj4jRFKIdJMZZ+6jU2eg69OlZ34r4YW7a2gCNKtM7a/wAZHXfr2ApwFIg5RwTr/wARbUC3aZTJJknsARGIOJ960ljixf4cs8atWhWkSx04JPSJ61irHNHHBhD1bJnICiRjruZOP6xcs41kjGodVbaYxVtSonRpuL5pcW4CrMhLOTLGQxMsI+kDI6YrZclul7FtmMkrk9+lecWH15J1YBBJE5MTnt3q65J8TG2oskCEIGozgMxJn0z/ANw7Z3+mzKL2Y5cfJaRuYqSxa1HyGTQv7WmgPqGlgCD3naB1ntU95/ogQGhWDNpKq0wT3YtAjyNdP1OfhGl2zHDi5PZQW+MLcaQFdT84gjOQVBAz08IaRECekSt8XHvG4LaM9u5MrgHTGoMTI8JgA9Tqxim8p4s/tt4HxaCsdSPoVvbA/wC0VPdttqtcLbkl9Vy65H4SZd4M9TAHoK8qjvAOaXzb4e0j6TCkEF5bS7Fh2OqCJGcDrWfvNa1fLttcGplBASdX1BYGCT4jA/5s1N8VcNeYm8VIVi7iY+lTAwKF5Xzz5dkoFGuZDyZ6f0q1DVksM43hX0aYdEVQJuHU5ExGDiQcyBtFV3Jec/sl5lPiRoDQRI6hh39POrB+NDsWYFcAmNgOg2mfen8q5fZu22uXMBrrBvCIKra1L5rsRgjc+VaQnwdkyipKma3gOMS8guWzKn2I7gjoanrzfgb7cNcK2rhJLEAEEqQNpMj03HlW95RzAX7YcCDJBHYj8/PPevUw/ULJr08/JicN+BRppFSEU0iuizIYRTYqQiuiqsRCRTSKlIqC/wAQiQGYKTtJolOMVcnQ0m+hYpK75i/xL9xXUfqR+UOmW928qJqYwoEk/wCKg4t0uW99SMAfCcFfXsah53JtFR+JW3xstVnw9cB4ZPLUPeSf515WfK1cUdmLGnUmdzbiNOhRgagAB+npRHK7/wC51t4YZ27yFH5nBoLi7Rd4JHhM+8Cp+YuOH4QkifDpHaWlj5/5rjfR1FbZufOa1MM1y6SzMIGm2SdIBO2B5Ek1f3LWNZnDMIAksMkD8xWa+HOOELJllIVFAJOl4ZiSBiMGfL7aq5ugBjOo/wDtE9fQDPehgjP81tARbkDxQR+KIBae2/5nyol8WAWOnVDM0jodCquOsEzH4u5qp45g5vFi2FAyYBJYwB1Ow7bVcWLLfKt2Ayi4gVsiV+Zc1/KBOfpUFojfyEGbAq+TcUpvNb06iDLZyoUXGhi3WdPbPWtfyy0v7LYX6mVVJ0gmHwT7auvaqzheEthLjqNGv5gP0hmXKBywP1EIzyTPjPU0zk/GlOCfiGkHxINsAHfzkwPUetQNFDeHz+PtIF1Ik3HBJEKoUt6yxUe9UXxTxUlpj6XJg9Wkn32+4q++GtI+dedjItgHoNJLPnHdB9qy95rdxbjHBJJAG0AT1ny+1aQEwG48ErjsvQHAPviouHvqYKnrtt1ojiVBKA/iJ9c5wfSa5uFUCAI/rWpBKObXL6AsFXTCKEAUeFT7+vnQV7iyp+Y3Yp69VnzjrTeWqVthWMhzrjIIJ3E7nf8AKouHAuo4Hijcds+frSSSGzWfBPOV1raOq60/u9RhV6gAT9RfH22zXqVu2RbEwW1ySdiSSSRO0bAdABXhPwirJxfDG4rqHdWWBkgPEr7iPedq9k43i3U8Ozrgv4ghwNQZRvvlh+dZ5lUtDx9Avw3y11NwwPE+lj6CXPnLEDyyfI2nKFU3L94QNTaA2I0WxmD18RPug7YfxEiz8tG0l9TM2wVGYl8xg5IGOhPSsjxXFseENq0xAs3YDkqIDyFwZJzrOZwPasu2aEH/AKk3nV0Rf9NLOlQOkEifyGayHEC0Sot3LitA8TICpbeIWD7xP8/TPjWw9+0qompn8YMwVWJ3HU9vP0rCcPyrVZN4A4bTh5KhoIfYEdQQeqjaa1hJURJbIeELRNwoDI2uGGGMiF3zsY9q0Xw5xZuWr3DlYVSt5mDAwFKKwkdxJ26HvQvA8bwyNbVX0XFtBSWGpnbSNUgz+Kc96h4rmLDiV0PCXkFm4YkqGOo6lXcyoGCcGk9iRN8W8MbdwkLDyDKtqVkidQxtHUEioeT/ABCbLZHgYTAiCwjI9YNW3xbcJsWHwzGykuBI12zpMHAHTBHtWI4y5qbaJJiOkma2xN6aFNJ6Z6/ZuB1DKZVgCD3ByKcRWc+A+N12DbJ8Vpo89LSR+eoewrSXTpUs2FAJJjEDevWjkTipM81walxGxSEV1m6rqGUypyCKj41wqMWBIiDAk5xt13q+WrJSt0U3NPiJLTMgBLiAJ2LGIC/xb/lWV5hzlr0FwA3cA4CkyAO+fy27Scb4ZS9PihlYBcaoERAn/wCo8qrLF4NcUNnEgSZgdZEEwD18s18/9R9Tkk2pvx6+P9noQxxj0TNxSKSpDYJG/nS1A9osSZIycA7QYiurzf1TSkbrnXMGd2+WYSyrB5H1EgAjzj2j9RPhniToRQCWLGAAYACrJJ/P3FT3rK6PGG0iYGTByZMGSSepFWPw8pXhUGYIJA7yTBPqI+1evKV22EY1oi0RrYkZZUWTEkxt+X57Vn/jrmTR8gEQhTb+KB132O3lWr4hflaAmkGZJOScEtE7f0nrFeW8yvs99vECdRJ7/aO+Md6UdsbNb8HlQrxBIjM/gxP5+f8AKtZYMqWg4RvadJA+1Yn4Q4qXuKOttfQkOFH6mttY49dNwGFzAyNgsnywAxpT7GjIcVwQvG2NZ1XLpOoGALStpUQf+kmaKuXrqPfa3AViYAw0w1m116+KD1kHsal4OyEvsdZLpbQHClg9zxMQD5SO+ewpOYcabRsa0Z7moXiuJlV8CmT+HwdOh61m2BZ8zCWeEDm4xCL8pZOGedM+ZPWZ7DO9DxvMFbhLfCoWhfE7wMszaiB5BiBJ7DvVfzrmNxki8QdAYhVAVV8TCP8Aukn0HlFXyW+G8TFYGpo0kFScAEDzIM79fRU6sYc3N1tg2dYAYMpU+EsJz9XUQPF2HmarbvAayxAYKQRGqQSSZhfwmAc7Zqs4wfNWdMtnzxJUb5BxO53ofhbjqCEnV9Olpx5Z3E5FNQa6ZJYPbYaZBAkZI6BW+1R3bhkjz26Uov3wulireTKZWImYx7+Z9uC/NkrCvI8JMiIMwQM527j0rVSfoqBdTRbIg7g9CNu1FfDgWT80hQdesjcKNTGftvQwGnShHiGqc7Y3zQmo6HOxJkjsPCufsaqrA0nP/iYXeK4biCny7dp7a6V/CmdUew6dhFen8fzK1f4dBZYFibRC7EBH1Ge3hU14ZbVHtDWW0qQTpyYBzHnBr0XkbI1m7dUq0qbSgHcmFBmZyCevftWOVVVFRuzT8NbfiUueM6XZrYYYAQCTEYIywB/rVJxPCi1w6m0G0vf1icnSpCrqiMQCdvxeVXzE8PZtWwF+WGCQCSTplrkwCQC2IHc9gao+d86Fy3oAUs0l2J0hQTgD0ELPXNZKRbo2/M7g0MQZ8B+2nAkeVYD4Rd24TiQsM6uMEE+FyxIECTOYHQmj/g7mRu8JetOwFyz4MspMOX0EkdyY7kjuah/9O2FsXjcOlJVwSYBOlxG4zidOdqpaixdgfLuScURdZLaKQQSWVSRAwQxz1/vaqnmfLwICjSR4jkahJgjUn1A98VuRcs8RZcIbpDOwhCV/EWERAIOqcnr7VRcVbS2ClgXUMFdWgXAdyZcAiZncmJppiaBeGvE8E1uWYBtTTpi2Nj1OCQBPcH3xt7wg9uw+/wCs1qfhfjLto3EvABWIDyu6szFfEM7L06Ed4qwPw4L6tc+QLSlt2cKkDwk7ysnpHXbFVHIoaYqsr/gXiwvEJPhFwG3BP4iZWZI6gAf9Veg8bwGtHRmE9YwNO4Lj+KNQiYzOMRhLfIFRLlxyAiEq2ksGVkMHJx/CQR0PSMXfMectb4s8PcaVZxBuWmAYNEsAgEnsvUz3EOWRsailsuOBRU/dKMKJEScdc+ROfWnX76CQ5XAkg9sxj2/KorHOLbXbnDhtN5CYYRkGRKgyCOhFYrn2pbjAajJjSd9RMDQIwsA4JO9b/wDOlCFVZzy+nTldkXPLYuXNXhWADo6joDnoe3lWQW9PFBSxGnWCTA1EjSFx6j+Xervi7kqAcQYGOoljA89/U1S834V9KkhdQksRLGdKyuM7+ZH5x5an+pJt+m1DONJZ2Muc9DjGOlJUY5pwqALd4eXAE6cjIBGSwJMETjed966tVioZ7OeKi2Tj79Djb360p5jb1KieJp0qFMgae56ACh+ItWhw5Lw1sdCwi4dMgap6mZjOPOazPI+MuXLrlbemUIATSFUCJnH07TscAZ69IGk41mAvPc0/QUtwScsDqxpGY6D+deXX3QszJJY4HkOpjrWn5xdLgoJYQJyYkkzsR9/7NMvD6IZUkgdNzjrO0mM70062TLYd8L3DaYtlhAGJid8k/wB4O1bjl3FWmR11YY6nlSNKaSNPaTLe2+xrG8uZ9EOulnaSIP0gSuwkf70dxdiz+zsGYtcZhtIVFUGJI6knz+kbVlPIr2xon+FrD3eKuXSScgOWYSA2dt5jvPtRfC83m8164Vlmd11ECEmFXbAED7Z2qn4biWsrCExqPYAmB1IyB2npULGRpB0yDAgT2mDsNUmsp5U+hp0Qc4UsraHVyVAI1bgYET0wTv7VXcst3FJDqJZWO4aImNsfbuNsVbmyw0gzjbMRsDtj0HkKUkjOrcDG4MxmPv8A79BZ3QrKS7aWUEwNRJDEgGAwzHSc9sUuj962mRGJHiA7bgzjuKNtm7OYn6oAOnIAj/mz1kAdqfesgjxAs5jzWQNWBpny9zitP1qAqrphmBf6cFmwDMHyH2obj7hUggwwYQfKentWjXhVCeLxEwSRhTuBj7b5oLjOTi5BEQAT2AOYMjsCDHWms8W6ApFvZHzAXVZgiQ6htwGByPIij+J4K3dt6UYhWAg6g5LEg6SNxEHfy61L/wDiHT8RJwDCSB5b/wAs1EeFdLoNpCDpEk7HfczjoYxnHaXyi/xYFfzfl9y0kqJXSQ2nMA9Y3HWDH2qu4f4iu27Yt24QRBImTv3O8kma2S6Quoo8qMhgJBOwydt4iJjyNVnNrFq8QHQghcOghpmCGERE49+lOMuX5IAjlXxuyWxbZWdDAZmaHbxFmjeASSx71rOX8Z+13IDBLcHSFaAYzERA2Gc9uufOb3LGCqbJW5IJiRKgdYnOxGKh5Rw9w3ouM6ifFpJGYxsR1iqcIvcQto0fF8WeX8yPyXY2rmBEgPPhyPeDEeVaPgDZZAWeCb5VbYJYAFUGQIIziey9zjzXibj3OItLqIZTuTMGZLb9hkdwa3PLpDDoV8QJnpKmBkAR5kwTUZdbCzf/AA4jLwqAgjx4G8LcYMPEZ/iJyMbeZtOK4m3aAW4V1EHTMA+WwjHSsPwPPCqrIBCgMdRJgDUAQM5J8swBU/OOFfiLS8VddQpUZCyukCRJ/CT1xEwKyUrei0zPcVzM/txW3g3SVuBiRrKnBBOxM++K9M5c4dbLJOj5SMdSyQxABgg756djmvFOKdbvErO6ICpUYbTpkHrPhIHlnFer8V8QJYRWsJqliYyAVaSMAT1U+X3q8mgixOZcMo4TiLU6mc3XGTP+o7AaQTOEf7E+dC89Ktc4PiASFLWp1RA1KrtqUQDuwO8xRb8bcu2nI8B0tsQSQw1EAkddUAgjBrINy/U2j5zlR8tghkHQyaWOk4JFwBDvmkhsm+PeC+ZxYZJ1gDMxBAHXceh6UAoa5bDtPzFJVtRESIywIzOJ9N5q95ny238q3eW7dU7GXLB4nq8kTG42rOLzAawhhg+D/CJUsZMdvPass2TXGiX2Q8PbLsxMYZSAs4MkkZI8+nWq34g4nb6dI0uIG5AMACPyxP629l0YFZEjwbRlQCGMie/pBrLcytOC04CknfcdI/MY7Vz49ysRd2ObjSvgiFUQdc+EAfhIHTtXVQcPyu5cUPnxZ38/MTXV0/5MLZt+L4y5eVNagEYMSAok7DoY89gKZclFIR9AI6tKmD4fPEzG1DPcCg42G5nROIBzvt9qcvDQoHiOcNiSDkmR2nfyFYcnLdiJH4or+7AZ3UCSQRJgKSJJIk56b9acGaD4ghPfOmMfVMnv2qS+jMCNABInO5E7GR771S3n1XCLikaSDIjyaCOsjpSm03oZY2r2qVLTG0QCxUZ647edTC5G8/8AMQJiTEQJz/SqB+agf6b6SBH0wD199xntR3LOLN2H1ZJPzBIGZhTncnaR704x+QJuI4ogAEsPFAmRvvkLP+POuuPIBDJqXdoB6AxMCRB8v1p7aWzKsNsQyTM7YzGdxvUR4dCWEAgNOkyJIjIBwRA6YzVJr0QXcYYZpOkEgkGBtO5gH1GPyqO9dRrgEeNRjP0jzXacyN6H+YdDFoUlty8iZ/iG8YGOuOgNTK/iERpEF2ySTjGB6bYoSEIrTLFhBGnzIWSQYMDJ6eXlQ9hWHgR1LZYuumcaiAFOT0G52O05huXVbUBq8B1OCJczsPCZEiIzONu0vKX+YxADKpKmdOiYmFzG859D0NXVIYYvGKtpkQC4UMPJkgEE5nzP9NqrrHNgJXSAYURIknAGPPGT3PnWgHDaLZQQWDTGViZ7YBmf81k+CAt8QzE6NYmGH0kQMEwCoyKlU7GXPD3WYQfqwTIkAnfA9CMn70e6Lo8DFWDaoidQJzuATBIb0HsR7dxANIMxMKogETqwBnbz2M+dHfs48LIrAlWMHoxRgDgwBOPcdqdpsABJLMSsKCuAD/5Y6DaBmg7nAzpAYI0M+Z2MdGMxkfei+I4Q2kAd/E5gQsgExqOSZAA0ic4odL6a9JOoqgBJABOr6YgBYMbenlRGTW4sRU8VZ+VpYArpwY8E5BxpG2Sczv1p3OWAfWDpkgAiU1eE4YiPPI3xij+Fa3ctMuljmIKkDfJB6qMCZgU/nnLvnWtKkY0nOBIx69e3X3rojlje9AYYcLqYjV4wep367mPfc1u+T8FcW2iXpJWQAMQNxqjr0+9Y6/yS8AxYEFOh6qNiCP51tuUXWTh7YaGIXURqMHUOpk6sR/KKM0rWhE95SFg4MQSRJIGYgGJ9T08qI43nN1rLI94i2VMggCJXEfiEfqPPLH4jBkDbUNXhAHnIhfcb+lNvKgZtXhKqCW+rHiMyMf5rCMn2Mhd/mOLjiWCqqyBG8n0P6Z71PxN2YTJjtBwcn8vtUUqTIYFScERmfMx0/WmIkZGZOoae0dRsdj+XWm227AueT/ErcNoXShRRAWfFpzMED+RH2qusXiWCowWJWRB0qWLHffxFsgfhG/SBbUS0SSIExnJ6Rt5n7daKYBEIkaiJkZxpGxJyAOo7napll4dDsm/b2az8jUTbU9VggEbCD3B/vatW0TnScNpGNoB1H9c/mKXgrpeQx1KPEskzEwfyOO2PKieFV0dwxOkzk6Rk5+0bzH8qxyZG2BTcXwz/ADGuJMmVYFQZ2YGT7bRVVxhNy38yCsdY8QGAfFPQ/qKv9bDAksCTBKZB/DmAM4+1SvbL2CjAo9wHHhkbGYGOk/YdKUZVQjz9OYso0h4A6aQY9yK6p7vK3Q6SqkjqIrq7rgBt+Pug3LacPdDYPzMmUicmCM++6jzrhbVbjmSsnT4p0kbyJ3PSRA9aDs32CqQWTCnwwSQDuQfKe9TkvcBZZ0NgfMEYAEnSR1rl534Mdaa4GgsWGSBgwMHedvKq7ir9wNDqLgJOnGd4gE5/v72otqgkMBOI6HtgdfSKB4jjCoJUMJMSeuxznB/rWa76GUfOAzwzWiFmYYQ3izt9XTHp7UnLePFliVEBwAZ2gxII6ijuY8a15MjAYR1iQw77b7dqGPK0+TklC0FTBMABpB3kde+2wIrdNVT0FGj4S5aurCDTO5RisnPQGfOPXaTTCgWD8xmDZ0yNMA5kMGxMbZ/Ss/y3VZaEhhiD5kgbR6x7bdLPj+Yujsiopg6f3p0kkEgwSZYddv8AaVjfjEWFviEYOqkqSs537TiQffONqiu2YT6zGCxgmc4AXYdtvzqqN9yFZCqFWyuoAdTAfdxBkzg+dH2brnULiYG0nLKWgQFjwxOcHaRVcGhDuBsjxPcRA0QjMNLQQMtLQJOw+9WfBNq0mLgBPQAodJmZAG5/Xaqq1b+YruxBRzo0qMnxQQZGMk+/5z8wW+sfIgEKQdf0riPDA8RgHv8AlUu2wCuccWypciTMgBWE7Cd/69elZS3zPXcVWVYYhQPwsvQGZG8SaveZprtFtSsxQ5OJOnxEEiTieg/QVirbDXbM41rJ2AGoSJPYR960xRtMo9H4fUfAiksfCQp0x4oEEkAQAT7VY8GTrFolnUmFuLp0hlwZAzGQCABAMx3prL6NWCCWk5lT01AE9SM/eKseAtG4qloGhTBS5puGHk7HSR3JHSOprnbrbEOFwEHUGkkROkacH8Izv5/rQJZSYJJEwFMZbIiNj3/zVvxVjJ+XtqYt9OQ30iTJMSDM47VXcDZEkv8AWoGAR4didxv32pKS8AFW2RqckDJ8yF0jvESBn+4iuMLbFpID4m40qG8UR1HXG3oaK4pGJI/0yIIIcHbcwft2zTgkwNIaQWOEAyNwJ6960UgBBxYCyIZAJ2gRBJjt95361PYuKR0ClfCQNyRmBs34QIyYNSgicx57kAmDsQZxj70JfDOwtsQZMiewg7bbCfUUrsRILAYk+JpM6SBsYjwEmNv73p/H2n0n5eMgwWAkkxjv396hvoFUOq6bhLCNQ1ORtBONt/8AaiOGu4zBMZJjcwM75wYjePSaba2MqLfAsWBCFVJBJJy5grsD3gzA9KOt3STIKkiQIU5YAA+wE9Y39aW67keBxtAdRjJzkdcnAGI+0oLEmGlchCQojT3PrPl/JudiBOIvLiNUkwoz4oIboZIwTPr7l8RrcahpMLMDbT0Mxvv09YzXJbVmjwFgDBGQm0TMZyPuO4qe0qjwpv4RMCCDB04PYbdPIVMnaoCo4fiVtPcQGdcQAZiZxA6zHpnymx4HiS9vUQZUgRkalgDrI2G/lQXNeXFrwuI+kyADoxI2E7R1g/4tOGLKqo+CBpYqIGJIgdtsVhPiMDFkvdBP0iY6Q05DdTgbxGOpmirjAsnignZYEGZiDOPp2yZjaajFm5rxGnH1ZBnJIwYI+2d96oePvs9yNRERsuqCQIAz13g1cY8hGj4NNKAEaonMAdT59NvauqrPNbfW4inEhiwM9ZEYrqX6TYGX5bxDh01S8gDw5ImAvYAyAMn9a2nGlmUATtJnyO0T/cVj+E5drwCqRHi1aW3AwBlj6xE1qrPEhWCwXY9dROB64muidN6LSIxywssu0DTgZmOm3n67bUJx3BXFwkMg2eZIgCDtIO/pE1ccfxLn/TQAwBJPtE+1DpdEEIwFwGNwB77yd6iPIDKJcXTpnJYs2pdQELHh6g7xjHeorXGMxgdMwTkEkAbnb0mrfjeXtcAuBAWbBKYG8EnFAvwfiKFV7bnf+x0rVyXomDcBx5S8C6gqDJjBIGWIJ32/MRV9+1Wrmj8Xh2KFhqI1EkzAxO/Xbag25IVALAdgQCQPWJ/OjOXc4t27RAUEr9QIyNwPaJqZO19qEyHjdCoQBpLBSAqTp3nwZzvJ9aN5dxLuxLhflqYXWI8UZIBEz0x39agtuWZ2tCSFQozR9LFic9JMb/1ofl/F3LwKo5V1MmBgHVk6gRGradsCi3RJbcDeJBMbDUC+kNBzGGkY8gPWo+JdplVJB/CSIzMRJzt0mKseEtBQdRDAyDncz1M5OYjb7027fCsGIBgNJAAxucZG8Z/Sp5r4KBXs/uQ2iArHwmIjGrbBEE+5isdziwFK6QAN8KF8xjOY9Rg1quacVNkOoIkkkA6sFj16xGw8u+Mzz9DJ1Msr2GJwdxIzOx2zmtMPYzZ8usu6NcUnwsBgzqhVaSWM6AvXV+LsavLIT5QI+WklYDIuo4iAGYsAcxOkmB51ivgfiH+W6gBlV5IgEMWAGxHQdoia1HAn510i7YCQNKQo0NswymFbw9YALYmsJx+5r4EF3uWndci54lJcgayEljjUDOyn+QoLiOBMAWxqaSBEt4pzExGf5Y2qwHElUCkNqiIRS5KwOk+KQGG+e5pttQFDiRgzIMywysx5+W9ZSk70BU3bVtfCYY7atMp0xAOZjelu8G0611NEQIwSw37ATGOmZ3pnH32UHQpXqTGIgTvM9cVByy0zNqaETpECSD/CQTnbptWtNKwCeHW4CTGld/rEzO28bY9Bg9x3vuM4wSCCdhqzssz/AD7CTRPFkkQjbGDqmfKVIG+I6Gh+CuglfmgA5G+oAZ6dBsfaPWoqwCeHuNcUf/rJGxOzKsEDtKx71JxCjymem5kxsfXrifvThy8E/LIP7tgwCwMjURjbB8QoK/zCNQKOSCATI1GJnJA8K5z13qpR0AW1sKgChSxLFzOliTAmNj6T0+8fh4efmvqXcalBgGCu0kn096ruA1OzFrbo2oEDKzIMS0EnaTttRHMOJe4+m2vh+lhEAjYHpvtuKltp0BY3OIDJKqNJAIUQJk4MY3B696Y8qdTMDp1HYgA47mDj8qBucWtnQbgBckCFI0pJH4SZiQDOn/cjmEaA4n6idQghsQN9hgCe3TaZ23sTIrhJcFQGBMNjqTEnEyOvbbNRcdzFbTaiIEkHGoxnpjMgTvkeVC/t4K/SSdpQwNXiAHhjpBneDFLxqqETQgusGWT6jQJB69jjp6UOG0BZWeI1WTcEkEGI+qAIOAuMdgfLcVR8XwqPdBuFz4TJG7DOkmTA7YBjAMQYtFdtEQEGkhQXJkY6j6fq6ZMiCKrOL03LcldLyEhsTEAdYKwJncbZO94l2IqVR18JsTBOY8z/AMtJRfF3ArEBNUQJ+Tr6D8UGfbHbFdW1X4AOPl27gN1SSNw2oEAmAYnPv2qyfg2s5tW3Kv8ASSsqOv1ZJJNWD80H7Vw2iAqOztDFQCUKg9hkmdI961nGcbw7jXpU3IMMqozd+0+01MpJVZuop+mSs2rlwKRhusET16TPn7eVKvB/KmCCTMrIkHI2GR9vvWushLtv94Ap3JGpQT6asZ86qeP5Tw1sXLitDBZVZBkmcfTJBx1qVXyDjXRkLnNntAKoU7yOpGZA6kzmjbdgP4ki2YwFMEMCM42iY260fwXLke0jlWJlg0LInUYnBzBH+9Lf4JQpFtD4jB0knSYYnE4A9BtTkl5/UimiC1YYyWvQSuCokZiT/YoluR2TMqgBH1AEK0Z/CRJ/3qm4Dgr4LG0UvW2JnUQjKQTgE5mPbNWF9L50rbQgDBaAVHnIIBg7jc+dRxa9EB8rtD519IlV+WmBiAXiPKMxVjwnDWlk2wurbwqBMEsSe5Hmdprvh60RdvKAWYssxtid+2T/AHiry5bVRpdV0gCSpED88+dZ5Mm6/YRQ8XxrAaSgkECCe+0H26TuKEvcre5BBKqRIBnGc5G+x8jPnVpxHDpbwhJDnWoxCFYnpJmYjzFA8TxxvWT8ggsCc6sQPLaZ6nAq4vSoATiRcXhwRqJQYLWyJxjBz4QAPaeuaL5DXWtZILl3cmJ8LLMA7kCQF/TNa3h7jG23zGUsUCldiurYyDAkAmAdiKBvcObJg6WthXAIHiBwwBkYGkzg7ztWkJUwBfg3jksXGVtSs4UjMGZKnbHmDnetS3GTq+QpdhEgnRG/T6sfyPrXnl7iTa4gPupIfEnB+oCYOCCOm1epcqCNaL2wAXtrJDEnGZxA3XcfxHc1GeMYvk12ANxL3WFtHUI0FdYyX8WoDBiBqKj0MmMCwRwgQazpUzkAZ6GAIM4yfTpQnF2gkOo0gTqGufqC7LEiSIx59hTuI4gaShweog7SMb+Qz2x5VzSsYHzDirpkqYDMBkamAnJJxkz17Z3oQlnRYkAW4Bj8QgZUQYnoI26Va2gCsayrTq2kYiJ7Y/lg0w2CqjIjAjfoJG2Mn/O9aqaoAO1w6+I6jmILLIIJIMgYAB2nGRnaiLXDs66gpwcspExB6jDZ0yOuM1BzP5jDwiQAdjpHXuYJkAx1EeU1/wAPtbY3ldXGlkOSSHGpiBMYAM9f4c9K2xtNNiNNduA2yQsv9JLCSVgwGYnMRnyUdpqo4/iFtqYI1CWIOSBiBgbYnv8AyO/bBoueKIAZTvsYBzEZP5dJrK8z5p8sIxCv4SFUD6doLEEjOI7d52NyAteAtqiawSzXPEeog4BUT9J3nz8pruMv60ILhQN3HQjoACckGI7GoOTcStyyrgaB/piGB232HfGOgoWzeRxcW8gdgZAiA5B8vOPyNZcHybAXguHFt7VzVc8ZY6iF0tqGxkmBAnfcdcVoQAwjSQVPkQVI3Gk5xPbfbtRLxPDWrkQFcjSEEnLQY0gGBPYfiMb1oHYkEZM4AgxvtkHfI6e2KJP1iM7zdUsCfF42ghQSBEHUV0xkmIkHNBWuLLMltGVvFu4IAE6uxM7k52MdZo74msrcWAwBhQoAMnPiXIz5etYy3bU3AjnSATNycQDMjoYz1zPXr0Yo8o2+wNzetrehicBZGNC4knczMRgjadzsLzS5Ngg6mXSWEkgb5kYz0k77YqlLpat6VLAPJZ9eLgywBExmI26Db8U3A2dWgIxW4FZmADKUck+JkKQfDERP05no1BLYhFCgQLan/wBy/wDyaa6mKgeWYuGYkkC3ccAkk4bMjzk11VSGbH4g5YjYI8LAYB0nOehx6f71SJy1FAXbB8amGiI3GZr0Lirdtmgvb0zuBDGAJiD3jeKpuJ5chXShknyiJ3zNQpaOhxXhmuEsMh0rfuIp8OG1dv4gfPFP5jw16CUdSAd2SFjGJkz1xjc+tFcVyoqSQxUzPce/+1GcHwvhAuNq8MR0kxvjPrTv0iilscRxfD4QC5bYgkK0QYOoZj1/zRa86u6SRbJMT43U+2+MdZoy1wTAMBpiceQ9+9Dty4hiYEjG8Y9KT4vsKJrPMU+UrXrLlyT9OyjP4hOrYxmKsL3ODp/dBWt9dMGAZAnzmar7Np1UhrerswMMAP1gfkT7DPYM6tJneQd/tvtUvFFioi5ZcZm4jxQS64jJ7z5fzHkKj51xTWbbSGMYbBjxNAB9R0NGcC9uWlf3hyWBgtuJOCMDynb1DudcCOItMq3YDMuWUwdOdJAOPXFHBXsXFkicMpQAKi3FnxEEnSDMyTvqA+w9K7iOUILodW0sg1EoRpcHEEkb5Ig5oa5xAtFluOZbILgAaTjBGCNjMk5otOIa5bC2xbuMMwx0kkZEkdpBzvWTi4+gM4kqdeoSMSxwScDYb5/xVHzjjps65DsI1SIIIABEAdB27fbU3eCJV9SxII+kDJxIjvv1rKcZwmkXA8soIwDPQEg9xBJzG3lVxjTEZrm2kuGiBpUGAR4onr6it58K3/8AhkQEygIPkSQ5jvGBWF4+5qRUVcqPmOcSSYGMSFiMenaauvh3jtIspkEs/TEaTj0g1pni3AErNyy6kZoHgIB6FsEMJ3EmN53B71C9nSQ3QZkwQIyJBx99+1dZYFmMkg4lfWe/QzUfE3ImTgbT107ecelcMrcUUlsItIGA1bKDpwCZPTbaC3uQaJFwPq1CCwjJyfxHI9ar+GukaTsOnmMHzO52/wCX0oj5o1QQRBn0/LOI/wAVNMfEO4oCSQRpJAK7/hG+kAGTO35YoLmVlUBggqqSdIUgkFYEAROSJk7Gm3b0jEgQfQGComRGDBwOmOhGW57zKUdFuB8MSyTGoKT9RziSNoMdcVpghJyoll/bsgoylVE2iJVQNl1yzHAJZQIzWR5tMFLYhACWAYPqkfVIjqcehPSi/h3ibttrGtGNtimokGAut5J8ikb9/Yt4y1Zs2xadrxK76dIjSYyCpJjTuYxG9dUY8f6kgXLXClQLhLhhCaWA3OZIMwATIFXC8tS78pgtz6iLkMynEmDLbT1ABz7DNWuJPyizMFYQFmZJwZUBYA2/7pNM5Xz24rgG5CswySYAkb9xFaOEntAaHmD2bTf6Kq0LJLeNV2EA77nxA9+1W3Kr9xlM3C4JUyAAAs5H0yDAny85oZuMLvAt/OChfEsYMSCNRwN8CfTOLE8PpwJQsZOkAE6VgzAx023rnk6oQBzG+xs3CB1iGxIEMzQY2UjGTj3rI8z4cHKgLMEeJYAJgKMA9QfQHHbdJD22ltL7yv4YHiPSR9qo+a8A6kCQH1KRG2CSPL9YwIzWuOaWhGe+H70Nohy5MKgEhj1xEhpVYPcdN60q8Jqum0zXCwErqAYzqIkGJ8MjY4MY6mk5Rw7rxWrh2BVDEscOpw0YE47feK1jXhLaSZIA+mZO5lZBx237dqrLLegZW3uU8QWJt3rQQnAckN7gWzmfOupL/FcWT+6ZikAA6ImAAcFh1np9966o+/5QqNoqDVECPmKIjEdvSorJyf76iurqXh1obaOff/5NRNwYHoP/ACpa6k/BA+kahjrUHFnxD1P6Gurqb7FHofw4yPSg+LYhhBjPT0FdXVquiH2cg2PXH60nFqPmxHUD2k11dSfRS/IZ8QIPlRAgKxAjAOroKyXMzo0lPCdIMrgzjqKWuqYdFZTecCdXDOW8RGsAnJA8iaxPFHwXv/6D9QK6urPF+T/npkA2RFriT2LqPIQMenlTOQH95Z/6WPv4/wCg+1dXV0y/F/zwI9m/5QNTNOY1ROYhhEdtz96j4HNsT/BP/l/QfYUtdXH/AOWV6F8Mdj10xPlIp/NRl/7/AAmlrqci2U1hyeIZSSV0jwzjd+m1JzWyowFAE28ACMoCfua6uqJ/mv2I+QC34rzBvEDYyDkGHYbGmc3M3L05/wCKujPYERSV1dHj/sZeGN5h/qXB0Gw6DI2HSimQC00AfVZ6d1u0ldXUukMuvhFjoYzkK2fQiK1xcgXMnD48vDXV1cmb/sYik4Bi3z9RmFaJzGG70baUPbtFxqJtGS2SYS2czXV1ZT7X88EZfhDFyBgF3kDrCmKu+VWwNRAAJugEgZI+VaMT2yfua6urpn6ARyQ/uV9X/wDNq6urqyfYj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9" name="Grafik 4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81" b="96968" l="5367" r="89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473" y="3212976"/>
            <a:ext cx="915663" cy="1350847"/>
          </a:xfrm>
          <a:prstGeom prst="rect">
            <a:avLst/>
          </a:prstGeom>
        </p:spPr>
      </p:pic>
      <p:pic>
        <p:nvPicPr>
          <p:cNvPr id="71" name="Grafik 4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26" b="99608" l="0" r="100000">
                        <a14:foregroundMark x1="28335" y1="66872" x2="28335" y2="66872"/>
                        <a14:foregroundMark x1="22281" y1="65921" x2="22281" y2="65921"/>
                        <a14:foregroundMark x1="30623" y1="72524" x2="30623" y2="72524"/>
                        <a14:foregroundMark x1="49173" y1="85450" x2="49173" y2="85450"/>
                        <a14:foregroundMark x1="67723" y1="96027" x2="67723" y2="96027"/>
                        <a14:foregroundMark x1="27279" y1="82764" x2="27279" y2="82764"/>
                        <a14:foregroundMark x1="17916" y1="80134" x2="17916" y2="80134"/>
                        <a14:foregroundMark x1="30623" y1="93733" x2="30623" y2="93733"/>
                        <a14:foregroundMark x1="21859" y1="93061" x2="21859" y2="93061"/>
                        <a14:foregroundMark x1="5209" y1="37101" x2="5209" y2="37101"/>
                        <a14:foregroundMark x1="2922" y1="34415" x2="2922" y2="34415"/>
                        <a14:foregroundMark x1="1267" y1="34751" x2="1267" y2="347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715" b="38766"/>
          <a:stretch/>
        </p:blipFill>
        <p:spPr>
          <a:xfrm>
            <a:off x="4079532" y="3657038"/>
            <a:ext cx="3588812" cy="1860194"/>
          </a:xfrm>
          <a:prstGeom prst="rect">
            <a:avLst/>
          </a:prstGeom>
        </p:spPr>
      </p:pic>
      <p:pic>
        <p:nvPicPr>
          <p:cNvPr id="72" name="Grafik 5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06" b="98063" l="2582" r="979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968619"/>
            <a:ext cx="1728192" cy="2836645"/>
          </a:xfrm>
          <a:prstGeom prst="rect">
            <a:avLst/>
          </a:prstGeom>
        </p:spPr>
      </p:pic>
      <p:graphicFrame>
        <p:nvGraphicFramePr>
          <p:cNvPr id="74" name="Tabel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502890"/>
              </p:ext>
            </p:extLst>
          </p:nvPr>
        </p:nvGraphicFramePr>
        <p:xfrm>
          <a:off x="2699792" y="5301208"/>
          <a:ext cx="2700808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3073"/>
                <a:gridCol w="2017735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was</a:t>
                      </a:r>
                      <a:endParaRPr lang="de-D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1" dirty="0" smtClean="0"/>
                        <a:t>Grenzübergang</a:t>
                      </a:r>
                      <a:endParaRPr lang="de-DE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wozu</a:t>
                      </a:r>
                      <a:endParaRPr lang="de-D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aseline="0" dirty="0" smtClean="0"/>
                        <a:t> </a:t>
                      </a:r>
                      <a:endParaRPr lang="de-DE" sz="14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5" name="Gerade Verbindung mit Pfeil 74"/>
          <p:cNvCxnSpPr/>
          <p:nvPr/>
        </p:nvCxnSpPr>
        <p:spPr>
          <a:xfrm flipV="1">
            <a:off x="4275125" y="4869160"/>
            <a:ext cx="409515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ihandform 76"/>
          <p:cNvSpPr/>
          <p:nvPr/>
        </p:nvSpPr>
        <p:spPr>
          <a:xfrm rot="19967994" flipH="1">
            <a:off x="5429930" y="3901394"/>
            <a:ext cx="261534" cy="351356"/>
          </a:xfrm>
          <a:custGeom>
            <a:avLst/>
            <a:gdLst>
              <a:gd name="connsiteX0" fmla="*/ 0 w 480448"/>
              <a:gd name="connsiteY0" fmla="*/ 0 h 557939"/>
              <a:gd name="connsiteX1" fmla="*/ 15499 w 480448"/>
              <a:gd name="connsiteY1" fmla="*/ 77491 h 557939"/>
              <a:gd name="connsiteX2" fmla="*/ 108489 w 480448"/>
              <a:gd name="connsiteY2" fmla="*/ 232474 h 557939"/>
              <a:gd name="connsiteX3" fmla="*/ 185980 w 480448"/>
              <a:gd name="connsiteY3" fmla="*/ 309966 h 557939"/>
              <a:gd name="connsiteX4" fmla="*/ 216977 w 480448"/>
              <a:gd name="connsiteY4" fmla="*/ 356461 h 557939"/>
              <a:gd name="connsiteX5" fmla="*/ 309966 w 480448"/>
              <a:gd name="connsiteY5" fmla="*/ 418454 h 557939"/>
              <a:gd name="connsiteX6" fmla="*/ 433953 w 480448"/>
              <a:gd name="connsiteY6" fmla="*/ 526942 h 557939"/>
              <a:gd name="connsiteX7" fmla="*/ 480448 w 480448"/>
              <a:gd name="connsiteY7" fmla="*/ 557939 h 5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448" h="557939">
                <a:moveTo>
                  <a:pt x="0" y="0"/>
                </a:moveTo>
                <a:cubicBezTo>
                  <a:pt x="5166" y="25830"/>
                  <a:pt x="7169" y="52501"/>
                  <a:pt x="15499" y="77491"/>
                </a:cubicBezTo>
                <a:cubicBezTo>
                  <a:pt x="31386" y="125152"/>
                  <a:pt x="84906" y="197099"/>
                  <a:pt x="108489" y="232474"/>
                </a:cubicBezTo>
                <a:cubicBezTo>
                  <a:pt x="149819" y="294469"/>
                  <a:pt x="123985" y="268636"/>
                  <a:pt x="185980" y="309966"/>
                </a:cubicBezTo>
                <a:cubicBezTo>
                  <a:pt x="196312" y="325464"/>
                  <a:pt x="202959" y="344195"/>
                  <a:pt x="216977" y="356461"/>
                </a:cubicBezTo>
                <a:cubicBezTo>
                  <a:pt x="245013" y="380992"/>
                  <a:pt x="309966" y="418454"/>
                  <a:pt x="309966" y="418454"/>
                </a:cubicBezTo>
                <a:cubicBezTo>
                  <a:pt x="361628" y="495946"/>
                  <a:pt x="325464" y="454616"/>
                  <a:pt x="433953" y="526942"/>
                </a:cubicBezTo>
                <a:lnTo>
                  <a:pt x="480448" y="557939"/>
                </a:lnTo>
              </a:path>
            </a:pathLst>
          </a:custGeom>
          <a:noFill/>
          <a:ln w="180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78" name="Tabel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074607"/>
              </p:ext>
            </p:extLst>
          </p:nvPr>
        </p:nvGraphicFramePr>
        <p:xfrm>
          <a:off x="5832648" y="5589240"/>
          <a:ext cx="233975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757"/>
                <a:gridCol w="1747995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was</a:t>
                      </a:r>
                      <a:endParaRPr lang="de-D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aseline="0" dirty="0" smtClean="0"/>
                        <a:t> </a:t>
                      </a:r>
                      <a:endParaRPr lang="de-DE" sz="14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wozu</a:t>
                      </a:r>
                      <a:endParaRPr lang="de-D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aseline="0" dirty="0" smtClean="0"/>
                        <a:t> </a:t>
                      </a:r>
                      <a:endParaRPr lang="de-DE" sz="14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9" name="Rechteck 78"/>
          <p:cNvSpPr/>
          <p:nvPr/>
        </p:nvSpPr>
        <p:spPr>
          <a:xfrm>
            <a:off x="2843808" y="6309320"/>
            <a:ext cx="42907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Prima! Schreibe nun einen Text zu deiner Visualisierung. </a:t>
            </a:r>
            <a:endParaRPr lang="de-DE" sz="1200" dirty="0"/>
          </a:p>
        </p:txBody>
      </p:sp>
      <p:sp>
        <p:nvSpPr>
          <p:cNvPr id="80" name="Rechteck 79"/>
          <p:cNvSpPr/>
          <p:nvPr/>
        </p:nvSpPr>
        <p:spPr>
          <a:xfrm>
            <a:off x="2699792" y="6381328"/>
            <a:ext cx="144016" cy="1440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cxnSp>
        <p:nvCxnSpPr>
          <p:cNvPr id="81" name="Gerade Verbindung mit Pfeil 80"/>
          <p:cNvCxnSpPr/>
          <p:nvPr/>
        </p:nvCxnSpPr>
        <p:spPr>
          <a:xfrm>
            <a:off x="4788024" y="2636912"/>
            <a:ext cx="467544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Grafik 4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26" b="99608" l="0" r="100000">
                        <a14:foregroundMark x1="28335" y1="66872" x2="28335" y2="66872"/>
                        <a14:foregroundMark x1="22281" y1="65921" x2="22281" y2="65921"/>
                        <a14:foregroundMark x1="30623" y1="72524" x2="30623" y2="72524"/>
                        <a14:foregroundMark x1="49173" y1="85450" x2="49173" y2="85450"/>
                        <a14:foregroundMark x1="67723" y1="96027" x2="67723" y2="96027"/>
                        <a14:foregroundMark x1="27279" y1="82764" x2="27279" y2="82764"/>
                        <a14:foregroundMark x1="17916" y1="80134" x2="17916" y2="80134"/>
                        <a14:foregroundMark x1="30623" y1="93733" x2="30623" y2="93733"/>
                        <a14:foregroundMark x1="21859" y1="93061" x2="21859" y2="93061"/>
                        <a14:foregroundMark x1="5209" y1="37101" x2="5209" y2="37101"/>
                        <a14:foregroundMark x1="2922" y1="34415" x2="2922" y2="34415"/>
                        <a14:foregroundMark x1="1267" y1="34751" x2="1267" y2="347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715" b="38766"/>
          <a:stretch/>
        </p:blipFill>
        <p:spPr>
          <a:xfrm rot="558735">
            <a:off x="2274287" y="3647519"/>
            <a:ext cx="1787972" cy="1013696"/>
          </a:xfrm>
          <a:prstGeom prst="rect">
            <a:avLst/>
          </a:prstGeom>
        </p:spPr>
      </p:pic>
      <p:pic>
        <p:nvPicPr>
          <p:cNvPr id="83" name="Grafik 3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06" b="98063" l="2582" r="979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63647"/>
            <a:ext cx="904728" cy="1485015"/>
          </a:xfrm>
          <a:prstGeom prst="rect">
            <a:avLst/>
          </a:prstGeom>
        </p:spPr>
      </p:pic>
      <p:pic>
        <p:nvPicPr>
          <p:cNvPr id="84" name="Grafik 4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26" b="99608" l="0" r="100000">
                        <a14:foregroundMark x1="28335" y1="66872" x2="28335" y2="66872"/>
                        <a14:foregroundMark x1="22281" y1="65921" x2="22281" y2="65921"/>
                        <a14:foregroundMark x1="30623" y1="72524" x2="30623" y2="72524"/>
                        <a14:foregroundMark x1="49173" y1="85450" x2="49173" y2="85450"/>
                        <a14:foregroundMark x1="67723" y1="96027" x2="67723" y2="96027"/>
                        <a14:foregroundMark x1="27279" y1="82764" x2="27279" y2="82764"/>
                        <a14:foregroundMark x1="17916" y1="80134" x2="17916" y2="80134"/>
                        <a14:foregroundMark x1="30623" y1="93733" x2="30623" y2="93733"/>
                        <a14:foregroundMark x1="21859" y1="93061" x2="21859" y2="93061"/>
                        <a14:foregroundMark x1="5209" y1="37101" x2="5209" y2="37101"/>
                        <a14:foregroundMark x1="2922" y1="34415" x2="2922" y2="34415"/>
                        <a14:foregroundMark x1="1267" y1="34751" x2="1267" y2="347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715" b="38766"/>
          <a:stretch/>
        </p:blipFill>
        <p:spPr>
          <a:xfrm rot="558735">
            <a:off x="1297787" y="3519309"/>
            <a:ext cx="1176252" cy="666880"/>
          </a:xfrm>
          <a:prstGeom prst="rect">
            <a:avLst/>
          </a:prstGeom>
        </p:spPr>
      </p:pic>
      <p:pic>
        <p:nvPicPr>
          <p:cNvPr id="85" name="Grafik 3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06" b="98063" l="2582" r="979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51689"/>
            <a:ext cx="581243" cy="954049"/>
          </a:xfrm>
          <a:prstGeom prst="rect">
            <a:avLst/>
          </a:prstGeom>
        </p:spPr>
      </p:pic>
      <p:pic>
        <p:nvPicPr>
          <p:cNvPr id="86" name="Grafik 3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06" b="98063" l="2582" r="979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82" y="3573016"/>
            <a:ext cx="350960" cy="576064"/>
          </a:xfrm>
          <a:prstGeom prst="rect">
            <a:avLst/>
          </a:prstGeom>
        </p:spPr>
      </p:pic>
      <p:cxnSp>
        <p:nvCxnSpPr>
          <p:cNvPr id="87" name="Gerade Verbindung mit Pfeil 86"/>
          <p:cNvCxnSpPr/>
          <p:nvPr/>
        </p:nvCxnSpPr>
        <p:spPr>
          <a:xfrm flipH="1" flipV="1">
            <a:off x="197854" y="3263560"/>
            <a:ext cx="262521" cy="10134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el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560086"/>
              </p:ext>
            </p:extLst>
          </p:nvPr>
        </p:nvGraphicFramePr>
        <p:xfrm>
          <a:off x="174333" y="5445224"/>
          <a:ext cx="2193088" cy="110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664"/>
                <a:gridCol w="1638424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was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b="1" dirty="0" smtClean="0"/>
                        <a:t>gebaute</a:t>
                      </a:r>
                      <a:r>
                        <a:rPr lang="de-DE" sz="1400" b="1" baseline="0" dirty="0" smtClean="0"/>
                        <a:t> Grenzen</a:t>
                      </a:r>
                      <a:endParaRPr lang="de-DE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/>
                        <a:t> 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9" name="Grafik 4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81" b="96968" l="5367" r="89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29" y="3052349"/>
            <a:ext cx="777027" cy="1146322"/>
          </a:xfrm>
          <a:prstGeom prst="rect">
            <a:avLst/>
          </a:prstGeom>
        </p:spPr>
      </p:pic>
      <p:sp>
        <p:nvSpPr>
          <p:cNvPr id="91" name="Oval 90"/>
          <p:cNvSpPr/>
          <p:nvPr/>
        </p:nvSpPr>
        <p:spPr>
          <a:xfrm rot="1208203">
            <a:off x="268575" y="2977940"/>
            <a:ext cx="1154149" cy="655910"/>
          </a:xfrm>
          <a:prstGeom prst="ellipse">
            <a:avLst/>
          </a:prstGeom>
          <a:gradFill>
            <a:gsLst>
              <a:gs pos="52000">
                <a:schemeClr val="bg1">
                  <a:lumMod val="85000"/>
                </a:schemeClr>
              </a:gs>
              <a:gs pos="17000">
                <a:schemeClr val="accent2">
                  <a:lumMod val="0"/>
                  <a:lumOff val="100000"/>
                  <a:alpha val="85000"/>
                </a:schemeClr>
              </a:gs>
              <a:gs pos="94000">
                <a:schemeClr val="bg1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5" name="Grafik 1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17" b="95870" l="364" r="991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1235624" cy="1461585"/>
          </a:xfrm>
          <a:prstGeom prst="rect">
            <a:avLst/>
          </a:prstGeom>
        </p:spPr>
      </p:pic>
      <p:cxnSp>
        <p:nvCxnSpPr>
          <p:cNvPr id="96" name="Gerade Verbindung mit Pfeil 95"/>
          <p:cNvCxnSpPr/>
          <p:nvPr/>
        </p:nvCxnSpPr>
        <p:spPr>
          <a:xfrm flipV="1">
            <a:off x="7514437" y="4948662"/>
            <a:ext cx="360884" cy="80777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Grafik 4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81" b="96968" l="5367" r="89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07024"/>
            <a:ext cx="1375675" cy="2029487"/>
          </a:xfrm>
          <a:prstGeom prst="rect">
            <a:avLst/>
          </a:prstGeom>
        </p:spPr>
      </p:pic>
      <p:pic>
        <p:nvPicPr>
          <p:cNvPr id="98" name="Grafik 4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81" b="96968" l="5367" r="89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7" y="3861047"/>
            <a:ext cx="659307" cy="972654"/>
          </a:xfrm>
          <a:prstGeom prst="rect">
            <a:avLst/>
          </a:prstGeom>
        </p:spPr>
      </p:pic>
      <p:sp>
        <p:nvSpPr>
          <p:cNvPr id="99" name="Textfeld 98"/>
          <p:cNvSpPr txBox="1"/>
          <p:nvPr/>
        </p:nvSpPr>
        <p:spPr>
          <a:xfrm>
            <a:off x="107504" y="6597352"/>
            <a:ext cx="8928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Zitierhinweis: </a:t>
            </a:r>
            <a:r>
              <a:rPr lang="de-DE" sz="800" dirty="0" err="1"/>
              <a:t>Berkemeier</a:t>
            </a:r>
            <a:r>
              <a:rPr lang="de-DE" sz="800" dirty="0"/>
              <a:t>, A. u. Projektteam (2016): </a:t>
            </a:r>
            <a:r>
              <a:rPr lang="de-DE" sz="800" dirty="0" smtClean="0"/>
              <a:t>Römer </a:t>
            </a:r>
            <a:r>
              <a:rPr lang="de-DE" sz="800" dirty="0"/>
              <a:t>- </a:t>
            </a:r>
            <a:r>
              <a:rPr lang="de-DE" sz="800" dirty="0" smtClean="0"/>
              <a:t>Visualisierung. Seiteneinsteiger. </a:t>
            </a:r>
            <a:r>
              <a:rPr lang="de-DE" sz="800" dirty="0"/>
              <a:t>Aus: Werkstattmaterialien zur Schreibförderung. Verfügbar unter: </a:t>
            </a:r>
            <a:r>
              <a:rPr lang="de-DE" sz="800" dirty="0">
                <a:hlinkClick r:id="rId15"/>
              </a:rPr>
              <a:t>https://</a:t>
            </a:r>
            <a:r>
              <a:rPr lang="de-DE" sz="800" dirty="0" smtClean="0">
                <a:hlinkClick r:id="rId15"/>
              </a:rPr>
              <a:t>www.ph-heidelberg.de/sachtexte-schreiben.html</a:t>
            </a:r>
            <a:endParaRPr lang="de-DE" sz="800" dirty="0"/>
          </a:p>
        </p:txBody>
      </p:sp>
      <p:graphicFrame>
        <p:nvGraphicFramePr>
          <p:cNvPr id="100" name="Tabelle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845149"/>
              </p:ext>
            </p:extLst>
          </p:nvPr>
        </p:nvGraphicFramePr>
        <p:xfrm>
          <a:off x="177893" y="4293096"/>
          <a:ext cx="2189528" cy="10812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763"/>
                <a:gridCol w="1635765"/>
              </a:tblGrid>
              <a:tr h="349689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was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b="1" dirty="0" smtClean="0"/>
                        <a:t>natürliche Grenzen</a:t>
                      </a:r>
                      <a:endParaRPr lang="de-DE" sz="1400" b="1" dirty="0"/>
                    </a:p>
                  </a:txBody>
                  <a:tcPr/>
                </a:tc>
              </a:tr>
              <a:tr h="689797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aseline="0" dirty="0" smtClean="0"/>
                        <a:t> </a:t>
                      </a:r>
                      <a:endParaRPr lang="de-DE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/>
                        <a:t> 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1" name="Tabelle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929164"/>
              </p:ext>
            </p:extLst>
          </p:nvPr>
        </p:nvGraphicFramePr>
        <p:xfrm>
          <a:off x="1403648" y="1243856"/>
          <a:ext cx="3960440" cy="88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3168352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was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dirty="0" smtClean="0"/>
                        <a:t>Limes ( =  </a:t>
                      </a:r>
                      <a:r>
                        <a:rPr lang="de-DE" sz="1400" b="1" baseline="0" dirty="0" smtClean="0"/>
                        <a:t>                        </a:t>
                      </a:r>
                      <a:r>
                        <a:rPr lang="de-DE" sz="1400" b="1" dirty="0" smtClean="0"/>
                        <a:t>)</a:t>
                      </a:r>
                      <a:endParaRPr lang="de-DE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wozu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aseline="0" dirty="0" smtClean="0"/>
                        <a:t> </a:t>
                      </a:r>
                      <a:endParaRPr lang="de-DE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aseline="0" dirty="0" smtClean="0"/>
                        <a:t> </a:t>
                      </a:r>
                      <a:endParaRPr lang="de-DE" sz="14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" name="Tabelle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038929"/>
              </p:ext>
            </p:extLst>
          </p:nvPr>
        </p:nvGraphicFramePr>
        <p:xfrm>
          <a:off x="5724128" y="1268760"/>
          <a:ext cx="316835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322"/>
                <a:gridCol w="236703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was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dirty="0" smtClean="0"/>
                        <a:t>Kastell</a:t>
                      </a:r>
                      <a:endParaRPr lang="de-DE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wozu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aseline="0" dirty="0" smtClean="0"/>
                        <a:t> 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3" name="Tabel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490740"/>
              </p:ext>
            </p:extLst>
          </p:nvPr>
        </p:nvGraphicFramePr>
        <p:xfrm>
          <a:off x="2204053" y="2326640"/>
          <a:ext cx="2583971" cy="110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55"/>
                <a:gridCol w="1944216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wer</a:t>
                      </a:r>
                      <a:endParaRPr lang="de-D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baseline="0" dirty="0" smtClean="0"/>
                        <a:t> </a:t>
                      </a:r>
                      <a:endParaRPr lang="de-DE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wozu</a:t>
                      </a:r>
                      <a:endParaRPr lang="de-D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aseline="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aseline="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aseline="0" dirty="0" smtClean="0"/>
                        <a:t> </a:t>
                      </a:r>
                      <a:endParaRPr lang="de-D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04" name="Gerade Verbindung mit Pfeil 103"/>
          <p:cNvCxnSpPr/>
          <p:nvPr/>
        </p:nvCxnSpPr>
        <p:spPr>
          <a:xfrm>
            <a:off x="6588225" y="2021473"/>
            <a:ext cx="72007" cy="3674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erade Verbindung mit Pfeil 57"/>
          <p:cNvCxnSpPr/>
          <p:nvPr/>
        </p:nvCxnSpPr>
        <p:spPr>
          <a:xfrm flipH="1" flipV="1">
            <a:off x="761386" y="3640180"/>
            <a:ext cx="138206" cy="6529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>
            <a:stCxn id="95" idx="0"/>
          </p:cNvCxnSpPr>
          <p:nvPr/>
        </p:nvCxnSpPr>
        <p:spPr>
          <a:xfrm flipH="1" flipV="1">
            <a:off x="1266459" y="3919370"/>
            <a:ext cx="6198" cy="3737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ihandform 60"/>
          <p:cNvSpPr/>
          <p:nvPr/>
        </p:nvSpPr>
        <p:spPr>
          <a:xfrm>
            <a:off x="1121424" y="3346093"/>
            <a:ext cx="354396" cy="588173"/>
          </a:xfrm>
          <a:custGeom>
            <a:avLst/>
            <a:gdLst>
              <a:gd name="connsiteX0" fmla="*/ 976393 w 976393"/>
              <a:gd name="connsiteY0" fmla="*/ 1472429 h 1472429"/>
              <a:gd name="connsiteX1" fmla="*/ 898902 w 976393"/>
              <a:gd name="connsiteY1" fmla="*/ 1425934 h 1472429"/>
              <a:gd name="connsiteX2" fmla="*/ 743919 w 976393"/>
              <a:gd name="connsiteY2" fmla="*/ 1456930 h 1472429"/>
              <a:gd name="connsiteX3" fmla="*/ 666427 w 976393"/>
              <a:gd name="connsiteY3" fmla="*/ 1441432 h 1472429"/>
              <a:gd name="connsiteX4" fmla="*/ 635431 w 976393"/>
              <a:gd name="connsiteY4" fmla="*/ 1394937 h 1472429"/>
              <a:gd name="connsiteX5" fmla="*/ 573438 w 976393"/>
              <a:gd name="connsiteY5" fmla="*/ 1255452 h 1472429"/>
              <a:gd name="connsiteX6" fmla="*/ 480448 w 976393"/>
              <a:gd name="connsiteY6" fmla="*/ 1208957 h 1472429"/>
              <a:gd name="connsiteX7" fmla="*/ 387458 w 976393"/>
              <a:gd name="connsiteY7" fmla="*/ 1146964 h 1472429"/>
              <a:gd name="connsiteX8" fmla="*/ 340963 w 976393"/>
              <a:gd name="connsiteY8" fmla="*/ 1053974 h 1472429"/>
              <a:gd name="connsiteX9" fmla="*/ 309966 w 976393"/>
              <a:gd name="connsiteY9" fmla="*/ 960985 h 1472429"/>
              <a:gd name="connsiteX10" fmla="*/ 247973 w 976393"/>
              <a:gd name="connsiteY10" fmla="*/ 867995 h 1472429"/>
              <a:gd name="connsiteX11" fmla="*/ 216977 w 976393"/>
              <a:gd name="connsiteY11" fmla="*/ 759507 h 1472429"/>
              <a:gd name="connsiteX12" fmla="*/ 185980 w 976393"/>
              <a:gd name="connsiteY12" fmla="*/ 713012 h 1472429"/>
              <a:gd name="connsiteX13" fmla="*/ 201478 w 976393"/>
              <a:gd name="connsiteY13" fmla="*/ 558029 h 1472429"/>
              <a:gd name="connsiteX14" fmla="*/ 154983 w 976393"/>
              <a:gd name="connsiteY14" fmla="*/ 527032 h 1472429"/>
              <a:gd name="connsiteX15" fmla="*/ 92990 w 976393"/>
              <a:gd name="connsiteY15" fmla="*/ 434042 h 1472429"/>
              <a:gd name="connsiteX16" fmla="*/ 61993 w 976393"/>
              <a:gd name="connsiteY16" fmla="*/ 387547 h 1472429"/>
              <a:gd name="connsiteX17" fmla="*/ 30997 w 976393"/>
              <a:gd name="connsiteY17" fmla="*/ 341052 h 1472429"/>
              <a:gd name="connsiteX18" fmla="*/ 46495 w 976393"/>
              <a:gd name="connsiteY18" fmla="*/ 279059 h 1472429"/>
              <a:gd name="connsiteX19" fmla="*/ 61993 w 976393"/>
              <a:gd name="connsiteY19" fmla="*/ 232564 h 1472429"/>
              <a:gd name="connsiteX20" fmla="*/ 46495 w 976393"/>
              <a:gd name="connsiteY20" fmla="*/ 46585 h 1472429"/>
              <a:gd name="connsiteX21" fmla="*/ 0 w 976393"/>
              <a:gd name="connsiteY21" fmla="*/ 90 h 1472429"/>
              <a:gd name="connsiteX0" fmla="*/ 976393 w 976393"/>
              <a:gd name="connsiteY0" fmla="*/ 1472429 h 1472429"/>
              <a:gd name="connsiteX1" fmla="*/ 898902 w 976393"/>
              <a:gd name="connsiteY1" fmla="*/ 1425934 h 1472429"/>
              <a:gd name="connsiteX2" fmla="*/ 743919 w 976393"/>
              <a:gd name="connsiteY2" fmla="*/ 1456930 h 1472429"/>
              <a:gd name="connsiteX3" fmla="*/ 712922 w 976393"/>
              <a:gd name="connsiteY3" fmla="*/ 1363941 h 1472429"/>
              <a:gd name="connsiteX4" fmla="*/ 635431 w 976393"/>
              <a:gd name="connsiteY4" fmla="*/ 1394937 h 1472429"/>
              <a:gd name="connsiteX5" fmla="*/ 573438 w 976393"/>
              <a:gd name="connsiteY5" fmla="*/ 1255452 h 1472429"/>
              <a:gd name="connsiteX6" fmla="*/ 480448 w 976393"/>
              <a:gd name="connsiteY6" fmla="*/ 1208957 h 1472429"/>
              <a:gd name="connsiteX7" fmla="*/ 387458 w 976393"/>
              <a:gd name="connsiteY7" fmla="*/ 1146964 h 1472429"/>
              <a:gd name="connsiteX8" fmla="*/ 340963 w 976393"/>
              <a:gd name="connsiteY8" fmla="*/ 1053974 h 1472429"/>
              <a:gd name="connsiteX9" fmla="*/ 309966 w 976393"/>
              <a:gd name="connsiteY9" fmla="*/ 960985 h 1472429"/>
              <a:gd name="connsiteX10" fmla="*/ 247973 w 976393"/>
              <a:gd name="connsiteY10" fmla="*/ 867995 h 1472429"/>
              <a:gd name="connsiteX11" fmla="*/ 216977 w 976393"/>
              <a:gd name="connsiteY11" fmla="*/ 759507 h 1472429"/>
              <a:gd name="connsiteX12" fmla="*/ 185980 w 976393"/>
              <a:gd name="connsiteY12" fmla="*/ 713012 h 1472429"/>
              <a:gd name="connsiteX13" fmla="*/ 201478 w 976393"/>
              <a:gd name="connsiteY13" fmla="*/ 558029 h 1472429"/>
              <a:gd name="connsiteX14" fmla="*/ 154983 w 976393"/>
              <a:gd name="connsiteY14" fmla="*/ 527032 h 1472429"/>
              <a:gd name="connsiteX15" fmla="*/ 92990 w 976393"/>
              <a:gd name="connsiteY15" fmla="*/ 434042 h 1472429"/>
              <a:gd name="connsiteX16" fmla="*/ 61993 w 976393"/>
              <a:gd name="connsiteY16" fmla="*/ 387547 h 1472429"/>
              <a:gd name="connsiteX17" fmla="*/ 30997 w 976393"/>
              <a:gd name="connsiteY17" fmla="*/ 341052 h 1472429"/>
              <a:gd name="connsiteX18" fmla="*/ 46495 w 976393"/>
              <a:gd name="connsiteY18" fmla="*/ 279059 h 1472429"/>
              <a:gd name="connsiteX19" fmla="*/ 61993 w 976393"/>
              <a:gd name="connsiteY19" fmla="*/ 232564 h 1472429"/>
              <a:gd name="connsiteX20" fmla="*/ 46495 w 976393"/>
              <a:gd name="connsiteY20" fmla="*/ 46585 h 1472429"/>
              <a:gd name="connsiteX21" fmla="*/ 0 w 976393"/>
              <a:gd name="connsiteY21" fmla="*/ 90 h 1472429"/>
              <a:gd name="connsiteX0" fmla="*/ 976393 w 976393"/>
              <a:gd name="connsiteY0" fmla="*/ 1472429 h 1472429"/>
              <a:gd name="connsiteX1" fmla="*/ 898902 w 976393"/>
              <a:gd name="connsiteY1" fmla="*/ 1425934 h 1472429"/>
              <a:gd name="connsiteX2" fmla="*/ 743919 w 976393"/>
              <a:gd name="connsiteY2" fmla="*/ 1456930 h 1472429"/>
              <a:gd name="connsiteX3" fmla="*/ 712922 w 976393"/>
              <a:gd name="connsiteY3" fmla="*/ 1363941 h 1472429"/>
              <a:gd name="connsiteX4" fmla="*/ 635431 w 976393"/>
              <a:gd name="connsiteY4" fmla="*/ 1332944 h 1472429"/>
              <a:gd name="connsiteX5" fmla="*/ 573438 w 976393"/>
              <a:gd name="connsiteY5" fmla="*/ 1255452 h 1472429"/>
              <a:gd name="connsiteX6" fmla="*/ 480448 w 976393"/>
              <a:gd name="connsiteY6" fmla="*/ 1208957 h 1472429"/>
              <a:gd name="connsiteX7" fmla="*/ 387458 w 976393"/>
              <a:gd name="connsiteY7" fmla="*/ 1146964 h 1472429"/>
              <a:gd name="connsiteX8" fmla="*/ 340963 w 976393"/>
              <a:gd name="connsiteY8" fmla="*/ 1053974 h 1472429"/>
              <a:gd name="connsiteX9" fmla="*/ 309966 w 976393"/>
              <a:gd name="connsiteY9" fmla="*/ 960985 h 1472429"/>
              <a:gd name="connsiteX10" fmla="*/ 247973 w 976393"/>
              <a:gd name="connsiteY10" fmla="*/ 867995 h 1472429"/>
              <a:gd name="connsiteX11" fmla="*/ 216977 w 976393"/>
              <a:gd name="connsiteY11" fmla="*/ 759507 h 1472429"/>
              <a:gd name="connsiteX12" fmla="*/ 185980 w 976393"/>
              <a:gd name="connsiteY12" fmla="*/ 713012 h 1472429"/>
              <a:gd name="connsiteX13" fmla="*/ 201478 w 976393"/>
              <a:gd name="connsiteY13" fmla="*/ 558029 h 1472429"/>
              <a:gd name="connsiteX14" fmla="*/ 154983 w 976393"/>
              <a:gd name="connsiteY14" fmla="*/ 527032 h 1472429"/>
              <a:gd name="connsiteX15" fmla="*/ 92990 w 976393"/>
              <a:gd name="connsiteY15" fmla="*/ 434042 h 1472429"/>
              <a:gd name="connsiteX16" fmla="*/ 61993 w 976393"/>
              <a:gd name="connsiteY16" fmla="*/ 387547 h 1472429"/>
              <a:gd name="connsiteX17" fmla="*/ 30997 w 976393"/>
              <a:gd name="connsiteY17" fmla="*/ 341052 h 1472429"/>
              <a:gd name="connsiteX18" fmla="*/ 46495 w 976393"/>
              <a:gd name="connsiteY18" fmla="*/ 279059 h 1472429"/>
              <a:gd name="connsiteX19" fmla="*/ 61993 w 976393"/>
              <a:gd name="connsiteY19" fmla="*/ 232564 h 1472429"/>
              <a:gd name="connsiteX20" fmla="*/ 46495 w 976393"/>
              <a:gd name="connsiteY20" fmla="*/ 46585 h 1472429"/>
              <a:gd name="connsiteX21" fmla="*/ 0 w 976393"/>
              <a:gd name="connsiteY21" fmla="*/ 90 h 1472429"/>
              <a:gd name="connsiteX0" fmla="*/ 976393 w 976393"/>
              <a:gd name="connsiteY0" fmla="*/ 1472429 h 1472429"/>
              <a:gd name="connsiteX1" fmla="*/ 898902 w 976393"/>
              <a:gd name="connsiteY1" fmla="*/ 1425934 h 1472429"/>
              <a:gd name="connsiteX2" fmla="*/ 759417 w 976393"/>
              <a:gd name="connsiteY2" fmla="*/ 1410435 h 1472429"/>
              <a:gd name="connsiteX3" fmla="*/ 712922 w 976393"/>
              <a:gd name="connsiteY3" fmla="*/ 1363941 h 1472429"/>
              <a:gd name="connsiteX4" fmla="*/ 635431 w 976393"/>
              <a:gd name="connsiteY4" fmla="*/ 1332944 h 1472429"/>
              <a:gd name="connsiteX5" fmla="*/ 573438 w 976393"/>
              <a:gd name="connsiteY5" fmla="*/ 1255452 h 1472429"/>
              <a:gd name="connsiteX6" fmla="*/ 480448 w 976393"/>
              <a:gd name="connsiteY6" fmla="*/ 1208957 h 1472429"/>
              <a:gd name="connsiteX7" fmla="*/ 387458 w 976393"/>
              <a:gd name="connsiteY7" fmla="*/ 1146964 h 1472429"/>
              <a:gd name="connsiteX8" fmla="*/ 340963 w 976393"/>
              <a:gd name="connsiteY8" fmla="*/ 1053974 h 1472429"/>
              <a:gd name="connsiteX9" fmla="*/ 309966 w 976393"/>
              <a:gd name="connsiteY9" fmla="*/ 960985 h 1472429"/>
              <a:gd name="connsiteX10" fmla="*/ 247973 w 976393"/>
              <a:gd name="connsiteY10" fmla="*/ 867995 h 1472429"/>
              <a:gd name="connsiteX11" fmla="*/ 216977 w 976393"/>
              <a:gd name="connsiteY11" fmla="*/ 759507 h 1472429"/>
              <a:gd name="connsiteX12" fmla="*/ 185980 w 976393"/>
              <a:gd name="connsiteY12" fmla="*/ 713012 h 1472429"/>
              <a:gd name="connsiteX13" fmla="*/ 201478 w 976393"/>
              <a:gd name="connsiteY13" fmla="*/ 558029 h 1472429"/>
              <a:gd name="connsiteX14" fmla="*/ 154983 w 976393"/>
              <a:gd name="connsiteY14" fmla="*/ 527032 h 1472429"/>
              <a:gd name="connsiteX15" fmla="*/ 92990 w 976393"/>
              <a:gd name="connsiteY15" fmla="*/ 434042 h 1472429"/>
              <a:gd name="connsiteX16" fmla="*/ 61993 w 976393"/>
              <a:gd name="connsiteY16" fmla="*/ 387547 h 1472429"/>
              <a:gd name="connsiteX17" fmla="*/ 30997 w 976393"/>
              <a:gd name="connsiteY17" fmla="*/ 341052 h 1472429"/>
              <a:gd name="connsiteX18" fmla="*/ 46495 w 976393"/>
              <a:gd name="connsiteY18" fmla="*/ 279059 h 1472429"/>
              <a:gd name="connsiteX19" fmla="*/ 61993 w 976393"/>
              <a:gd name="connsiteY19" fmla="*/ 232564 h 1472429"/>
              <a:gd name="connsiteX20" fmla="*/ 46495 w 976393"/>
              <a:gd name="connsiteY20" fmla="*/ 46585 h 1472429"/>
              <a:gd name="connsiteX21" fmla="*/ 0 w 976393"/>
              <a:gd name="connsiteY21" fmla="*/ 90 h 1472429"/>
              <a:gd name="connsiteX0" fmla="*/ 1038386 w 1038386"/>
              <a:gd name="connsiteY0" fmla="*/ 1472339 h 1472339"/>
              <a:gd name="connsiteX1" fmla="*/ 960895 w 1038386"/>
              <a:gd name="connsiteY1" fmla="*/ 1425844 h 1472339"/>
              <a:gd name="connsiteX2" fmla="*/ 821410 w 1038386"/>
              <a:gd name="connsiteY2" fmla="*/ 1410345 h 1472339"/>
              <a:gd name="connsiteX3" fmla="*/ 774915 w 1038386"/>
              <a:gd name="connsiteY3" fmla="*/ 1363851 h 1472339"/>
              <a:gd name="connsiteX4" fmla="*/ 697424 w 1038386"/>
              <a:gd name="connsiteY4" fmla="*/ 1332854 h 1472339"/>
              <a:gd name="connsiteX5" fmla="*/ 635431 w 1038386"/>
              <a:gd name="connsiteY5" fmla="*/ 1255362 h 1472339"/>
              <a:gd name="connsiteX6" fmla="*/ 542441 w 1038386"/>
              <a:gd name="connsiteY6" fmla="*/ 1208867 h 1472339"/>
              <a:gd name="connsiteX7" fmla="*/ 449451 w 1038386"/>
              <a:gd name="connsiteY7" fmla="*/ 1146874 h 1472339"/>
              <a:gd name="connsiteX8" fmla="*/ 402956 w 1038386"/>
              <a:gd name="connsiteY8" fmla="*/ 1053884 h 1472339"/>
              <a:gd name="connsiteX9" fmla="*/ 371959 w 1038386"/>
              <a:gd name="connsiteY9" fmla="*/ 960895 h 1472339"/>
              <a:gd name="connsiteX10" fmla="*/ 309966 w 1038386"/>
              <a:gd name="connsiteY10" fmla="*/ 867905 h 1472339"/>
              <a:gd name="connsiteX11" fmla="*/ 278970 w 1038386"/>
              <a:gd name="connsiteY11" fmla="*/ 759417 h 1472339"/>
              <a:gd name="connsiteX12" fmla="*/ 247973 w 1038386"/>
              <a:gd name="connsiteY12" fmla="*/ 712922 h 1472339"/>
              <a:gd name="connsiteX13" fmla="*/ 263471 w 1038386"/>
              <a:gd name="connsiteY13" fmla="*/ 557939 h 1472339"/>
              <a:gd name="connsiteX14" fmla="*/ 216976 w 1038386"/>
              <a:gd name="connsiteY14" fmla="*/ 526942 h 1472339"/>
              <a:gd name="connsiteX15" fmla="*/ 154983 w 1038386"/>
              <a:gd name="connsiteY15" fmla="*/ 433952 h 1472339"/>
              <a:gd name="connsiteX16" fmla="*/ 123986 w 1038386"/>
              <a:gd name="connsiteY16" fmla="*/ 387457 h 1472339"/>
              <a:gd name="connsiteX17" fmla="*/ 92990 w 1038386"/>
              <a:gd name="connsiteY17" fmla="*/ 340962 h 1472339"/>
              <a:gd name="connsiteX18" fmla="*/ 108488 w 1038386"/>
              <a:gd name="connsiteY18" fmla="*/ 278969 h 1472339"/>
              <a:gd name="connsiteX19" fmla="*/ 0 w 1038386"/>
              <a:gd name="connsiteY19" fmla="*/ 263470 h 1472339"/>
              <a:gd name="connsiteX20" fmla="*/ 108488 w 1038386"/>
              <a:gd name="connsiteY20" fmla="*/ 46495 h 1472339"/>
              <a:gd name="connsiteX21" fmla="*/ 61993 w 1038386"/>
              <a:gd name="connsiteY21" fmla="*/ 0 h 1472339"/>
              <a:gd name="connsiteX0" fmla="*/ 1053884 w 1053884"/>
              <a:gd name="connsiteY0" fmla="*/ 1472339 h 1472339"/>
              <a:gd name="connsiteX1" fmla="*/ 976393 w 1053884"/>
              <a:gd name="connsiteY1" fmla="*/ 1425844 h 1472339"/>
              <a:gd name="connsiteX2" fmla="*/ 836908 w 1053884"/>
              <a:gd name="connsiteY2" fmla="*/ 1410345 h 1472339"/>
              <a:gd name="connsiteX3" fmla="*/ 790413 w 1053884"/>
              <a:gd name="connsiteY3" fmla="*/ 1363851 h 1472339"/>
              <a:gd name="connsiteX4" fmla="*/ 712922 w 1053884"/>
              <a:gd name="connsiteY4" fmla="*/ 1332854 h 1472339"/>
              <a:gd name="connsiteX5" fmla="*/ 650929 w 1053884"/>
              <a:gd name="connsiteY5" fmla="*/ 1255362 h 1472339"/>
              <a:gd name="connsiteX6" fmla="*/ 557939 w 1053884"/>
              <a:gd name="connsiteY6" fmla="*/ 1208867 h 1472339"/>
              <a:gd name="connsiteX7" fmla="*/ 464949 w 1053884"/>
              <a:gd name="connsiteY7" fmla="*/ 1146874 h 1472339"/>
              <a:gd name="connsiteX8" fmla="*/ 418454 w 1053884"/>
              <a:gd name="connsiteY8" fmla="*/ 1053884 h 1472339"/>
              <a:gd name="connsiteX9" fmla="*/ 387457 w 1053884"/>
              <a:gd name="connsiteY9" fmla="*/ 960895 h 1472339"/>
              <a:gd name="connsiteX10" fmla="*/ 325464 w 1053884"/>
              <a:gd name="connsiteY10" fmla="*/ 867905 h 1472339"/>
              <a:gd name="connsiteX11" fmla="*/ 294468 w 1053884"/>
              <a:gd name="connsiteY11" fmla="*/ 759417 h 1472339"/>
              <a:gd name="connsiteX12" fmla="*/ 263471 w 1053884"/>
              <a:gd name="connsiteY12" fmla="*/ 712922 h 1472339"/>
              <a:gd name="connsiteX13" fmla="*/ 278969 w 1053884"/>
              <a:gd name="connsiteY13" fmla="*/ 557939 h 1472339"/>
              <a:gd name="connsiteX14" fmla="*/ 232474 w 1053884"/>
              <a:gd name="connsiteY14" fmla="*/ 526942 h 1472339"/>
              <a:gd name="connsiteX15" fmla="*/ 170481 w 1053884"/>
              <a:gd name="connsiteY15" fmla="*/ 433952 h 1472339"/>
              <a:gd name="connsiteX16" fmla="*/ 139484 w 1053884"/>
              <a:gd name="connsiteY16" fmla="*/ 387457 h 1472339"/>
              <a:gd name="connsiteX17" fmla="*/ 108488 w 1053884"/>
              <a:gd name="connsiteY17" fmla="*/ 340962 h 1472339"/>
              <a:gd name="connsiteX18" fmla="*/ 123986 w 1053884"/>
              <a:gd name="connsiteY18" fmla="*/ 278969 h 1472339"/>
              <a:gd name="connsiteX19" fmla="*/ 15498 w 1053884"/>
              <a:gd name="connsiteY19" fmla="*/ 263470 h 1472339"/>
              <a:gd name="connsiteX20" fmla="*/ 123986 w 1053884"/>
              <a:gd name="connsiteY20" fmla="*/ 46495 h 1472339"/>
              <a:gd name="connsiteX21" fmla="*/ 0 w 1053884"/>
              <a:gd name="connsiteY21" fmla="*/ 0 h 1472339"/>
              <a:gd name="connsiteX0" fmla="*/ 1193398 w 1193398"/>
              <a:gd name="connsiteY0" fmla="*/ 1472339 h 1472339"/>
              <a:gd name="connsiteX1" fmla="*/ 1115907 w 1193398"/>
              <a:gd name="connsiteY1" fmla="*/ 1425844 h 1472339"/>
              <a:gd name="connsiteX2" fmla="*/ 976422 w 1193398"/>
              <a:gd name="connsiteY2" fmla="*/ 1410345 h 1472339"/>
              <a:gd name="connsiteX3" fmla="*/ 929927 w 1193398"/>
              <a:gd name="connsiteY3" fmla="*/ 1363851 h 1472339"/>
              <a:gd name="connsiteX4" fmla="*/ 852436 w 1193398"/>
              <a:gd name="connsiteY4" fmla="*/ 1332854 h 1472339"/>
              <a:gd name="connsiteX5" fmla="*/ 790443 w 1193398"/>
              <a:gd name="connsiteY5" fmla="*/ 1255362 h 1472339"/>
              <a:gd name="connsiteX6" fmla="*/ 697453 w 1193398"/>
              <a:gd name="connsiteY6" fmla="*/ 1208867 h 1472339"/>
              <a:gd name="connsiteX7" fmla="*/ 604463 w 1193398"/>
              <a:gd name="connsiteY7" fmla="*/ 1146874 h 1472339"/>
              <a:gd name="connsiteX8" fmla="*/ 557968 w 1193398"/>
              <a:gd name="connsiteY8" fmla="*/ 1053884 h 1472339"/>
              <a:gd name="connsiteX9" fmla="*/ 526971 w 1193398"/>
              <a:gd name="connsiteY9" fmla="*/ 960895 h 1472339"/>
              <a:gd name="connsiteX10" fmla="*/ 464978 w 1193398"/>
              <a:gd name="connsiteY10" fmla="*/ 867905 h 1472339"/>
              <a:gd name="connsiteX11" fmla="*/ 433982 w 1193398"/>
              <a:gd name="connsiteY11" fmla="*/ 759417 h 1472339"/>
              <a:gd name="connsiteX12" fmla="*/ 402985 w 1193398"/>
              <a:gd name="connsiteY12" fmla="*/ 712922 h 1472339"/>
              <a:gd name="connsiteX13" fmla="*/ 418483 w 1193398"/>
              <a:gd name="connsiteY13" fmla="*/ 557939 h 1472339"/>
              <a:gd name="connsiteX14" fmla="*/ 371988 w 1193398"/>
              <a:gd name="connsiteY14" fmla="*/ 526942 h 1472339"/>
              <a:gd name="connsiteX15" fmla="*/ 309995 w 1193398"/>
              <a:gd name="connsiteY15" fmla="*/ 433952 h 1472339"/>
              <a:gd name="connsiteX16" fmla="*/ 278998 w 1193398"/>
              <a:gd name="connsiteY16" fmla="*/ 387457 h 1472339"/>
              <a:gd name="connsiteX17" fmla="*/ 248002 w 1193398"/>
              <a:gd name="connsiteY17" fmla="*/ 340962 h 1472339"/>
              <a:gd name="connsiteX18" fmla="*/ 263500 w 1193398"/>
              <a:gd name="connsiteY18" fmla="*/ 278969 h 1472339"/>
              <a:gd name="connsiteX19" fmla="*/ 155012 w 1193398"/>
              <a:gd name="connsiteY19" fmla="*/ 263470 h 1472339"/>
              <a:gd name="connsiteX20" fmla="*/ 29 w 1193398"/>
              <a:gd name="connsiteY20" fmla="*/ 77492 h 1472339"/>
              <a:gd name="connsiteX21" fmla="*/ 139514 w 1193398"/>
              <a:gd name="connsiteY21" fmla="*/ 0 h 14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93398" h="1472339">
                <a:moveTo>
                  <a:pt x="1193398" y="1472339"/>
                </a:moveTo>
                <a:cubicBezTo>
                  <a:pt x="1167568" y="1456841"/>
                  <a:pt x="1152070" y="1436176"/>
                  <a:pt x="1115907" y="1425844"/>
                </a:cubicBezTo>
                <a:cubicBezTo>
                  <a:pt x="1079744" y="1415512"/>
                  <a:pt x="1007419" y="1420677"/>
                  <a:pt x="976422" y="1410345"/>
                </a:cubicBezTo>
                <a:cubicBezTo>
                  <a:pt x="945425" y="1400013"/>
                  <a:pt x="955758" y="1369017"/>
                  <a:pt x="929927" y="1363851"/>
                </a:cubicBezTo>
                <a:cubicBezTo>
                  <a:pt x="919595" y="1348353"/>
                  <a:pt x="875683" y="1350936"/>
                  <a:pt x="852436" y="1332854"/>
                </a:cubicBezTo>
                <a:cubicBezTo>
                  <a:pt x="829189" y="1314772"/>
                  <a:pt x="816273" y="1276026"/>
                  <a:pt x="790443" y="1255362"/>
                </a:cubicBezTo>
                <a:cubicBezTo>
                  <a:pt x="764613" y="1234698"/>
                  <a:pt x="754172" y="1240378"/>
                  <a:pt x="697453" y="1208867"/>
                </a:cubicBezTo>
                <a:cubicBezTo>
                  <a:pt x="664888" y="1190775"/>
                  <a:pt x="604463" y="1146874"/>
                  <a:pt x="604463" y="1146874"/>
                </a:cubicBezTo>
                <a:cubicBezTo>
                  <a:pt x="547947" y="977322"/>
                  <a:pt x="638079" y="1234131"/>
                  <a:pt x="557968" y="1053884"/>
                </a:cubicBezTo>
                <a:cubicBezTo>
                  <a:pt x="544698" y="1024027"/>
                  <a:pt x="545095" y="988081"/>
                  <a:pt x="526971" y="960895"/>
                </a:cubicBezTo>
                <a:lnTo>
                  <a:pt x="464978" y="867905"/>
                </a:lnTo>
                <a:cubicBezTo>
                  <a:pt x="460012" y="848042"/>
                  <a:pt x="445100" y="781652"/>
                  <a:pt x="433982" y="759417"/>
                </a:cubicBezTo>
                <a:cubicBezTo>
                  <a:pt x="425652" y="742757"/>
                  <a:pt x="413317" y="728420"/>
                  <a:pt x="402985" y="712922"/>
                </a:cubicBezTo>
                <a:cubicBezTo>
                  <a:pt x="408151" y="661261"/>
                  <a:pt x="427018" y="609151"/>
                  <a:pt x="418483" y="557939"/>
                </a:cubicBezTo>
                <a:cubicBezTo>
                  <a:pt x="415421" y="539566"/>
                  <a:pt x="384254" y="540960"/>
                  <a:pt x="371988" y="526942"/>
                </a:cubicBezTo>
                <a:cubicBezTo>
                  <a:pt x="347457" y="498906"/>
                  <a:pt x="330659" y="464949"/>
                  <a:pt x="309995" y="433952"/>
                </a:cubicBezTo>
                <a:lnTo>
                  <a:pt x="278998" y="387457"/>
                </a:lnTo>
                <a:lnTo>
                  <a:pt x="248002" y="340962"/>
                </a:lnTo>
                <a:cubicBezTo>
                  <a:pt x="253168" y="320298"/>
                  <a:pt x="278998" y="291884"/>
                  <a:pt x="263500" y="278969"/>
                </a:cubicBezTo>
                <a:cubicBezTo>
                  <a:pt x="248002" y="266054"/>
                  <a:pt x="198924" y="297049"/>
                  <a:pt x="155012" y="263470"/>
                </a:cubicBezTo>
                <a:cubicBezTo>
                  <a:pt x="111100" y="229891"/>
                  <a:pt x="2612" y="121404"/>
                  <a:pt x="29" y="77492"/>
                </a:cubicBezTo>
                <a:cubicBezTo>
                  <a:pt x="-2554" y="33580"/>
                  <a:pt x="167065" y="0"/>
                  <a:pt x="139514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2" name="Grafik 3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12" b="89808" l="1455" r="98955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46">
            <a:off x="5835488" y="1985693"/>
            <a:ext cx="3183970" cy="1265113"/>
          </a:xfrm>
          <a:prstGeom prst="rect">
            <a:avLst/>
          </a:prstGeom>
        </p:spPr>
      </p:pic>
      <p:sp>
        <p:nvSpPr>
          <p:cNvPr id="64" name="Rechteck 63"/>
          <p:cNvSpPr/>
          <p:nvPr/>
        </p:nvSpPr>
        <p:spPr>
          <a:xfrm>
            <a:off x="323528" y="570166"/>
            <a:ext cx="8568952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Überschrift: Wie konnten die Römer die Grenzen ihres riesigen Reiches schützen?</a:t>
            </a:r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5" name="Tabel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7653"/>
              </p:ext>
            </p:extLst>
          </p:nvPr>
        </p:nvGraphicFramePr>
        <p:xfrm>
          <a:off x="323528" y="58738"/>
          <a:ext cx="8568953" cy="4394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53762"/>
                <a:gridCol w="483503"/>
                <a:gridCol w="831688"/>
              </a:tblGrid>
              <a:tr h="439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 smtClean="0">
                          <a:effectLst/>
                        </a:rPr>
                        <a:t>Name: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Datum: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" name="AutoShape 2" descr="data:image/jpeg;base64,/9j/4AAQSkZJRgABAQAAAQABAAD/2wCEAAkGBxQSEhUUEhQWFRQVGBgXGRgVFxoYGBgYGBgXGBgeHRgYHSggHB4mHB0aIjEiJSkrMC4uGCE1ODMsNyktLisBCgoKDg0OGhAQGiwkICQsLCwsLCw0LCwsLCwsLCwsLCwsLCwsLCwsLCwvLCwsLCwsLCwsLCwsLCwsLCwsLCwsLP/AABEIAMIBAwMBIgACEQEDEQH/xAAbAAABBQEBAAAAAAAAAAAAAAAEAQIDBQYAB//EAD8QAAIBAwIEBAQDBwIFBAMAAAECEQADIRIxBAVBUSJhcYEGEzKRQqGxFCNSwdHw8TPhJGJykrIHgsLiFVNz/8QAGgEAAwEBAQEAAAAAAAAAAAAAAAECAwQFBv/EACoRAAICAgMAAQMDBAMAAAAAAAABAhEDIRIxQVEEIjITcfBhgYLRFDNC/9oADAMBAAIRAxEAPwDeIuKXTTk2FLXs2eYNiuiniuiiwGRSRUkU0igBkV0U6kpgNikin0hpiGRTSKfTTTQDSKbFPpIqhDIpIp9JTERxSEU+kp2IjIpCKkIpIqrAiIpCKkIpsU7AjIpsVKRTSKqxkZFNIqQimkVSYEZFNIqQikimBGRTSKkIppFMRGRTStSEU0igCLRXU+K6gDTpsKdTE2FOivPNR1LTRS0hC0hpaSgBtJFOpKYCUFzXjhYtlyC2QABuSdhRtZ74u4tkVAuJJOrzGAB7E/lWeWfCNl448pUHcc5uWJUlNSh5mGH0tA8/6edM5HzIX7c/jU6W6Z7+h3qo5ZxJPA3iTJVmHsUB/nQHwhf0cUyTh1x5keIflNc2HM3kfwzoyYkofsbaKSKdSV6BxjTTaeaQiqEMikp5FJFMQw0lPikimAyKQinhCdqD5xxi2FUsfE84xgep9tu/pWeTNHGtlwxym9E5FIaA5PzZLwiR8wAaht3yPLB9Ksa0hNSVohpxdMjIppFSEUhFaCIiKSKkIpsVVjIyKaRUpFNIppgREU0ipSKaVqhEWmlpxFJQBpF2FLTVOBTq8418Frq6upCKP4m497YVbU6zLeETgf2ftXcJ8Qgg61iBuDgkCTjpRPFKC5eJIGgZ88/mKzvG8KUtvccw10yBOMkR9lA+4rjlmak6OuOJOKsv055bkajpBXUCZg9+lGWuNttGl1M7Zgn2OawXG3ZRHE/TAHeGYD8/Sk4/UrhD+HSo26DBMfzqo55eieBeHoS3VJKggldwDkT3Fec/EvMNbli07gR0E4FWXLeKdbounUxJ0xMSGGnc+ZB9qGucuNm+FaCdTBSRAwhk5nMkAean1rLPl5pGmLFwbO+HmLcHxamQIVgSN/CZ/wDEfes/Y49rLLcUSyGQOhnBH261urrL8l0kksAczqICsW0iD08o3rzji+ICROxP2z1rHG/ubRrNKj1bkXN14q18xBHQqSCQYBj8/erGvPPgm/8AL4gKD4bgK+WBK/pHvW+v8SqRqMTgedepjypx5M8+eOpUiQ0ldbaQDEeR6HqMdjSxWyZmxtJToroqhDaTT/frip34cgDaTBCz4oJABjtJH3qu51xIW09kOBeZlUKDBEyUMnAMifcYzXLm+rhBfa7ZvjwSk96QVx7GwqsTu30qNTXFAyBJEATJ3rLc8sXbw+fei2NRVUyTEAgyBEZG3nnpWg59eZ7fBRgq7amn+EMjEEjMgMduvvVdd5wvymIALW3AQAfSxDkb7YG57V5kpylLk+2d0YqKpGV4TgLms3ANKINWtvADBwFJ+ok9BWz4HmVq9Py3DR02P2NUycuFy1cLkm9oLamBhABqA1bEntJgD2AfwLal3bssR21MD+Wn867PpMrUuPyc31EE48vg15FNIqWKaVr1bOAjikIqQimkU0xkZFNIqQimxVARkUlSEU2KqwI66nxXUWBfLtS01dhSk1wGrFoHi+OhgiwTBJO+kDpA6n/eq7nXFm4n7tot5lgcHf7j8qZyPh4s7eLOCIMtAyPQfnXJlz1aib48N02Gvbi1EQWjyy0AfnVf8QWgY30KpgATnYYH3nyo3nHFpaNssYUNtuTCmPsYND83Zo8IGlpU5M+eK40zrM3wdgzYUzCL8xpPcl9tpil4ZQ98sRq8RABzJ8z9qdy+46G40YCkKZG+wI89xRHLLLW4bTkqSZYja5EmBMkiY66em9U2JE73vlMr3BOhjIRScwsRPQMVyexovnvCy1u7J120EKsAklrhadyB4gZHn60mrXpVl0gKhaMY+chwN4hSfvRPC/6Fy6Cw+Y8yUzBCdJOJHXfOAKyb2WgIcWxsuWIAK6Y0grMtqyTqJgRGPqMz0wzcINLM6/uwRM5BI8UAb7b7RNbj4jRFKIdJMZZ+6jU2eg69OlZ34r4YW7a2gCNKtM7a/wAZHXfr2ApwFIg5RwTr/wARbUC3aZTJJknsARGIOJ960ljixf4cs8atWhWkSx04JPSJ61irHNHHBhD1bJnICiRjruZOP6xcs41kjGodVbaYxVtSonRpuL5pcW4CrMhLOTLGQxMsI+kDI6YrZclul7FtmMkrk9+lecWH15J1YBBJE5MTnt3q65J8TG2oskCEIGozgMxJn0z/ANw7Z3+mzKL2Y5cfJaRuYqSxa1HyGTQv7WmgPqGlgCD3naB1ntU95/ogQGhWDNpKq0wT3YtAjyNdP1OfhGl2zHDi5PZQW+MLcaQFdT84gjOQVBAz08IaRECekSt8XHvG4LaM9u5MrgHTGoMTI8JgA9Tqxim8p4s/tt4HxaCsdSPoVvbA/wC0VPdttqtcLbkl9Vy65H4SZd4M9TAHoK8qjvAOaXzb4e0j6TCkEF5bS7Fh2OqCJGcDrWfvNa1fLttcGplBASdX1BYGCT4jA/5s1N8VcNeYm8VIVi7iY+lTAwKF5Xzz5dkoFGuZDyZ6f0q1DVksM43hX0aYdEVQJuHU5ExGDiQcyBtFV3Jec/sl5lPiRoDQRI6hh39POrB+NDsWYFcAmNgOg2mfen8q5fZu22uXMBrrBvCIKra1L5rsRgjc+VaQnwdkyipKma3gOMS8guWzKn2I7gjoanrzfgb7cNcK2rhJLEAEEqQNpMj03HlW95RzAX7YcCDJBHYj8/PPevUw/ULJr08/JicN+BRppFSEU0iuizIYRTYqQiuiqsRCRTSKlIqC/wAQiQGYKTtJolOMVcnQ0m+hYpK75i/xL9xXUfqR+UOmW928qJqYwoEk/wCKg4t0uW99SMAfCcFfXsah53JtFR+JW3xstVnw9cB4ZPLUPeSf515WfK1cUdmLGnUmdzbiNOhRgagAB+npRHK7/wC51t4YZ27yFH5nBoLi7Rd4JHhM+8Cp+YuOH4QkifDpHaWlj5/5rjfR1FbZufOa1MM1y6SzMIGm2SdIBO2B5Ek1f3LWNZnDMIAksMkD8xWa+HOOELJllIVFAJOl4ZiSBiMGfL7aq5ugBjOo/wDtE9fQDPehgjP81tARbkDxQR+KIBae2/5nyol8WAWOnVDM0jodCquOsEzH4u5qp45g5vFi2FAyYBJYwB1Ow7bVcWLLfKt2Ayi4gVsiV+Zc1/KBOfpUFojfyEGbAq+TcUpvNb06iDLZyoUXGhi3WdPbPWtfyy0v7LYX6mVVJ0gmHwT7auvaqzheEthLjqNGv5gP0hmXKBywP1EIzyTPjPU0zk/GlOCfiGkHxINsAHfzkwPUetQNFDeHz+PtIF1Ik3HBJEKoUt6yxUe9UXxTxUlpj6XJg9Wkn32+4q++GtI+dedjItgHoNJLPnHdB9qy95rdxbjHBJJAG0AT1ny+1aQEwG48ErjsvQHAPviouHvqYKnrtt1ojiVBKA/iJ9c5wfSa5uFUCAI/rWpBKObXL6AsFXTCKEAUeFT7+vnQV7iyp+Y3Yp69VnzjrTeWqVthWMhzrjIIJ3E7nf8AKouHAuo4Hijcds+frSSSGzWfBPOV1raOq60/u9RhV6gAT9RfH22zXqVu2RbEwW1ySdiSSSRO0bAdABXhPwirJxfDG4rqHdWWBkgPEr7iPedq9k43i3U8Ozrgv4ghwNQZRvvlh+dZ5lUtDx9Avw3y11NwwPE+lj6CXPnLEDyyfI2nKFU3L94QNTaA2I0WxmD18RPug7YfxEiz8tG0l9TM2wVGYl8xg5IGOhPSsjxXFseENq0xAs3YDkqIDyFwZJzrOZwPasu2aEH/AKk3nV0Rf9NLOlQOkEifyGayHEC0Sot3LitA8TICpbeIWD7xP8/TPjWw9+0qompn8YMwVWJ3HU9vP0rCcPyrVZN4A4bTh5KhoIfYEdQQeqjaa1hJURJbIeELRNwoDI2uGGGMiF3zsY9q0Xw5xZuWr3DlYVSt5mDAwFKKwkdxJ26HvQvA8bwyNbVX0XFtBSWGpnbSNUgz+Kc96h4rmLDiV0PCXkFm4YkqGOo6lXcyoGCcGk9iRN8W8MbdwkLDyDKtqVkidQxtHUEioeT/ABCbLZHgYTAiCwjI9YNW3xbcJsWHwzGykuBI12zpMHAHTBHtWI4y5qbaJJiOkma2xN6aFNJ6Z6/ZuB1DKZVgCD3ByKcRWc+A+N12DbJ8Vpo89LSR+eoewrSXTpUs2FAJJjEDevWjkTipM81walxGxSEV1m6rqGUypyCKj41wqMWBIiDAk5xt13q+WrJSt0U3NPiJLTMgBLiAJ2LGIC/xb/lWV5hzlr0FwA3cA4CkyAO+fy27Scb4ZS9PihlYBcaoERAn/wCo8qrLF4NcUNnEgSZgdZEEwD18s18/9R9Tkk2pvx6+P9noQxxj0TNxSKSpDYJG/nS1A9osSZIycA7QYiurzf1TSkbrnXMGd2+WYSyrB5H1EgAjzj2j9RPhniToRQCWLGAAYACrJJ/P3FT3rK6PGG0iYGTByZMGSSepFWPw8pXhUGYIJA7yTBPqI+1evKV22EY1oi0RrYkZZUWTEkxt+X57Vn/jrmTR8gEQhTb+KB132O3lWr4hflaAmkGZJOScEtE7f0nrFeW8yvs99vECdRJ7/aO+Md6UdsbNb8HlQrxBIjM/gxP5+f8AKtZYMqWg4RvadJA+1Yn4Q4qXuKOttfQkOFH6mttY49dNwGFzAyNgsnywAxpT7GjIcVwQvG2NZ1XLpOoGALStpUQf+kmaKuXrqPfa3AViYAw0w1m116+KD1kHsal4OyEvsdZLpbQHClg9zxMQD5SO+ewpOYcabRsa0Z7moXiuJlV8CmT+HwdOh61m2BZ8zCWeEDm4xCL8pZOGedM+ZPWZ7DO9DxvMFbhLfCoWhfE7wMszaiB5BiBJ7DvVfzrmNxki8QdAYhVAVV8TCP8Aukn0HlFXyW+G8TFYGpo0kFScAEDzIM79fRU6sYc3N1tg2dYAYMpU+EsJz9XUQPF2HmarbvAayxAYKQRGqQSSZhfwmAc7Zqs4wfNWdMtnzxJUb5BxO53ofhbjqCEnV9Olpx5Z3E5FNQa6ZJYPbYaZBAkZI6BW+1R3bhkjz26Uov3wulireTKZWImYx7+Z9uC/NkrCvI8JMiIMwQM527j0rVSfoqBdTRbIg7g9CNu1FfDgWT80hQdesjcKNTGftvQwGnShHiGqc7Y3zQmo6HOxJkjsPCufsaqrA0nP/iYXeK4biCny7dp7a6V/CmdUew6dhFen8fzK1f4dBZYFibRC7EBH1Ge3hU14ZbVHtDWW0qQTpyYBzHnBr0XkbI1m7dUq0qbSgHcmFBmZyCevftWOVVVFRuzT8NbfiUueM6XZrYYYAQCTEYIywB/rVJxPCi1w6m0G0vf1icnSpCrqiMQCdvxeVXzE8PZtWwF+WGCQCSTplrkwCQC2IHc9gao+d86Fy3oAUs0l2J0hQTgD0ELPXNZKRbo2/M7g0MQZ8B+2nAkeVYD4Rd24TiQsM6uMEE+FyxIECTOYHQmj/g7mRu8JetOwFyz4MspMOX0EkdyY7kjuah/9O2FsXjcOlJVwSYBOlxG4zidOdqpaixdgfLuScURdZLaKQQSWVSRAwQxz1/vaqnmfLwICjSR4jkahJgjUn1A98VuRcs8RZcIbpDOwhCV/EWERAIOqcnr7VRcVbS2ClgXUMFdWgXAdyZcAiZncmJppiaBeGvE8E1uWYBtTTpi2Nj1OCQBPcH3xt7wg9uw+/wCs1qfhfjLto3EvABWIDyu6szFfEM7L06Ed4qwPw4L6tc+QLSlt2cKkDwk7ysnpHXbFVHIoaYqsr/gXiwvEJPhFwG3BP4iZWZI6gAf9Veg8bwGtHRmE9YwNO4Lj+KNQiYzOMRhLfIFRLlxyAiEq2ksGVkMHJx/CQR0PSMXfMectb4s8PcaVZxBuWmAYNEsAgEnsvUz3EOWRsailsuOBRU/dKMKJEScdc+ROfWnX76CQ5XAkg9sxj2/KorHOLbXbnDhtN5CYYRkGRKgyCOhFYrn2pbjAajJjSd9RMDQIwsA4JO9b/wDOlCFVZzy+nTldkXPLYuXNXhWADo6joDnoe3lWQW9PFBSxGnWCTA1EjSFx6j+Xervi7kqAcQYGOoljA89/U1S834V9KkhdQksRLGdKyuM7+ZH5x5an+pJt+m1DONJZ2Muc9DjGOlJUY5pwqALd4eXAE6cjIBGSwJMETjed966tVioZ7OeKi2Tj79Djb360p5jb1KieJp0qFMgae56ACh+ItWhw5Lw1sdCwi4dMgap6mZjOPOazPI+MuXLrlbemUIATSFUCJnH07TscAZ69IGk41mAvPc0/QUtwScsDqxpGY6D+deXX3QszJJY4HkOpjrWn5xdLgoJYQJyYkkzsR9/7NMvD6IZUkgdNzjrO0mM70062TLYd8L3DaYtlhAGJid8k/wB4O1bjl3FWmR11YY6nlSNKaSNPaTLe2+xrG8uZ9EOulnaSIP0gSuwkf70dxdiz+zsGYtcZhtIVFUGJI6knz+kbVlPIr2xon+FrD3eKuXSScgOWYSA2dt5jvPtRfC83m8164Vlmd11ECEmFXbAED7Z2qn4biWsrCExqPYAmB1IyB2npULGRpB0yDAgT2mDsNUmsp5U+hp0Qc4UsraHVyVAI1bgYET0wTv7VXcst3FJDqJZWO4aImNsfbuNsVbmyw0gzjbMRsDtj0HkKUkjOrcDG4MxmPv8A79BZ3QrKS7aWUEwNRJDEgGAwzHSc9sUuj962mRGJHiA7bgzjuKNtm7OYn6oAOnIAj/mz1kAdqfesgjxAs5jzWQNWBpny9zitP1qAqrphmBf6cFmwDMHyH2obj7hUggwwYQfKentWjXhVCeLxEwSRhTuBj7b5oLjOTi5BEQAT2AOYMjsCDHWms8W6ApFvZHzAXVZgiQ6htwGByPIij+J4K3dt6UYhWAg6g5LEg6SNxEHfy61L/wDiHT8RJwDCSB5b/wAs1EeFdLoNpCDpEk7HfczjoYxnHaXyi/xYFfzfl9y0kqJXSQ2nMA9Y3HWDH2qu4f4iu27Yt24QRBImTv3O8kma2S6Quoo8qMhgJBOwydt4iJjyNVnNrFq8QHQghcOghpmCGERE49+lOMuX5IAjlXxuyWxbZWdDAZmaHbxFmjeASSx71rOX8Z+13IDBLcHSFaAYzERA2Gc9uufOb3LGCqbJW5IJiRKgdYnOxGKh5Rw9w3ouM6ifFpJGYxsR1iqcIvcQto0fF8WeX8yPyXY2rmBEgPPhyPeDEeVaPgDZZAWeCb5VbYJYAFUGQIIziey9zjzXibj3OItLqIZTuTMGZLb9hkdwa3PLpDDoV8QJnpKmBkAR5kwTUZdbCzf/AA4jLwqAgjx4G8LcYMPEZ/iJyMbeZtOK4m3aAW4V1EHTMA+WwjHSsPwPPCqrIBCgMdRJgDUAQM5J8swBU/OOFfiLS8VddQpUZCyukCRJ/CT1xEwKyUrei0zPcVzM/txW3g3SVuBiRrKnBBOxM++K9M5c4dbLJOj5SMdSyQxABgg756djmvFOKdbvErO6ICpUYbTpkHrPhIHlnFer8V8QJYRWsJqliYyAVaSMAT1U+X3q8mgixOZcMo4TiLU6mc3XGTP+o7AaQTOEf7E+dC89Ktc4PiASFLWp1RA1KrtqUQDuwO8xRb8bcu2nI8B0tsQSQw1EAkddUAgjBrINy/U2j5zlR8tghkHQyaWOk4JFwBDvmkhsm+PeC+ZxYZJ1gDMxBAHXceh6UAoa5bDtPzFJVtRESIywIzOJ9N5q95ny238q3eW7dU7GXLB4nq8kTG42rOLzAawhhg+D/CJUsZMdvPass2TXGiX2Q8PbLsxMYZSAs4MkkZI8+nWq34g4nb6dI0uIG5AMACPyxP629l0YFZEjwbRlQCGMie/pBrLcytOC04CknfcdI/MY7Vz49ysRd2ObjSvgiFUQdc+EAfhIHTtXVQcPyu5cUPnxZ38/MTXV0/5MLZt+L4y5eVNagEYMSAok7DoY89gKZclFIR9AI6tKmD4fPEzG1DPcCg42G5nROIBzvt9qcvDQoHiOcNiSDkmR2nfyFYcnLdiJH4or+7AZ3UCSQRJgKSJJIk56b9acGaD4ghPfOmMfVMnv2qS+jMCNABInO5E7GR771S3n1XCLikaSDIjyaCOsjpSm03oZY2r2qVLTG0QCxUZ647edTC5G8/8AMQJiTEQJz/SqB+agf6b6SBH0wD199xntR3LOLN2H1ZJPzBIGZhTncnaR704x+QJuI4ogAEsPFAmRvvkLP+POuuPIBDJqXdoB6AxMCRB8v1p7aWzKsNsQyTM7YzGdxvUR4dCWEAgNOkyJIjIBwRA6YzVJr0QXcYYZpOkEgkGBtO5gH1GPyqO9dRrgEeNRjP0jzXacyN6H+YdDFoUlty8iZ/iG8YGOuOgNTK/iERpEF2ySTjGB6bYoSEIrTLFhBGnzIWSQYMDJ6eXlQ9hWHgR1LZYuumcaiAFOT0G52O05huXVbUBq8B1OCJczsPCZEiIzONu0vKX+YxADKpKmdOiYmFzG859D0NXVIYYvGKtpkQC4UMPJkgEE5nzP9NqrrHNgJXSAYURIknAGPPGT3PnWgHDaLZQQWDTGViZ7YBmf81k+CAt8QzE6NYmGH0kQMEwCoyKlU7GXPD3WYQfqwTIkAnfA9CMn70e6Lo8DFWDaoidQJzuATBIb0HsR7dxANIMxMKogETqwBnbz2M+dHfs48LIrAlWMHoxRgDgwBOPcdqdpsABJLMSsKCuAD/5Y6DaBmg7nAzpAYI0M+Z2MdGMxkfei+I4Q2kAd/E5gQsgExqOSZAA0ic4odL6a9JOoqgBJABOr6YgBYMbenlRGTW4sRU8VZ+VpYArpwY8E5BxpG2Sczv1p3OWAfWDpkgAiU1eE4YiPPI3xij+Fa3ctMuljmIKkDfJB6qMCZgU/nnLvnWtKkY0nOBIx69e3X3rojlje9AYYcLqYjV4wep367mPfc1u+T8FcW2iXpJWQAMQNxqjr0+9Y6/yS8AxYEFOh6qNiCP51tuUXWTh7YaGIXURqMHUOpk6sR/KKM0rWhE95SFg4MQSRJIGYgGJ9T08qI43nN1rLI94i2VMggCJXEfiEfqPPLH4jBkDbUNXhAHnIhfcb+lNvKgZtXhKqCW+rHiMyMf5rCMn2Mhd/mOLjiWCqqyBG8n0P6Z71PxN2YTJjtBwcn8vtUUqTIYFScERmfMx0/WmIkZGZOoae0dRsdj+XWm227AueT/ErcNoXShRRAWfFpzMED+RH2qusXiWCowWJWRB0qWLHffxFsgfhG/SBbUS0SSIExnJ6Rt5n7daKYBEIkaiJkZxpGxJyAOo7napll4dDsm/b2az8jUTbU9VggEbCD3B/vatW0TnScNpGNoB1H9c/mKXgrpeQx1KPEskzEwfyOO2PKieFV0dwxOkzk6Rk5+0bzH8qxyZG2BTcXwz/ADGuJMmVYFQZ2YGT7bRVVxhNy38yCsdY8QGAfFPQ/qKv9bDAksCTBKZB/DmAM4+1SvbL2CjAo9wHHhkbGYGOk/YdKUZVQjz9OYso0h4A6aQY9yK6p7vK3Q6SqkjqIrq7rgBt+Pug3LacPdDYPzMmUicmCM++6jzrhbVbjmSsnT4p0kbyJ3PSRA9aDs32CqQWTCnwwSQDuQfKe9TkvcBZZ0NgfMEYAEnSR1rl534Mdaa4GgsWGSBgwMHedvKq7ir9wNDqLgJOnGd4gE5/v72otqgkMBOI6HtgdfSKB4jjCoJUMJMSeuxznB/rWa76GUfOAzwzWiFmYYQ3izt9XTHp7UnLePFliVEBwAZ2gxII6ijuY8a15MjAYR1iQw77b7dqGPK0+TklC0FTBMABpB3kde+2wIrdNVT0FGj4S5aurCDTO5RisnPQGfOPXaTTCgWD8xmDZ0yNMA5kMGxMbZ/Ss/y3VZaEhhiD5kgbR6x7bdLPj+Yujsiopg6f3p0kkEgwSZYddv8AaVjfjEWFviEYOqkqSs537TiQffONqiu2YT6zGCxgmc4AXYdtvzqqN9yFZCqFWyuoAdTAfdxBkzg+dH2brnULiYG0nLKWgQFjwxOcHaRVcGhDuBsjxPcRA0QjMNLQQMtLQJOw+9WfBNq0mLgBPQAodJmZAG5/Xaqq1b+YruxBRzo0qMnxQQZGMk+/5z8wW+sfIgEKQdf0riPDA8RgHv8AlUu2wCuccWypciTMgBWE7Cd/69elZS3zPXcVWVYYhQPwsvQGZG8SaveZprtFtSsxQ5OJOnxEEiTieg/QVirbDXbM41rJ2AGoSJPYR960xRtMo9H4fUfAiksfCQp0x4oEEkAQAT7VY8GTrFolnUmFuLp0hlwZAzGQCABAMx3prL6NWCCWk5lT01AE9SM/eKseAtG4qloGhTBS5puGHk7HSR3JHSOprnbrbEOFwEHUGkkROkacH8Izv5/rQJZSYJJEwFMZbIiNj3/zVvxVjJ+XtqYt9OQ30iTJMSDM47VXcDZEkv8AWoGAR4didxv32pKS8AFW2RqckDJ8yF0jvESBn+4iuMLbFpID4m40qG8UR1HXG3oaK4pGJI/0yIIIcHbcwft2zTgkwNIaQWOEAyNwJ6960UgBBxYCyIZAJ2gRBJjt95361PYuKR0ClfCQNyRmBs34QIyYNSgicx57kAmDsQZxj70JfDOwtsQZMiewg7bbCfUUrsRILAYk+JpM6SBsYjwEmNv73p/H2n0n5eMgwWAkkxjv396hvoFUOq6bhLCNQ1ORtBONt/8AaiOGu4zBMZJjcwM75wYjePSaba2MqLfAsWBCFVJBJJy5grsD3gzA9KOt3STIKkiQIU5YAA+wE9Y39aW67keBxtAdRjJzkdcnAGI+0oLEmGlchCQojT3PrPl/JudiBOIvLiNUkwoz4oIboZIwTPr7l8RrcahpMLMDbT0Mxvv09YzXJbVmjwFgDBGQm0TMZyPuO4qe0qjwpv4RMCCDB04PYbdPIVMnaoCo4fiVtPcQGdcQAZiZxA6zHpnymx4HiS9vUQZUgRkalgDrI2G/lQXNeXFrwuI+kyADoxI2E7R1g/4tOGLKqo+CBpYqIGJIgdtsVhPiMDFkvdBP0iY6Q05DdTgbxGOpmirjAsnignZYEGZiDOPp2yZjaajFm5rxGnH1ZBnJIwYI+2d96oePvs9yNRERsuqCQIAz13g1cY8hGj4NNKAEaonMAdT59NvauqrPNbfW4inEhiwM9ZEYrqX6TYGX5bxDh01S8gDw5ImAvYAyAMn9a2nGlmUATtJnyO0T/cVj+E5drwCqRHi1aW3AwBlj6xE1qrPEhWCwXY9dROB64muidN6LSIxywssu0DTgZmOm3n67bUJx3BXFwkMg2eZIgCDtIO/pE1ccfxLn/TQAwBJPtE+1DpdEEIwFwGNwB77yd6iPIDKJcXTpnJYs2pdQELHh6g7xjHeorXGMxgdMwTkEkAbnb0mrfjeXtcAuBAWbBKYG8EnFAvwfiKFV7bnf+x0rVyXomDcBx5S8C6gqDJjBIGWIJ32/MRV9+1Wrmj8Xh2KFhqI1EkzAxO/Xbag25IVALAdgQCQPWJ/OjOXc4t27RAUEr9QIyNwPaJqZO19qEyHjdCoQBpLBSAqTp3nwZzvJ9aN5dxLuxLhflqYXWI8UZIBEz0x39agtuWZ2tCSFQozR9LFic9JMb/1ofl/F3LwKo5V1MmBgHVk6gRGradsCi3RJbcDeJBMbDUC+kNBzGGkY8gPWo+JdplVJB/CSIzMRJzt0mKseEtBQdRDAyDncz1M5OYjb7027fCsGIBgNJAAxucZG8Z/Sp5r4KBXs/uQ2iArHwmIjGrbBEE+5isdziwFK6QAN8KF8xjOY9Rg1quacVNkOoIkkkA6sFj16xGw8u+Mzz9DJ1Msr2GJwdxIzOx2zmtMPYzZ8usu6NcUnwsBgzqhVaSWM6AvXV+LsavLIT5QI+WklYDIuo4iAGYsAcxOkmB51ivgfiH+W6gBlV5IgEMWAGxHQdoia1HAn510i7YCQNKQo0NswymFbw9YALYmsJx+5r4EF3uWndci54lJcgayEljjUDOyn+QoLiOBMAWxqaSBEt4pzExGf5Y2qwHElUCkNqiIRS5KwOk+KQGG+e5pttQFDiRgzIMywysx5+W9ZSk70BU3bVtfCYY7atMp0xAOZjelu8G0611NEQIwSw37ATGOmZ3pnH32UHQpXqTGIgTvM9cVByy0zNqaETpECSD/CQTnbptWtNKwCeHW4CTGld/rEzO28bY9Bg9x3vuM4wSCCdhqzssz/AD7CTRPFkkQjbGDqmfKVIG+I6Gh+CuglfmgA5G+oAZ6dBsfaPWoqwCeHuNcUf/rJGxOzKsEDtKx71JxCjymem5kxsfXrifvThy8E/LIP7tgwCwMjURjbB8QoK/zCNQKOSCATI1GJnJA8K5z13qpR0AW1sKgChSxLFzOliTAmNj6T0+8fh4efmvqXcalBgGCu0kn096ruA1OzFrbo2oEDKzIMS0EnaTttRHMOJe4+m2vh+lhEAjYHpvtuKltp0BY3OIDJKqNJAIUQJk4MY3B696Y8qdTMDp1HYgA47mDj8qBucWtnQbgBckCFI0pJH4SZiQDOn/cjmEaA4n6idQghsQN9hgCe3TaZ23sTIrhJcFQGBMNjqTEnEyOvbbNRcdzFbTaiIEkHGoxnpjMgTvkeVC/t4K/SSdpQwNXiAHhjpBneDFLxqqETQgusGWT6jQJB69jjp6UOG0BZWeI1WTcEkEGI+qAIOAuMdgfLcVR8XwqPdBuFz4TJG7DOkmTA7YBjAMQYtFdtEQEGkhQXJkY6j6fq6ZMiCKrOL03LcldLyEhsTEAdYKwJncbZO94l2IqVR18JsTBOY8z/AMtJRfF3ArEBNUQJ+Tr6D8UGfbHbFdW1X4AOPl27gN1SSNw2oEAmAYnPv2qyfg2s5tW3Kv8ASSsqOv1ZJJNWD80H7Vw2iAqOztDFQCUKg9hkmdI961nGcbw7jXpU3IMMqozd+0+01MpJVZuop+mSs2rlwKRhusET16TPn7eVKvB/KmCCTMrIkHI2GR9vvWushLtv94Ap3JGpQT6asZ86qeP5Tw1sXLitDBZVZBkmcfTJBx1qVXyDjXRkLnNntAKoU7yOpGZA6kzmjbdgP4ki2YwFMEMCM42iY260fwXLke0jlWJlg0LInUYnBzBH+9Lf4JQpFtD4jB0knSYYnE4A9BtTkl5/UimiC1YYyWvQSuCokZiT/YoluR2TMqgBH1AEK0Z/CRJ/3qm4Dgr4LG0UvW2JnUQjKQTgE5mPbNWF9L50rbQgDBaAVHnIIBg7jc+dRxa9EB8rtD519IlV+WmBiAXiPKMxVjwnDWlk2wurbwqBMEsSe5Hmdprvh60RdvKAWYssxtid+2T/AHiry5bVRpdV0gCSpED88+dZ5Mm6/YRQ8XxrAaSgkECCe+0H26TuKEvcre5BBKqRIBnGc5G+x8jPnVpxHDpbwhJDnWoxCFYnpJmYjzFA8TxxvWT8ggsCc6sQPLaZ6nAq4vSoATiRcXhwRqJQYLWyJxjBz4QAPaeuaL5DXWtZILl3cmJ8LLMA7kCQF/TNa3h7jG23zGUsUCldiurYyDAkAmAdiKBvcObJg6WthXAIHiBwwBkYGkzg7ztWkJUwBfg3jksXGVtSs4UjMGZKnbHmDnetS3GTq+QpdhEgnRG/T6sfyPrXnl7iTa4gPupIfEnB+oCYOCCOm1epcqCNaL2wAXtrJDEnGZxA3XcfxHc1GeMYvk12ANxL3WFtHUI0FdYyX8WoDBiBqKj0MmMCwRwgQazpUzkAZ6GAIM4yfTpQnF2gkOo0gTqGufqC7LEiSIx59hTuI4gaShweog7SMb+Qz2x5VzSsYHzDirpkqYDMBkamAnJJxkz17Z3oQlnRYkAW4Bj8QgZUQYnoI26Va2gCsayrTq2kYiJ7Y/lg0w2CqjIjAjfoJG2Mn/O9aqaoAO1w6+I6jmILLIIJIMgYAB2nGRnaiLXDs66gpwcspExB6jDZ0yOuM1BzP5jDwiQAdjpHXuYJkAx1EeU1/wAPtbY3ldXGlkOSSHGpiBMYAM9f4c9K2xtNNiNNduA2yQsv9JLCSVgwGYnMRnyUdpqo4/iFtqYI1CWIOSBiBgbYnv8AyO/bBoueKIAZTvsYBzEZP5dJrK8z5p8sIxCv4SFUD6doLEEjOI7d52NyAteAtqiawSzXPEeog4BUT9J3nz8pruMv60ILhQN3HQjoACckGI7GoOTcStyyrgaB/piGB232HfGOgoWzeRxcW8gdgZAiA5B8vOPyNZcHybAXguHFt7VzVc8ZY6iF0tqGxkmBAnfcdcVoQAwjSQVPkQVI3Gk5xPbfbtRLxPDWrkQFcjSEEnLQY0gGBPYfiMb1oHYkEZM4AgxvtkHfI6e2KJP1iM7zdUsCfF42ghQSBEHUV0xkmIkHNBWuLLMltGVvFu4IAE6uxM7k52MdZo74msrcWAwBhQoAMnPiXIz5etYy3bU3AjnSATNycQDMjoYz1zPXr0Yo8o2+wNzetrehicBZGNC4knczMRgjadzsLzS5Ngg6mXSWEkgb5kYz0k77YqlLpat6VLAPJZ9eLgywBExmI26Db8U3A2dWgIxW4FZmADKUck+JkKQfDERP05no1BLYhFCgQLan/wBy/wDyaa6mKgeWYuGYkkC3ccAkk4bMjzk11VSGbH4g5YjYI8LAYB0nOehx6f71SJy1FAXbB8amGiI3GZr0Lirdtmgvb0zuBDGAJiD3jeKpuJ5chXShknyiJ3zNQpaOhxXhmuEsMh0rfuIp8OG1dv4gfPFP5jw16CUdSAd2SFjGJkz1xjc+tFcVyoqSQxUzPce/+1GcHwvhAuNq8MR0kxvjPrTv0iilscRxfD4QC5bYgkK0QYOoZj1/zRa86u6SRbJMT43U+2+MdZoy1wTAMBpiceQ9+9Dty4hiYEjG8Y9KT4vsKJrPMU+UrXrLlyT9OyjP4hOrYxmKsL3ODp/dBWt9dMGAZAnzmar7Np1UhrerswMMAP1gfkT7DPYM6tJneQd/tvtUvFFioi5ZcZm4jxQS64jJ7z5fzHkKj51xTWbbSGMYbBjxNAB9R0NGcC9uWlf3hyWBgtuJOCMDynb1DudcCOItMq3YDMuWUwdOdJAOPXFHBXsXFkicMpQAKi3FnxEEnSDMyTvqA+w9K7iOUILodW0sg1EoRpcHEEkb5Ig5oa5xAtFluOZbILgAaTjBGCNjMk5otOIa5bC2xbuMMwx0kkZEkdpBzvWTi4+gM4kqdeoSMSxwScDYb5/xVHzjjps65DsI1SIIIABEAdB27fbU3eCJV9SxII+kDJxIjvv1rKcZwmkXA8soIwDPQEg9xBJzG3lVxjTEZrm2kuGiBpUGAR4onr6it58K3/8AhkQEygIPkSQ5jvGBWF4+5qRUVcqPmOcSSYGMSFiMenaauvh3jtIspkEs/TEaTj0g1pni3AErNyy6kZoHgIB6FsEMJ3EmN53B71C9nSQ3QZkwQIyJBx99+1dZYFmMkg4lfWe/QzUfE3ImTgbT107ecelcMrcUUlsItIGA1bKDpwCZPTbaC3uQaJFwPq1CCwjJyfxHI9ar+GukaTsOnmMHzO52/wCX0oj5o1QQRBn0/LOI/wAVNMfEO4oCSQRpJAK7/hG+kAGTO35YoLmVlUBggqqSdIUgkFYEAROSJk7Gm3b0jEgQfQGComRGDBwOmOhGW57zKUdFuB8MSyTGoKT9RziSNoMdcVpghJyoll/bsgoylVE2iJVQNl1yzHAJZQIzWR5tMFLYhACWAYPqkfVIjqcehPSi/h3ibttrGtGNtimokGAut5J8ikb9/Yt4y1Zs2xadrxK76dIjSYyCpJjTuYxG9dUY8f6kgXLXClQLhLhhCaWA3OZIMwATIFXC8tS78pgtz6iLkMynEmDLbT1ABz7DNWuJPyizMFYQFmZJwZUBYA2/7pNM5Xz24rgG5CswySYAkb9xFaOEntAaHmD2bTf6Kq0LJLeNV2EA77nxA9+1W3Kr9xlM3C4JUyAAAs5H0yDAny85oZuMLvAt/OChfEsYMSCNRwN8CfTOLE8PpwJQsZOkAE6VgzAx023rnk6oQBzG+xs3CB1iGxIEMzQY2UjGTj3rI8z4cHKgLMEeJYAJgKMA9QfQHHbdJD22ltL7yv4YHiPSR9qo+a8A6kCQH1KRG2CSPL9YwIzWuOaWhGe+H70Nohy5MKgEhj1xEhpVYPcdN60q8Jqum0zXCwErqAYzqIkGJ8MjY4MY6mk5Rw7rxWrh2BVDEscOpw0YE47feK1jXhLaSZIA+mZO5lZBx237dqrLLegZW3uU8QWJt3rQQnAckN7gWzmfOupL/FcWT+6ZikAA6ImAAcFh1np9966o+/5QqNoqDVECPmKIjEdvSorJyf76iurqXh1obaOff/5NRNwYHoP/ACpa6k/BA+kahjrUHFnxD1P6Gurqb7FHofw4yPSg+LYhhBjPT0FdXVquiH2cg2PXH60nFqPmxHUD2k11dSfRS/IZ8QIPlRAgKxAjAOroKyXMzo0lPCdIMrgzjqKWuqYdFZTecCdXDOW8RGsAnJA8iaxPFHwXv/6D9QK6urPF+T/npkA2RFriT2LqPIQMenlTOQH95Z/6WPv4/wCg+1dXV0y/F/zwI9m/5QNTNOY1ROYhhEdtz96j4HNsT/BP/l/QfYUtdXH/AOWV6F8Mdj10xPlIp/NRl/7/AAmlrqci2U1hyeIZSSV0jwzjd+m1JzWyowFAE28ACMoCfua6uqJ/mv2I+QC34rzBvEDYyDkGHYbGmc3M3L05/wCKujPYERSV1dHj/sZeGN5h/qXB0Gw6DI2HSimQC00AfVZ6d1u0ldXUukMuvhFjoYzkK2fQiK1xcgXMnD48vDXV1cmb/sYik4Bi3z9RmFaJzGG70baUPbtFxqJtGS2SYS2czXV1ZT7X88EZfhDFyBgF3kDrCmKu+VWwNRAAJugEgZI+VaMT2yfua6urpn6ARyQ/uV9X/wDNq6urqyfY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7" name="AutoShape 4" descr="data:image/jpeg;base64,/9j/4AAQSkZJRgABAQAAAQABAAD/2wCEAAkGBxQSEhUUEhQWFRQVGBgXGRgVFxoYGBgYGBgXGBgeHRgYHSggHB4mHB0aIjEiJSkrMC4uGCE1ODMsNyktLisBCgoKDg0OGhAQGiwkICQsLCwsLCw0LCwsLCwsLCwsLCwsLCwsLCwsLCwvLCwsLCwsLCwsLCwsLCwsLCwsLCwsLP/AABEIAMIBAwMBIgACEQEDEQH/xAAbAAABBQEBAAAAAAAAAAAAAAAEAQIDBQYAB//EAD8QAAIBAwIEBAQDBwIFBAMAAAECEQADIRIxBAVBUSJhcYEGEzKRQqGxFCNSwdHw8TPhJGJykrIHgsLiFVNz/8QAGgEAAwEBAQEAAAAAAAAAAAAAAAECAwQFBv/EACoRAAICAgMAAQMDBAMAAAAAAAABAhEDIRIxQVEEIjITcfBhgYLRFDNC/9oADAMBAAIRAxEAPwDeIuKXTTk2FLXs2eYNiuiniuiiwGRSRUkU0igBkV0U6kpgNikin0hpiGRTSKfTTTQDSKbFPpIqhDIpIp9JTERxSEU+kp2IjIpCKkIpIqrAiIpCKkIpsU7AjIpsVKRTSKqxkZFNIqQimkVSYEZFNIqQikimBGRTSKkIppFMRGRTStSEU0igCLRXU+K6gDTpsKdTE2FOivPNR1LTRS0hC0hpaSgBtJFOpKYCUFzXjhYtlyC2QABuSdhRtZ74u4tkVAuJJOrzGAB7E/lWeWfCNl448pUHcc5uWJUlNSh5mGH0tA8/6edM5HzIX7c/jU6W6Z7+h3qo5ZxJPA3iTJVmHsUB/nQHwhf0cUyTh1x5keIflNc2HM3kfwzoyYkofsbaKSKdSV6BxjTTaeaQiqEMikp5FJFMQw0lPikimAyKQinhCdqD5xxi2FUsfE84xgep9tu/pWeTNHGtlwxym9E5FIaA5PzZLwiR8wAaht3yPLB9Ksa0hNSVohpxdMjIppFSEUhFaCIiKSKkIpsVVjIyKaRUpFNIppgREU0ipSKaVqhEWmlpxFJQBpF2FLTVOBTq8418Frq6upCKP4m497YVbU6zLeETgf2ftXcJ8Qgg61iBuDgkCTjpRPFKC5eJIGgZ88/mKzvG8KUtvccw10yBOMkR9lA+4rjlmak6OuOJOKsv055bkajpBXUCZg9+lGWuNttGl1M7Zgn2OawXG3ZRHE/TAHeGYD8/Sk4/UrhD+HSo26DBMfzqo55eieBeHoS3VJKggldwDkT3Fec/EvMNbli07gR0E4FWXLeKdbounUxJ0xMSGGnc+ZB9qGucuNm+FaCdTBSRAwhk5nMkAean1rLPl5pGmLFwbO+HmLcHxamQIVgSN/CZ/wDEfes/Y49rLLcUSyGQOhnBH261urrL8l0kksAczqICsW0iD08o3rzji+ICROxP2z1rHG/ubRrNKj1bkXN14q18xBHQqSCQYBj8/erGvPPgm/8AL4gKD4bgK+WBK/pHvW+v8SqRqMTgedepjypx5M8+eOpUiQ0ldbaQDEeR6HqMdjSxWyZmxtJToroqhDaTT/frip34cgDaTBCz4oJABjtJH3qu51xIW09kOBeZlUKDBEyUMnAMifcYzXLm+rhBfa7ZvjwSk96QVx7GwqsTu30qNTXFAyBJEATJ3rLc8sXbw+fei2NRVUyTEAgyBEZG3nnpWg59eZ7fBRgq7amn+EMjEEjMgMduvvVdd5wvymIALW3AQAfSxDkb7YG57V5kpylLk+2d0YqKpGV4TgLms3ANKINWtvADBwFJ+ok9BWz4HmVq9Py3DR02P2NUycuFy1cLkm9oLamBhABqA1bEntJgD2AfwLal3bssR21MD+Wn867PpMrUuPyc31EE48vg15FNIqWKaVr1bOAjikIqQimkU0xkZFNIqQimxVARkUlSEU2KqwI66nxXUWBfLtS01dhSk1wGrFoHi+OhgiwTBJO+kDpA6n/eq7nXFm4n7tot5lgcHf7j8qZyPh4s7eLOCIMtAyPQfnXJlz1aib48N02Gvbi1EQWjyy0AfnVf8QWgY30KpgATnYYH3nyo3nHFpaNssYUNtuTCmPsYND83Zo8IGlpU5M+eK40zrM3wdgzYUzCL8xpPcl9tpil4ZQ98sRq8RABzJ8z9qdy+46G40YCkKZG+wI89xRHLLLW4bTkqSZYja5EmBMkiY66em9U2JE73vlMr3BOhjIRScwsRPQMVyexovnvCy1u7J120EKsAklrhadyB4gZHn60mrXpVl0gKhaMY+chwN4hSfvRPC/6Fy6Cw+Y8yUzBCdJOJHXfOAKyb2WgIcWxsuWIAK6Y0grMtqyTqJgRGPqMz0wzcINLM6/uwRM5BI8UAb7b7RNbj4jRFKIdJMZZ+6jU2eg69OlZ34r4YW7a2gCNKtM7a/wAZHXfr2ApwFIg5RwTr/wARbUC3aZTJJknsARGIOJ960ljixf4cs8atWhWkSx04JPSJ61irHNHHBhD1bJnICiRjruZOP6xcs41kjGodVbaYxVtSonRpuL5pcW4CrMhLOTLGQxMsI+kDI6YrZclul7FtmMkrk9+lecWH15J1YBBJE5MTnt3q65J8TG2oskCEIGozgMxJn0z/ANw7Z3+mzKL2Y5cfJaRuYqSxa1HyGTQv7WmgPqGlgCD3naB1ntU95/ogQGhWDNpKq0wT3YtAjyNdP1OfhGl2zHDi5PZQW+MLcaQFdT84gjOQVBAz08IaRECekSt8XHvG4LaM9u5MrgHTGoMTI8JgA9Tqxim8p4s/tt4HxaCsdSPoVvbA/wC0VPdttqtcLbkl9Vy65H4SZd4M9TAHoK8qjvAOaXzb4e0j6TCkEF5bS7Fh2OqCJGcDrWfvNa1fLttcGplBASdX1BYGCT4jA/5s1N8VcNeYm8VIVi7iY+lTAwKF5Xzz5dkoFGuZDyZ6f0q1DVksM43hX0aYdEVQJuHU5ExGDiQcyBtFV3Jec/sl5lPiRoDQRI6hh39POrB+NDsWYFcAmNgOg2mfen8q5fZu22uXMBrrBvCIKra1L5rsRgjc+VaQnwdkyipKma3gOMS8guWzKn2I7gjoanrzfgb7cNcK2rhJLEAEEqQNpMj03HlW95RzAX7YcCDJBHYj8/PPevUw/ULJr08/JicN+BRppFSEU0iuizIYRTYqQiuiqsRCRTSKlIqC/wAQiQGYKTtJolOMVcnQ0m+hYpK75i/xL9xXUfqR+UOmW928qJqYwoEk/wCKg4t0uW99SMAfCcFfXsah53JtFR+JW3xstVnw9cB4ZPLUPeSf515WfK1cUdmLGnUmdzbiNOhRgagAB+npRHK7/wC51t4YZ27yFH5nBoLi7Rd4JHhM+8Cp+YuOH4QkifDpHaWlj5/5rjfR1FbZufOa1MM1y6SzMIGm2SdIBO2B5Ek1f3LWNZnDMIAksMkD8xWa+HOOELJllIVFAJOl4ZiSBiMGfL7aq5ugBjOo/wDtE9fQDPehgjP81tARbkDxQR+KIBae2/5nyol8WAWOnVDM0jodCquOsEzH4u5qp45g5vFi2FAyYBJYwB1Ow7bVcWLLfKt2Ayi4gVsiV+Zc1/KBOfpUFojfyEGbAq+TcUpvNb06iDLZyoUXGhi3WdPbPWtfyy0v7LYX6mVVJ0gmHwT7auvaqzheEthLjqNGv5gP0hmXKBywP1EIzyTPjPU0zk/GlOCfiGkHxINsAHfzkwPUetQNFDeHz+PtIF1Ik3HBJEKoUt6yxUe9UXxTxUlpj6XJg9Wkn32+4q++GtI+dedjItgHoNJLPnHdB9qy95rdxbjHBJJAG0AT1ny+1aQEwG48ErjsvQHAPviouHvqYKnrtt1ojiVBKA/iJ9c5wfSa5uFUCAI/rWpBKObXL6AsFXTCKEAUeFT7+vnQV7iyp+Y3Yp69VnzjrTeWqVthWMhzrjIIJ3E7nf8AKouHAuo4Hijcds+frSSSGzWfBPOV1raOq60/u9RhV6gAT9RfH22zXqVu2RbEwW1ySdiSSSRO0bAdABXhPwirJxfDG4rqHdWWBkgPEr7iPedq9k43i3U8Ozrgv4ghwNQZRvvlh+dZ5lUtDx9Avw3y11NwwPE+lj6CXPnLEDyyfI2nKFU3L94QNTaA2I0WxmD18RPug7YfxEiz8tG0l9TM2wVGYl8xg5IGOhPSsjxXFseENq0xAs3YDkqIDyFwZJzrOZwPasu2aEH/AKk3nV0Rf9NLOlQOkEifyGayHEC0Sot3LitA8TICpbeIWD7xP8/TPjWw9+0qompn8YMwVWJ3HU9vP0rCcPyrVZN4A4bTh5KhoIfYEdQQeqjaa1hJURJbIeELRNwoDI2uGGGMiF3zsY9q0Xw5xZuWr3DlYVSt5mDAwFKKwkdxJ26HvQvA8bwyNbVX0XFtBSWGpnbSNUgz+Kc96h4rmLDiV0PCXkFm4YkqGOo6lXcyoGCcGk9iRN8W8MbdwkLDyDKtqVkidQxtHUEioeT/ABCbLZHgYTAiCwjI9YNW3xbcJsWHwzGykuBI12zpMHAHTBHtWI4y5qbaJJiOkma2xN6aFNJ6Z6/ZuB1DKZVgCD3ByKcRWc+A+N12DbJ8Vpo89LSR+eoewrSXTpUs2FAJJjEDevWjkTipM81walxGxSEV1m6rqGUypyCKj41wqMWBIiDAk5xt13q+WrJSt0U3NPiJLTMgBLiAJ2LGIC/xb/lWV5hzlr0FwA3cA4CkyAO+fy27Scb4ZS9PihlYBcaoERAn/wCo8qrLF4NcUNnEgSZgdZEEwD18s18/9R9Tkk2pvx6+P9noQxxj0TNxSKSpDYJG/nS1A9osSZIycA7QYiurzf1TSkbrnXMGd2+WYSyrB5H1EgAjzj2j9RPhniToRQCWLGAAYACrJJ/P3FT3rK6PGG0iYGTByZMGSSepFWPw8pXhUGYIJA7yTBPqI+1evKV22EY1oi0RrYkZZUWTEkxt+X57Vn/jrmTR8gEQhTb+KB132O3lWr4hflaAmkGZJOScEtE7f0nrFeW8yvs99vECdRJ7/aO+Md6UdsbNb8HlQrxBIjM/gxP5+f8AKtZYMqWg4RvadJA+1Yn4Q4qXuKOttfQkOFH6mttY49dNwGFzAyNgsnywAxpT7GjIcVwQvG2NZ1XLpOoGALStpUQf+kmaKuXrqPfa3AViYAw0w1m116+KD1kHsal4OyEvsdZLpbQHClg9zxMQD5SO+ewpOYcabRsa0Z7moXiuJlV8CmT+HwdOh61m2BZ8zCWeEDm4xCL8pZOGedM+ZPWZ7DO9DxvMFbhLfCoWhfE7wMszaiB5BiBJ7DvVfzrmNxki8QdAYhVAVV8TCP8Aukn0HlFXyW+G8TFYGpo0kFScAEDzIM79fRU6sYc3N1tg2dYAYMpU+EsJz9XUQPF2HmarbvAayxAYKQRGqQSSZhfwmAc7Zqs4wfNWdMtnzxJUb5BxO53ofhbjqCEnV9Olpx5Z3E5FNQa6ZJYPbYaZBAkZI6BW+1R3bhkjz26Uov3wulireTKZWImYx7+Z9uC/NkrCvI8JMiIMwQM527j0rVSfoqBdTRbIg7g9CNu1FfDgWT80hQdesjcKNTGftvQwGnShHiGqc7Y3zQmo6HOxJkjsPCufsaqrA0nP/iYXeK4biCny7dp7a6V/CmdUew6dhFen8fzK1f4dBZYFibRC7EBH1Ge3hU14ZbVHtDWW0qQTpyYBzHnBr0XkbI1m7dUq0qbSgHcmFBmZyCevftWOVVVFRuzT8NbfiUueM6XZrYYYAQCTEYIywB/rVJxPCi1w6m0G0vf1icnSpCrqiMQCdvxeVXzE8PZtWwF+WGCQCSTplrkwCQC2IHc9gao+d86Fy3oAUs0l2J0hQTgD0ELPXNZKRbo2/M7g0MQZ8B+2nAkeVYD4Rd24TiQsM6uMEE+FyxIECTOYHQmj/g7mRu8JetOwFyz4MspMOX0EkdyY7kjuah/9O2FsXjcOlJVwSYBOlxG4zidOdqpaixdgfLuScURdZLaKQQSWVSRAwQxz1/vaqnmfLwICjSR4jkahJgjUn1A98VuRcs8RZcIbpDOwhCV/EWERAIOqcnr7VRcVbS2ClgXUMFdWgXAdyZcAiZncmJppiaBeGvE8E1uWYBtTTpi2Nj1OCQBPcH3xt7wg9uw+/wCs1qfhfjLto3EvABWIDyu6szFfEM7L06Ed4qwPw4L6tc+QLSlt2cKkDwk7ysnpHXbFVHIoaYqsr/gXiwvEJPhFwG3BP4iZWZI6gAf9Veg8bwGtHRmE9YwNO4Lj+KNQiYzOMRhLfIFRLlxyAiEq2ksGVkMHJx/CQR0PSMXfMectb4s8PcaVZxBuWmAYNEsAgEnsvUz3EOWRsailsuOBRU/dKMKJEScdc+ROfWnX76CQ5XAkg9sxj2/KorHOLbXbnDhtN5CYYRkGRKgyCOhFYrn2pbjAajJjSd9RMDQIwsA4JO9b/wDOlCFVZzy+nTldkXPLYuXNXhWADo6joDnoe3lWQW9PFBSxGnWCTA1EjSFx6j+Xervi7kqAcQYGOoljA89/U1S834V9KkhdQksRLGdKyuM7+ZH5x5an+pJt+m1DONJZ2Muc9DjGOlJUY5pwqALd4eXAE6cjIBGSwJMETjed966tVioZ7OeKi2Tj79Djb360p5jb1KieJp0qFMgae56ACh+ItWhw5Lw1sdCwi4dMgap6mZjOPOazPI+MuXLrlbemUIATSFUCJnH07TscAZ69IGk41mAvPc0/QUtwScsDqxpGY6D+deXX3QszJJY4HkOpjrWn5xdLgoJYQJyYkkzsR9/7NMvD6IZUkgdNzjrO0mM70062TLYd8L3DaYtlhAGJid8k/wB4O1bjl3FWmR11YY6nlSNKaSNPaTLe2+xrG8uZ9EOulnaSIP0gSuwkf70dxdiz+zsGYtcZhtIVFUGJI6knz+kbVlPIr2xon+FrD3eKuXSScgOWYSA2dt5jvPtRfC83m8164Vlmd11ECEmFXbAED7Z2qn4biWsrCExqPYAmB1IyB2npULGRpB0yDAgT2mDsNUmsp5U+hp0Qc4UsraHVyVAI1bgYET0wTv7VXcst3FJDqJZWO4aImNsfbuNsVbmyw0gzjbMRsDtj0HkKUkjOrcDG4MxmPv8A79BZ3QrKS7aWUEwNRJDEgGAwzHSc9sUuj962mRGJHiA7bgzjuKNtm7OYn6oAOnIAj/mz1kAdqfesgjxAs5jzWQNWBpny9zitP1qAqrphmBf6cFmwDMHyH2obj7hUggwwYQfKentWjXhVCeLxEwSRhTuBj7b5oLjOTi5BEQAT2AOYMjsCDHWms8W6ApFvZHzAXVZgiQ6htwGByPIij+J4K3dt6UYhWAg6g5LEg6SNxEHfy61L/wDiHT8RJwDCSB5b/wAs1EeFdLoNpCDpEk7HfczjoYxnHaXyi/xYFfzfl9y0kqJXSQ2nMA9Y3HWDH2qu4f4iu27Yt24QRBImTv3O8kma2S6Quoo8qMhgJBOwydt4iJjyNVnNrFq8QHQghcOghpmCGERE49+lOMuX5IAjlXxuyWxbZWdDAZmaHbxFmjeASSx71rOX8Z+13IDBLcHSFaAYzERA2Gc9uufOb3LGCqbJW5IJiRKgdYnOxGKh5Rw9w3ouM6ifFpJGYxsR1iqcIvcQto0fF8WeX8yPyXY2rmBEgPPhyPeDEeVaPgDZZAWeCb5VbYJYAFUGQIIziey9zjzXibj3OItLqIZTuTMGZLb9hkdwa3PLpDDoV8QJnpKmBkAR5kwTUZdbCzf/AA4jLwqAgjx4G8LcYMPEZ/iJyMbeZtOK4m3aAW4V1EHTMA+WwjHSsPwPPCqrIBCgMdRJgDUAQM5J8swBU/OOFfiLS8VddQpUZCyukCRJ/CT1xEwKyUrei0zPcVzM/txW3g3SVuBiRrKnBBOxM++K9M5c4dbLJOj5SMdSyQxABgg756djmvFOKdbvErO6ICpUYbTpkHrPhIHlnFer8V8QJYRWsJqliYyAVaSMAT1U+X3q8mgixOZcMo4TiLU6mc3XGTP+o7AaQTOEf7E+dC89Ktc4PiASFLWp1RA1KrtqUQDuwO8xRb8bcu2nI8B0tsQSQw1EAkddUAgjBrINy/U2j5zlR8tghkHQyaWOk4JFwBDvmkhsm+PeC+ZxYZJ1gDMxBAHXceh6UAoa5bDtPzFJVtRESIywIzOJ9N5q95ny238q3eW7dU7GXLB4nq8kTG42rOLzAawhhg+D/CJUsZMdvPass2TXGiX2Q8PbLsxMYZSAs4MkkZI8+nWq34g4nb6dI0uIG5AMACPyxP629l0YFZEjwbRlQCGMie/pBrLcytOC04CknfcdI/MY7Vz49ysRd2ObjSvgiFUQdc+EAfhIHTtXVQcPyu5cUPnxZ38/MTXV0/5MLZt+L4y5eVNagEYMSAok7DoY89gKZclFIR9AI6tKmD4fPEzG1DPcCg42G5nROIBzvt9qcvDQoHiOcNiSDkmR2nfyFYcnLdiJH4or+7AZ3UCSQRJgKSJJIk56b9acGaD4ghPfOmMfVMnv2qS+jMCNABInO5E7GR771S3n1XCLikaSDIjyaCOsjpSm03oZY2r2qVLTG0QCxUZ647edTC5G8/8AMQJiTEQJz/SqB+agf6b6SBH0wD199xntR3LOLN2H1ZJPzBIGZhTncnaR704x+QJuI4ogAEsPFAmRvvkLP+POuuPIBDJqXdoB6AxMCRB8v1p7aWzKsNsQyTM7YzGdxvUR4dCWEAgNOkyJIjIBwRA6YzVJr0QXcYYZpOkEgkGBtO5gH1GPyqO9dRrgEeNRjP0jzXacyN6H+YdDFoUlty8iZ/iG8YGOuOgNTK/iERpEF2ySTjGB6bYoSEIrTLFhBGnzIWSQYMDJ6eXlQ9hWHgR1LZYuumcaiAFOT0G52O05huXVbUBq8B1OCJczsPCZEiIzONu0vKX+YxADKpKmdOiYmFzG859D0NXVIYYvGKtpkQC4UMPJkgEE5nzP9NqrrHNgJXSAYURIknAGPPGT3PnWgHDaLZQQWDTGViZ7YBmf81k+CAt8QzE6NYmGH0kQMEwCoyKlU7GXPD3WYQfqwTIkAnfA9CMn70e6Lo8DFWDaoidQJzuATBIb0HsR7dxANIMxMKogETqwBnbz2M+dHfs48LIrAlWMHoxRgDgwBOPcdqdpsABJLMSsKCuAD/5Y6DaBmg7nAzpAYI0M+Z2MdGMxkfei+I4Q2kAd/E5gQsgExqOSZAA0ic4odL6a9JOoqgBJABOr6YgBYMbenlRGTW4sRU8VZ+VpYArpwY8E5BxpG2Sczv1p3OWAfWDpkgAiU1eE4YiPPI3xij+Fa3ctMuljmIKkDfJB6qMCZgU/nnLvnWtKkY0nOBIx69e3X3rojlje9AYYcLqYjV4wep367mPfc1u+T8FcW2iXpJWQAMQNxqjr0+9Y6/yS8AxYEFOh6qNiCP51tuUXWTh7YaGIXURqMHUOpk6sR/KKM0rWhE95SFg4MQSRJIGYgGJ9T08qI43nN1rLI94i2VMggCJXEfiEfqPPLH4jBkDbUNXhAHnIhfcb+lNvKgZtXhKqCW+rHiMyMf5rCMn2Mhd/mOLjiWCqqyBG8n0P6Z71PxN2YTJjtBwcn8vtUUqTIYFScERmfMx0/WmIkZGZOoae0dRsdj+XWm227AueT/ErcNoXShRRAWfFpzMED+RH2qusXiWCowWJWRB0qWLHffxFsgfhG/SBbUS0SSIExnJ6Rt5n7daKYBEIkaiJkZxpGxJyAOo7napll4dDsm/b2az8jUTbU9VggEbCD3B/vatW0TnScNpGNoB1H9c/mKXgrpeQx1KPEskzEwfyOO2PKieFV0dwxOkzk6Rk5+0bzH8qxyZG2BTcXwz/ADGuJMmVYFQZ2YGT7bRVVxhNy38yCsdY8QGAfFPQ/qKv9bDAksCTBKZB/DmAM4+1SvbL2CjAo9wHHhkbGYGOk/YdKUZVQjz9OYso0h4A6aQY9yK6p7vK3Q6SqkjqIrq7rgBt+Pug3LacPdDYPzMmUicmCM++6jzrhbVbjmSsnT4p0kbyJ3PSRA9aDs32CqQWTCnwwSQDuQfKe9TkvcBZZ0NgfMEYAEnSR1rl534Mdaa4GgsWGSBgwMHedvKq7ir9wNDqLgJOnGd4gE5/v72otqgkMBOI6HtgdfSKB4jjCoJUMJMSeuxznB/rWa76GUfOAzwzWiFmYYQ3izt9XTHp7UnLePFliVEBwAZ2gxII6ijuY8a15MjAYR1iQw77b7dqGPK0+TklC0FTBMABpB3kde+2wIrdNVT0FGj4S5aurCDTO5RisnPQGfOPXaTTCgWD8xmDZ0yNMA5kMGxMbZ/Ss/y3VZaEhhiD5kgbR6x7bdLPj+Yujsiopg6f3p0kkEgwSZYddv8AaVjfjEWFviEYOqkqSs537TiQffONqiu2YT6zGCxgmc4AXYdtvzqqN9yFZCqFWyuoAdTAfdxBkzg+dH2brnULiYG0nLKWgQFjwxOcHaRVcGhDuBsjxPcRA0QjMNLQQMtLQJOw+9WfBNq0mLgBPQAodJmZAG5/Xaqq1b+YruxBRzo0qMnxQQZGMk+/5z8wW+sfIgEKQdf0riPDA8RgHv8AlUu2wCuccWypciTMgBWE7Cd/69elZS3zPXcVWVYYhQPwsvQGZG8SaveZprtFtSsxQ5OJOnxEEiTieg/QVirbDXbM41rJ2AGoSJPYR960xRtMo9H4fUfAiksfCQp0x4oEEkAQAT7VY8GTrFolnUmFuLp0hlwZAzGQCABAMx3prL6NWCCWk5lT01AE9SM/eKseAtG4qloGhTBS5puGHk7HSR3JHSOprnbrbEOFwEHUGkkROkacH8Izv5/rQJZSYJJEwFMZbIiNj3/zVvxVjJ+XtqYt9OQ30iTJMSDM47VXcDZEkv8AWoGAR4didxv32pKS8AFW2RqckDJ8yF0jvESBn+4iuMLbFpID4m40qG8UR1HXG3oaK4pGJI/0yIIIcHbcwft2zTgkwNIaQWOEAyNwJ6960UgBBxYCyIZAJ2gRBJjt95361PYuKR0ClfCQNyRmBs34QIyYNSgicx57kAmDsQZxj70JfDOwtsQZMiewg7bbCfUUrsRILAYk+JpM6SBsYjwEmNv73p/H2n0n5eMgwWAkkxjv396hvoFUOq6bhLCNQ1ORtBONt/8AaiOGu4zBMZJjcwM75wYjePSaba2MqLfAsWBCFVJBJJy5grsD3gzA9KOt3STIKkiQIU5YAA+wE9Y39aW67keBxtAdRjJzkdcnAGI+0oLEmGlchCQojT3PrPl/JudiBOIvLiNUkwoz4oIboZIwTPr7l8RrcahpMLMDbT0Mxvv09YzXJbVmjwFgDBGQm0TMZyPuO4qe0qjwpv4RMCCDB04PYbdPIVMnaoCo4fiVtPcQGdcQAZiZxA6zHpnymx4HiS9vUQZUgRkalgDrI2G/lQXNeXFrwuI+kyADoxI2E7R1g/4tOGLKqo+CBpYqIGJIgdtsVhPiMDFkvdBP0iY6Q05DdTgbxGOpmirjAsnignZYEGZiDOPp2yZjaajFm5rxGnH1ZBnJIwYI+2d96oePvs9yNRERsuqCQIAz13g1cY8hGj4NNKAEaonMAdT59NvauqrPNbfW4inEhiwM9ZEYrqX6TYGX5bxDh01S8gDw5ImAvYAyAMn9a2nGlmUATtJnyO0T/cVj+E5drwCqRHi1aW3AwBlj6xE1qrPEhWCwXY9dROB64muidN6LSIxywssu0DTgZmOm3n67bUJx3BXFwkMg2eZIgCDtIO/pE1ccfxLn/TQAwBJPtE+1DpdEEIwFwGNwB77yd6iPIDKJcXTpnJYs2pdQELHh6g7xjHeorXGMxgdMwTkEkAbnb0mrfjeXtcAuBAWbBKYG8EnFAvwfiKFV7bnf+x0rVyXomDcBx5S8C6gqDJjBIGWIJ32/MRV9+1Wrmj8Xh2KFhqI1EkzAxO/Xbag25IVALAdgQCQPWJ/OjOXc4t27RAUEr9QIyNwPaJqZO19qEyHjdCoQBpLBSAqTp3nwZzvJ9aN5dxLuxLhflqYXWI8UZIBEz0x39agtuWZ2tCSFQozR9LFic9JMb/1ofl/F3LwKo5V1MmBgHVk6gRGradsCi3RJbcDeJBMbDUC+kNBzGGkY8gPWo+JdplVJB/CSIzMRJzt0mKseEtBQdRDAyDncz1M5OYjb7027fCsGIBgNJAAxucZG8Z/Sp5r4KBXs/uQ2iArHwmIjGrbBEE+5isdziwFK6QAN8KF8xjOY9Rg1quacVNkOoIkkkA6sFj16xGw8u+Mzz9DJ1Msr2GJwdxIzOx2zmtMPYzZ8usu6NcUnwsBgzqhVaSWM6AvXV+LsavLIT5QI+WklYDIuo4iAGYsAcxOkmB51ivgfiH+W6gBlV5IgEMWAGxHQdoia1HAn510i7YCQNKQo0NswymFbw9YALYmsJx+5r4EF3uWndci54lJcgayEljjUDOyn+QoLiOBMAWxqaSBEt4pzExGf5Y2qwHElUCkNqiIRS5KwOk+KQGG+e5pttQFDiRgzIMywysx5+W9ZSk70BU3bVtfCYY7atMp0xAOZjelu8G0611NEQIwSw37ATGOmZ3pnH32UHQpXqTGIgTvM9cVByy0zNqaETpECSD/CQTnbptWtNKwCeHW4CTGld/rEzO28bY9Bg9x3vuM4wSCCdhqzssz/AD7CTRPFkkQjbGDqmfKVIG+I6Gh+CuglfmgA5G+oAZ6dBsfaPWoqwCeHuNcUf/rJGxOzKsEDtKx71JxCjymem5kxsfXrifvThy8E/LIP7tgwCwMjURjbB8QoK/zCNQKOSCATI1GJnJA8K5z13qpR0AW1sKgChSxLFzOliTAmNj6T0+8fh4efmvqXcalBgGCu0kn096ruA1OzFrbo2oEDKzIMS0EnaTttRHMOJe4+m2vh+lhEAjYHpvtuKltp0BY3OIDJKqNJAIUQJk4MY3B696Y8qdTMDp1HYgA47mDj8qBucWtnQbgBckCFI0pJH4SZiQDOn/cjmEaA4n6idQghsQN9hgCe3TaZ23sTIrhJcFQGBMNjqTEnEyOvbbNRcdzFbTaiIEkHGoxnpjMgTvkeVC/t4K/SSdpQwNXiAHhjpBneDFLxqqETQgusGWT6jQJB69jjp6UOG0BZWeI1WTcEkEGI+qAIOAuMdgfLcVR8XwqPdBuFz4TJG7DOkmTA7YBjAMQYtFdtEQEGkhQXJkY6j6fq6ZMiCKrOL03LcldLyEhsTEAdYKwJncbZO94l2IqVR18JsTBOY8z/AMtJRfF3ArEBNUQJ+Tr6D8UGfbHbFdW1X4AOPl27gN1SSNw2oEAmAYnPv2qyfg2s5tW3Kv8ASSsqOv1ZJJNWD80H7Vw2iAqOztDFQCUKg9hkmdI961nGcbw7jXpU3IMMqozd+0+01MpJVZuop+mSs2rlwKRhusET16TPn7eVKvB/KmCCTMrIkHI2GR9vvWushLtv94Ap3JGpQT6asZ86qeP5Tw1sXLitDBZVZBkmcfTJBx1qVXyDjXRkLnNntAKoU7yOpGZA6kzmjbdgP4ki2YwFMEMCM42iY260fwXLke0jlWJlg0LInUYnBzBH+9Lf4JQpFtD4jB0knSYYnE4A9BtTkl5/UimiC1YYyWvQSuCokZiT/YoluR2TMqgBH1AEK0Z/CRJ/3qm4Dgr4LG0UvW2JnUQjKQTgE5mPbNWF9L50rbQgDBaAVHnIIBg7jc+dRxa9EB8rtD519IlV+WmBiAXiPKMxVjwnDWlk2wurbwqBMEsSe5Hmdprvh60RdvKAWYssxtid+2T/AHiry5bVRpdV0gCSpED88+dZ5Mm6/YRQ8XxrAaSgkECCe+0H26TuKEvcre5BBKqRIBnGc5G+x8jPnVpxHDpbwhJDnWoxCFYnpJmYjzFA8TxxvWT8ggsCc6sQPLaZ6nAq4vSoATiRcXhwRqJQYLWyJxjBz4QAPaeuaL5DXWtZILl3cmJ8LLMA7kCQF/TNa3h7jG23zGUsUCldiurYyDAkAmAdiKBvcObJg6WthXAIHiBwwBkYGkzg7ztWkJUwBfg3jksXGVtSs4UjMGZKnbHmDnetS3GTq+QpdhEgnRG/T6sfyPrXnl7iTa4gPupIfEnB+oCYOCCOm1epcqCNaL2wAXtrJDEnGZxA3XcfxHc1GeMYvk12ANxL3WFtHUI0FdYyX8WoDBiBqKj0MmMCwRwgQazpUzkAZ6GAIM4yfTpQnF2gkOo0gTqGufqC7LEiSIx59hTuI4gaShweog7SMb+Qz2x5VzSsYHzDirpkqYDMBkamAnJJxkz17Z3oQlnRYkAW4Bj8QgZUQYnoI26Va2gCsayrTq2kYiJ7Y/lg0w2CqjIjAjfoJG2Mn/O9aqaoAO1w6+I6jmILLIIJIMgYAB2nGRnaiLXDs66gpwcspExB6jDZ0yOuM1BzP5jDwiQAdjpHXuYJkAx1EeU1/wAPtbY3ldXGlkOSSHGpiBMYAM9f4c9K2xtNNiNNduA2yQsv9JLCSVgwGYnMRnyUdpqo4/iFtqYI1CWIOSBiBgbYnv8AyO/bBoueKIAZTvsYBzEZP5dJrK8z5p8sIxCv4SFUD6doLEEjOI7d52NyAteAtqiawSzXPEeog4BUT9J3nz8pruMv60ILhQN3HQjoACckGI7GoOTcStyyrgaB/piGB232HfGOgoWzeRxcW8gdgZAiA5B8vOPyNZcHybAXguHFt7VzVc8ZY6iF0tqGxkmBAnfcdcVoQAwjSQVPkQVI3Gk5xPbfbtRLxPDWrkQFcjSEEnLQY0gGBPYfiMb1oHYkEZM4AgxvtkHfI6e2KJP1iM7zdUsCfF42ghQSBEHUV0xkmIkHNBWuLLMltGVvFu4IAE6uxM7k52MdZo74msrcWAwBhQoAMnPiXIz5etYy3bU3AjnSATNycQDMjoYz1zPXr0Yo8o2+wNzetrehicBZGNC4knczMRgjadzsLzS5Ngg6mXSWEkgb5kYz0k77YqlLpat6VLAPJZ9eLgywBExmI26Db8U3A2dWgIxW4FZmADKUck+JkKQfDERP05no1BLYhFCgQLan/wBy/wDyaa6mKgeWYuGYkkC3ccAkk4bMjzk11VSGbH4g5YjYI8LAYB0nOehx6f71SJy1FAXbB8amGiI3GZr0Lirdtmgvb0zuBDGAJiD3jeKpuJ5chXShknyiJ3zNQpaOhxXhmuEsMh0rfuIp8OG1dv4gfPFP5jw16CUdSAd2SFjGJkz1xjc+tFcVyoqSQxUzPce/+1GcHwvhAuNq8MR0kxvjPrTv0iilscRxfD4QC5bYgkK0QYOoZj1/zRa86u6SRbJMT43U+2+MdZoy1wTAMBpiceQ9+9Dty4hiYEjG8Y9KT4vsKJrPMU+UrXrLlyT9OyjP4hOrYxmKsL3ODp/dBWt9dMGAZAnzmar7Np1UhrerswMMAP1gfkT7DPYM6tJneQd/tvtUvFFioi5ZcZm4jxQS64jJ7z5fzHkKj51xTWbbSGMYbBjxNAB9R0NGcC9uWlf3hyWBgtuJOCMDynb1DudcCOItMq3YDMuWUwdOdJAOPXFHBXsXFkicMpQAKi3FnxEEnSDMyTvqA+w9K7iOUILodW0sg1EoRpcHEEkb5Ig5oa5xAtFluOZbILgAaTjBGCNjMk5otOIa5bC2xbuMMwx0kkZEkdpBzvWTi4+gM4kqdeoSMSxwScDYb5/xVHzjjps65DsI1SIIIABEAdB27fbU3eCJV9SxII+kDJxIjvv1rKcZwmkXA8soIwDPQEg9xBJzG3lVxjTEZrm2kuGiBpUGAR4onr6it58K3/8AhkQEygIPkSQ5jvGBWF4+5qRUVcqPmOcSSYGMSFiMenaauvh3jtIspkEs/TEaTj0g1pni3AErNyy6kZoHgIB6FsEMJ3EmN53B71C9nSQ3QZkwQIyJBx99+1dZYFmMkg4lfWe/QzUfE3ImTgbT107ecelcMrcUUlsItIGA1bKDpwCZPTbaC3uQaJFwPq1CCwjJyfxHI9ar+GukaTsOnmMHzO52/wCX0oj5o1QQRBn0/LOI/wAVNMfEO4oCSQRpJAK7/hG+kAGTO35YoLmVlUBggqqSdIUgkFYEAROSJk7Gm3b0jEgQfQGComRGDBwOmOhGW57zKUdFuB8MSyTGoKT9RziSNoMdcVpghJyoll/bsgoylVE2iJVQNl1yzHAJZQIzWR5tMFLYhACWAYPqkfVIjqcehPSi/h3ibttrGtGNtimokGAut5J8ikb9/Yt4y1Zs2xadrxK76dIjSYyCpJjTuYxG9dUY8f6kgXLXClQLhLhhCaWA3OZIMwATIFXC8tS78pgtz6iLkMynEmDLbT1ABz7DNWuJPyizMFYQFmZJwZUBYA2/7pNM5Xz24rgG5CswySYAkb9xFaOEntAaHmD2bTf6Kq0LJLeNV2EA77nxA9+1W3Kr9xlM3C4JUyAAAs5H0yDAny85oZuMLvAt/OChfEsYMSCNRwN8CfTOLE8PpwJQsZOkAE6VgzAx023rnk6oQBzG+xs3CB1iGxIEMzQY2UjGTj3rI8z4cHKgLMEeJYAJgKMA9QfQHHbdJD22ltL7yv4YHiPSR9qo+a8A6kCQH1KRG2CSPL9YwIzWuOaWhGe+H70Nohy5MKgEhj1xEhpVYPcdN60q8Jqum0zXCwErqAYzqIkGJ8MjY4MY6mk5Rw7rxWrh2BVDEscOpw0YE47feK1jXhLaSZIA+mZO5lZBx237dqrLLegZW3uU8QWJt3rQQnAckN7gWzmfOupL/FcWT+6ZikAA6ImAAcFh1np9966o+/5QqNoqDVECPmKIjEdvSorJyf76iurqXh1obaOff/5NRNwYHoP/ACpa6k/BA+kahjrUHFnxD1P6Gurqb7FHofw4yPSg+LYhhBjPT0FdXVquiH2cg2PXH60nFqPmxHUD2k11dSfRS/IZ8QIPlRAgKxAjAOroKyXMzo0lPCdIMrgzjqKWuqYdFZTecCdXDOW8RGsAnJA8iaxPFHwXv/6D9QK6urPF+T/npkA2RFriT2LqPIQMenlTOQH95Z/6WPv4/wCg+1dXV0y/F/zwI9m/5QNTNOY1ROYhhEdtz96j4HNsT/BP/l/QfYUtdXH/AOWV6F8Mdj10xPlIp/NRl/7/AAmlrqci2U1hyeIZSSV0jwzjd+m1JzWyowFAE28ACMoCfua6uqJ/mv2I+QC34rzBvEDYyDkGHYbGmc3M3L05/wCKujPYERSV1dHj/sZeGN5h/qXB0Gw6DI2HSimQC00AfVZ6d1u0ldXUukMuvhFjoYzkK2fQiK1xcgXMnD48vDXV1cmb/sYik4Bi3z9RmFaJzGG70baUPbtFxqJtGS2SYS2czXV1ZT7X88EZfhDFyBgF3kDrCmKu+VWwNRAAJugEgZI+VaMT2yfua6urpn6ARyQ/uV9X/wDNq6urqyfYj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9" name="Grafik 4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81" b="96968" l="5367" r="89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473" y="3212976"/>
            <a:ext cx="915663" cy="1350847"/>
          </a:xfrm>
          <a:prstGeom prst="rect">
            <a:avLst/>
          </a:prstGeom>
        </p:spPr>
      </p:pic>
      <p:pic>
        <p:nvPicPr>
          <p:cNvPr id="71" name="Grafik 4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26" b="99608" l="0" r="100000">
                        <a14:foregroundMark x1="28335" y1="66872" x2="28335" y2="66872"/>
                        <a14:foregroundMark x1="22281" y1="65921" x2="22281" y2="65921"/>
                        <a14:foregroundMark x1="30623" y1="72524" x2="30623" y2="72524"/>
                        <a14:foregroundMark x1="49173" y1="85450" x2="49173" y2="85450"/>
                        <a14:foregroundMark x1="67723" y1="96027" x2="67723" y2="96027"/>
                        <a14:foregroundMark x1="27279" y1="82764" x2="27279" y2="82764"/>
                        <a14:foregroundMark x1="17916" y1="80134" x2="17916" y2="80134"/>
                        <a14:foregroundMark x1="30623" y1="93733" x2="30623" y2="93733"/>
                        <a14:foregroundMark x1="21859" y1="93061" x2="21859" y2="93061"/>
                        <a14:foregroundMark x1="5209" y1="37101" x2="5209" y2="37101"/>
                        <a14:foregroundMark x1="2922" y1="34415" x2="2922" y2="34415"/>
                        <a14:foregroundMark x1="1267" y1="34751" x2="1267" y2="347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715" b="38766"/>
          <a:stretch/>
        </p:blipFill>
        <p:spPr>
          <a:xfrm>
            <a:off x="4079532" y="3657038"/>
            <a:ext cx="3588812" cy="1860194"/>
          </a:xfrm>
          <a:prstGeom prst="rect">
            <a:avLst/>
          </a:prstGeom>
        </p:spPr>
      </p:pic>
      <p:pic>
        <p:nvPicPr>
          <p:cNvPr id="72" name="Grafik 5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06" b="98063" l="2582" r="979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968619"/>
            <a:ext cx="1728192" cy="2836645"/>
          </a:xfrm>
          <a:prstGeom prst="rect">
            <a:avLst/>
          </a:prstGeom>
        </p:spPr>
      </p:pic>
      <p:graphicFrame>
        <p:nvGraphicFramePr>
          <p:cNvPr id="78" name="Tabel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56795"/>
              </p:ext>
            </p:extLst>
          </p:nvPr>
        </p:nvGraphicFramePr>
        <p:xfrm>
          <a:off x="2699792" y="5301208"/>
          <a:ext cx="2700808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3073"/>
                <a:gridCol w="2017735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was</a:t>
                      </a:r>
                      <a:endParaRPr lang="de-D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baseline="0" dirty="0" smtClean="0"/>
                        <a:t> Grenzübergang</a:t>
                      </a:r>
                      <a:endParaRPr lang="de-DE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wozu</a:t>
                      </a:r>
                      <a:endParaRPr lang="de-D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/>
                        <a:t> Zoll</a:t>
                      </a:r>
                      <a:r>
                        <a:rPr lang="de-DE" sz="1400" baseline="0" dirty="0" smtClean="0"/>
                        <a:t> bezahlen</a:t>
                      </a:r>
                      <a:endParaRPr lang="de-DE" sz="14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9" name="Gerade Verbindung mit Pfeil 78"/>
          <p:cNvCxnSpPr/>
          <p:nvPr/>
        </p:nvCxnSpPr>
        <p:spPr>
          <a:xfrm flipV="1">
            <a:off x="4275125" y="4869160"/>
            <a:ext cx="409515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ihandform 79"/>
          <p:cNvSpPr/>
          <p:nvPr/>
        </p:nvSpPr>
        <p:spPr>
          <a:xfrm rot="19967994" flipH="1">
            <a:off x="5429930" y="3901394"/>
            <a:ext cx="261534" cy="351356"/>
          </a:xfrm>
          <a:custGeom>
            <a:avLst/>
            <a:gdLst>
              <a:gd name="connsiteX0" fmla="*/ 0 w 480448"/>
              <a:gd name="connsiteY0" fmla="*/ 0 h 557939"/>
              <a:gd name="connsiteX1" fmla="*/ 15499 w 480448"/>
              <a:gd name="connsiteY1" fmla="*/ 77491 h 557939"/>
              <a:gd name="connsiteX2" fmla="*/ 108489 w 480448"/>
              <a:gd name="connsiteY2" fmla="*/ 232474 h 557939"/>
              <a:gd name="connsiteX3" fmla="*/ 185980 w 480448"/>
              <a:gd name="connsiteY3" fmla="*/ 309966 h 557939"/>
              <a:gd name="connsiteX4" fmla="*/ 216977 w 480448"/>
              <a:gd name="connsiteY4" fmla="*/ 356461 h 557939"/>
              <a:gd name="connsiteX5" fmla="*/ 309966 w 480448"/>
              <a:gd name="connsiteY5" fmla="*/ 418454 h 557939"/>
              <a:gd name="connsiteX6" fmla="*/ 433953 w 480448"/>
              <a:gd name="connsiteY6" fmla="*/ 526942 h 557939"/>
              <a:gd name="connsiteX7" fmla="*/ 480448 w 480448"/>
              <a:gd name="connsiteY7" fmla="*/ 557939 h 5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448" h="557939">
                <a:moveTo>
                  <a:pt x="0" y="0"/>
                </a:moveTo>
                <a:cubicBezTo>
                  <a:pt x="5166" y="25830"/>
                  <a:pt x="7169" y="52501"/>
                  <a:pt x="15499" y="77491"/>
                </a:cubicBezTo>
                <a:cubicBezTo>
                  <a:pt x="31386" y="125152"/>
                  <a:pt x="84906" y="197099"/>
                  <a:pt x="108489" y="232474"/>
                </a:cubicBezTo>
                <a:cubicBezTo>
                  <a:pt x="149819" y="294469"/>
                  <a:pt x="123985" y="268636"/>
                  <a:pt x="185980" y="309966"/>
                </a:cubicBezTo>
                <a:cubicBezTo>
                  <a:pt x="196312" y="325464"/>
                  <a:pt x="202959" y="344195"/>
                  <a:pt x="216977" y="356461"/>
                </a:cubicBezTo>
                <a:cubicBezTo>
                  <a:pt x="245013" y="380992"/>
                  <a:pt x="309966" y="418454"/>
                  <a:pt x="309966" y="418454"/>
                </a:cubicBezTo>
                <a:cubicBezTo>
                  <a:pt x="361628" y="495946"/>
                  <a:pt x="325464" y="454616"/>
                  <a:pt x="433953" y="526942"/>
                </a:cubicBezTo>
                <a:lnTo>
                  <a:pt x="480448" y="557939"/>
                </a:lnTo>
              </a:path>
            </a:pathLst>
          </a:custGeom>
          <a:noFill/>
          <a:ln w="180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81" name="Tabel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442856"/>
              </p:ext>
            </p:extLst>
          </p:nvPr>
        </p:nvGraphicFramePr>
        <p:xfrm>
          <a:off x="5832648" y="5589240"/>
          <a:ext cx="233975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757"/>
                <a:gridCol w="1747995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was</a:t>
                      </a:r>
                      <a:endParaRPr lang="de-D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dirty="0" smtClean="0"/>
                        <a:t>Wachturm</a:t>
                      </a:r>
                      <a:endParaRPr lang="de-DE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wozu</a:t>
                      </a:r>
                      <a:endParaRPr lang="de-D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baseline="0" dirty="0" smtClean="0"/>
                        <a:t> </a:t>
                      </a:r>
                      <a:r>
                        <a:rPr lang="de-DE" sz="1400" b="0" baseline="0" dirty="0" smtClean="0"/>
                        <a:t>Schutz</a:t>
                      </a:r>
                      <a:endParaRPr lang="de-DE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2" name="Rechteck 81"/>
          <p:cNvSpPr/>
          <p:nvPr/>
        </p:nvSpPr>
        <p:spPr>
          <a:xfrm>
            <a:off x="2843808" y="6309320"/>
            <a:ext cx="42907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Prima! Schreibe nun einen Text zu deiner Visualisierung. </a:t>
            </a:r>
            <a:endParaRPr lang="de-DE" sz="1200" dirty="0"/>
          </a:p>
        </p:txBody>
      </p:sp>
      <p:sp>
        <p:nvSpPr>
          <p:cNvPr id="83" name="Rechteck 82"/>
          <p:cNvSpPr/>
          <p:nvPr/>
        </p:nvSpPr>
        <p:spPr>
          <a:xfrm>
            <a:off x="2699792" y="6381328"/>
            <a:ext cx="144016" cy="1440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cxnSp>
        <p:nvCxnSpPr>
          <p:cNvPr id="85" name="Gerade Verbindung mit Pfeil 84"/>
          <p:cNvCxnSpPr/>
          <p:nvPr/>
        </p:nvCxnSpPr>
        <p:spPr>
          <a:xfrm>
            <a:off x="4788024" y="2636912"/>
            <a:ext cx="467544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Grafik 4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26" b="99608" l="0" r="100000">
                        <a14:foregroundMark x1="28335" y1="66872" x2="28335" y2="66872"/>
                        <a14:foregroundMark x1="22281" y1="65921" x2="22281" y2="65921"/>
                        <a14:foregroundMark x1="30623" y1="72524" x2="30623" y2="72524"/>
                        <a14:foregroundMark x1="49173" y1="85450" x2="49173" y2="85450"/>
                        <a14:foregroundMark x1="67723" y1="96027" x2="67723" y2="96027"/>
                        <a14:foregroundMark x1="27279" y1="82764" x2="27279" y2="82764"/>
                        <a14:foregroundMark x1="17916" y1="80134" x2="17916" y2="80134"/>
                        <a14:foregroundMark x1="30623" y1="93733" x2="30623" y2="93733"/>
                        <a14:foregroundMark x1="21859" y1="93061" x2="21859" y2="93061"/>
                        <a14:foregroundMark x1="5209" y1="37101" x2="5209" y2="37101"/>
                        <a14:foregroundMark x1="2922" y1="34415" x2="2922" y2="34415"/>
                        <a14:foregroundMark x1="1267" y1="34751" x2="1267" y2="347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715" b="38766"/>
          <a:stretch/>
        </p:blipFill>
        <p:spPr>
          <a:xfrm rot="558735">
            <a:off x="2274287" y="3647519"/>
            <a:ext cx="1787972" cy="1013696"/>
          </a:xfrm>
          <a:prstGeom prst="rect">
            <a:avLst/>
          </a:prstGeom>
        </p:spPr>
      </p:pic>
      <p:pic>
        <p:nvPicPr>
          <p:cNvPr id="87" name="Grafik 3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06" b="98063" l="2582" r="979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63647"/>
            <a:ext cx="904728" cy="1485015"/>
          </a:xfrm>
          <a:prstGeom prst="rect">
            <a:avLst/>
          </a:prstGeom>
        </p:spPr>
      </p:pic>
      <p:pic>
        <p:nvPicPr>
          <p:cNvPr id="88" name="Grafik 4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26" b="99608" l="0" r="100000">
                        <a14:foregroundMark x1="28335" y1="66872" x2="28335" y2="66872"/>
                        <a14:foregroundMark x1="22281" y1="65921" x2="22281" y2="65921"/>
                        <a14:foregroundMark x1="30623" y1="72524" x2="30623" y2="72524"/>
                        <a14:foregroundMark x1="49173" y1="85450" x2="49173" y2="85450"/>
                        <a14:foregroundMark x1="67723" y1="96027" x2="67723" y2="96027"/>
                        <a14:foregroundMark x1="27279" y1="82764" x2="27279" y2="82764"/>
                        <a14:foregroundMark x1="17916" y1="80134" x2="17916" y2="80134"/>
                        <a14:foregroundMark x1="30623" y1="93733" x2="30623" y2="93733"/>
                        <a14:foregroundMark x1="21859" y1="93061" x2="21859" y2="93061"/>
                        <a14:foregroundMark x1="5209" y1="37101" x2="5209" y2="37101"/>
                        <a14:foregroundMark x1="2922" y1="34415" x2="2922" y2="34415"/>
                        <a14:foregroundMark x1="1267" y1="34751" x2="1267" y2="347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715" b="38766"/>
          <a:stretch/>
        </p:blipFill>
        <p:spPr>
          <a:xfrm rot="558735">
            <a:off x="1297787" y="3519309"/>
            <a:ext cx="1176252" cy="666880"/>
          </a:xfrm>
          <a:prstGeom prst="rect">
            <a:avLst/>
          </a:prstGeom>
        </p:spPr>
      </p:pic>
      <p:pic>
        <p:nvPicPr>
          <p:cNvPr id="89" name="Grafik 3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06" b="98063" l="2582" r="979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51689"/>
            <a:ext cx="581243" cy="954049"/>
          </a:xfrm>
          <a:prstGeom prst="rect">
            <a:avLst/>
          </a:prstGeom>
        </p:spPr>
      </p:pic>
      <p:pic>
        <p:nvPicPr>
          <p:cNvPr id="91" name="Grafik 3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06" b="98063" l="2582" r="979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82" y="3573016"/>
            <a:ext cx="350960" cy="576064"/>
          </a:xfrm>
          <a:prstGeom prst="rect">
            <a:avLst/>
          </a:prstGeom>
        </p:spPr>
      </p:pic>
      <p:cxnSp>
        <p:nvCxnSpPr>
          <p:cNvPr id="95" name="Gerade Verbindung mit Pfeil 94"/>
          <p:cNvCxnSpPr/>
          <p:nvPr/>
        </p:nvCxnSpPr>
        <p:spPr>
          <a:xfrm flipH="1" flipV="1">
            <a:off x="197854" y="3263560"/>
            <a:ext cx="262521" cy="10134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6" name="Tabel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656493"/>
              </p:ext>
            </p:extLst>
          </p:nvPr>
        </p:nvGraphicFramePr>
        <p:xfrm>
          <a:off x="174333" y="5445224"/>
          <a:ext cx="2193088" cy="110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664"/>
                <a:gridCol w="1638424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was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b="1" dirty="0" smtClean="0"/>
                        <a:t>gebaute</a:t>
                      </a:r>
                      <a:r>
                        <a:rPr lang="de-DE" sz="1400" b="1" baseline="0" dirty="0" smtClean="0"/>
                        <a:t> Grenzen</a:t>
                      </a:r>
                      <a:endParaRPr lang="de-DE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/>
                        <a:t> Gräben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/>
                        <a:t> Erdwälle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/>
                        <a:t> Holzzäune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7" name="Grafik 4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81" b="96968" l="5367" r="89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29" y="3052349"/>
            <a:ext cx="777027" cy="1146322"/>
          </a:xfrm>
          <a:prstGeom prst="rect">
            <a:avLst/>
          </a:prstGeom>
        </p:spPr>
      </p:pic>
      <p:sp>
        <p:nvSpPr>
          <p:cNvPr id="98" name="Oval 97"/>
          <p:cNvSpPr/>
          <p:nvPr/>
        </p:nvSpPr>
        <p:spPr>
          <a:xfrm rot="1208203">
            <a:off x="268575" y="2977940"/>
            <a:ext cx="1154149" cy="655910"/>
          </a:xfrm>
          <a:prstGeom prst="ellipse">
            <a:avLst/>
          </a:prstGeom>
          <a:gradFill>
            <a:gsLst>
              <a:gs pos="52000">
                <a:schemeClr val="bg1">
                  <a:lumMod val="85000"/>
                </a:schemeClr>
              </a:gs>
              <a:gs pos="17000">
                <a:schemeClr val="accent2">
                  <a:lumMod val="0"/>
                  <a:lumOff val="100000"/>
                  <a:alpha val="85000"/>
                </a:schemeClr>
              </a:gs>
              <a:gs pos="94000">
                <a:schemeClr val="bg1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9" name="Grafik 1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17" b="95870" l="364" r="991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1235624" cy="1461585"/>
          </a:xfrm>
          <a:prstGeom prst="rect">
            <a:avLst/>
          </a:prstGeom>
        </p:spPr>
      </p:pic>
      <p:cxnSp>
        <p:nvCxnSpPr>
          <p:cNvPr id="100" name="Gerade Verbindung mit Pfeil 99"/>
          <p:cNvCxnSpPr/>
          <p:nvPr/>
        </p:nvCxnSpPr>
        <p:spPr>
          <a:xfrm flipV="1">
            <a:off x="7596336" y="4948662"/>
            <a:ext cx="278985" cy="64057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Grafik 4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81" b="96968" l="5367" r="89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07024"/>
            <a:ext cx="1375675" cy="2029487"/>
          </a:xfrm>
          <a:prstGeom prst="rect">
            <a:avLst/>
          </a:prstGeom>
        </p:spPr>
      </p:pic>
      <p:pic>
        <p:nvPicPr>
          <p:cNvPr id="102" name="Grafik 4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81" b="96968" l="5367" r="89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7" y="3861047"/>
            <a:ext cx="659307" cy="972654"/>
          </a:xfrm>
          <a:prstGeom prst="rect">
            <a:avLst/>
          </a:prstGeom>
        </p:spPr>
      </p:pic>
      <p:sp>
        <p:nvSpPr>
          <p:cNvPr id="103" name="Textfeld 102"/>
          <p:cNvSpPr txBox="1"/>
          <p:nvPr/>
        </p:nvSpPr>
        <p:spPr>
          <a:xfrm>
            <a:off x="107504" y="6597352"/>
            <a:ext cx="8928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Zitierhinweis: </a:t>
            </a:r>
            <a:r>
              <a:rPr lang="de-DE" sz="800" dirty="0" err="1"/>
              <a:t>Berkemeier</a:t>
            </a:r>
            <a:r>
              <a:rPr lang="de-DE" sz="800" dirty="0"/>
              <a:t>, A. u. Projektteam (2016): </a:t>
            </a:r>
            <a:r>
              <a:rPr lang="de-DE" sz="800" dirty="0" smtClean="0"/>
              <a:t>Römer </a:t>
            </a:r>
            <a:r>
              <a:rPr lang="de-DE" sz="800" dirty="0"/>
              <a:t>- </a:t>
            </a:r>
            <a:r>
              <a:rPr lang="de-DE" sz="800" dirty="0" smtClean="0"/>
              <a:t>Visualisierung. Seiteneinsteiger. </a:t>
            </a:r>
            <a:r>
              <a:rPr lang="de-DE" sz="800" dirty="0"/>
              <a:t>Aus: Werkstattmaterialien zur Schreibförderung. Verfügbar unter: </a:t>
            </a:r>
            <a:r>
              <a:rPr lang="de-DE" sz="800" dirty="0">
                <a:hlinkClick r:id="rId15"/>
              </a:rPr>
              <a:t>https://</a:t>
            </a:r>
            <a:r>
              <a:rPr lang="de-DE" sz="800" dirty="0" smtClean="0">
                <a:hlinkClick r:id="rId15"/>
              </a:rPr>
              <a:t>www.ph-heidelberg.de/sachtexte-schreiben.html</a:t>
            </a:r>
            <a:endParaRPr lang="de-DE" sz="800" dirty="0"/>
          </a:p>
        </p:txBody>
      </p:sp>
      <p:graphicFrame>
        <p:nvGraphicFramePr>
          <p:cNvPr id="104" name="Tabel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78940"/>
              </p:ext>
            </p:extLst>
          </p:nvPr>
        </p:nvGraphicFramePr>
        <p:xfrm>
          <a:off x="177893" y="4293096"/>
          <a:ext cx="2189528" cy="10812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763"/>
                <a:gridCol w="1635765"/>
              </a:tblGrid>
              <a:tr h="349689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was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b="1" dirty="0" smtClean="0"/>
                        <a:t>natürliche Grenzen</a:t>
                      </a:r>
                      <a:endParaRPr lang="de-DE" sz="1400" b="1" dirty="0"/>
                    </a:p>
                  </a:txBody>
                  <a:tcPr/>
                </a:tc>
              </a:tr>
              <a:tr h="689797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/>
                        <a:t> Berge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/>
                        <a:t> Flüsse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/>
                        <a:t> Seen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5" name="Tabelle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437701"/>
              </p:ext>
            </p:extLst>
          </p:nvPr>
        </p:nvGraphicFramePr>
        <p:xfrm>
          <a:off x="1403648" y="1243856"/>
          <a:ext cx="3960440" cy="88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3168352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was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dirty="0" smtClean="0"/>
                        <a:t>Limes ( =  Grenze)</a:t>
                      </a:r>
                      <a:endParaRPr lang="de-DE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wozu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/>
                        <a:t>Schutz</a:t>
                      </a:r>
                      <a:endParaRPr lang="de-DE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/>
                        <a:t>Zusammengehörigkeit</a:t>
                      </a:r>
                      <a:endParaRPr lang="de-DE" sz="14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6" name="Tabelle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621273"/>
              </p:ext>
            </p:extLst>
          </p:nvPr>
        </p:nvGraphicFramePr>
        <p:xfrm>
          <a:off x="5724128" y="1268760"/>
          <a:ext cx="316835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322"/>
                <a:gridCol w="236703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was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dirty="0" smtClean="0"/>
                        <a:t>Kastell</a:t>
                      </a:r>
                      <a:endParaRPr lang="de-DE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wozu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/>
                        <a:t>Wohnung</a:t>
                      </a:r>
                      <a:r>
                        <a:rPr lang="de-DE" sz="1400" baseline="0" dirty="0" smtClean="0"/>
                        <a:t> für Soldaten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7" name="Tabelle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833117"/>
              </p:ext>
            </p:extLst>
          </p:nvPr>
        </p:nvGraphicFramePr>
        <p:xfrm>
          <a:off x="2204052" y="2326640"/>
          <a:ext cx="2583971" cy="110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5993"/>
                <a:gridCol w="193797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wer</a:t>
                      </a:r>
                      <a:endParaRPr lang="de-D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dirty="0" smtClean="0"/>
                        <a:t>Soldaten  </a:t>
                      </a:r>
                      <a:endParaRPr lang="de-DE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wozu</a:t>
                      </a:r>
                      <a:endParaRPr lang="de-D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/>
                        <a:t>reißen Pflanzen</a:t>
                      </a:r>
                      <a:r>
                        <a:rPr lang="de-DE" sz="1400" baseline="0" dirty="0" smtClean="0"/>
                        <a:t> aus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aseline="0" dirty="0" smtClean="0"/>
                        <a:t>laufen hin und her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aseline="0" dirty="0" smtClean="0"/>
                        <a:t>melden Gefahren</a:t>
                      </a:r>
                      <a:endParaRPr lang="de-D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08" name="Gerade Verbindung mit Pfeil 107"/>
          <p:cNvCxnSpPr/>
          <p:nvPr/>
        </p:nvCxnSpPr>
        <p:spPr>
          <a:xfrm>
            <a:off x="6588225" y="2021473"/>
            <a:ext cx="72007" cy="3674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3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Macintosh PowerPoint</Application>
  <PresentationFormat>Bildschirmpräsentation (4:3)</PresentationFormat>
  <Paragraphs>78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Larissa</vt:lpstr>
      <vt:lpstr>PowerPoint-Präsentation</vt:lpstr>
      <vt:lpstr>PowerPoint-Präsentation</vt:lpstr>
    </vt:vector>
  </TitlesOfParts>
  <Company>PH-Heidelberg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EDV</dc:creator>
  <cp:lastModifiedBy>Sarah Haug</cp:lastModifiedBy>
  <cp:revision>123</cp:revision>
  <cp:lastPrinted>2014-12-18T10:51:03Z</cp:lastPrinted>
  <dcterms:created xsi:type="dcterms:W3CDTF">2013-11-14T09:32:16Z</dcterms:created>
  <dcterms:modified xsi:type="dcterms:W3CDTF">2016-06-24T15:55:30Z</dcterms:modified>
</cp:coreProperties>
</file>