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1" r:id="rId2"/>
  </p:sldMasterIdLst>
  <p:notesMasterIdLst>
    <p:notesMasterId r:id="rId21"/>
  </p:notesMasterIdLst>
  <p:sldIdLst>
    <p:sldId id="277" r:id="rId3"/>
    <p:sldId id="261" r:id="rId4"/>
    <p:sldId id="281" r:id="rId5"/>
    <p:sldId id="280" r:id="rId6"/>
    <p:sldId id="285" r:id="rId7"/>
    <p:sldId id="263" r:id="rId8"/>
    <p:sldId id="264" r:id="rId9"/>
    <p:sldId id="272" r:id="rId10"/>
    <p:sldId id="289" r:id="rId11"/>
    <p:sldId id="283" r:id="rId12"/>
    <p:sldId id="282" r:id="rId13"/>
    <p:sldId id="284" r:id="rId14"/>
    <p:sldId id="270" r:id="rId15"/>
    <p:sldId id="287" r:id="rId16"/>
    <p:sldId id="276" r:id="rId17"/>
    <p:sldId id="286" r:id="rId18"/>
    <p:sldId id="265" r:id="rId19"/>
    <p:sldId id="266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olde Rehm" initials="IR" lastIdx="1" clrIdx="0">
    <p:extLst>
      <p:ext uri="{19B8F6BF-5375-455C-9EA6-DF929625EA0E}">
        <p15:presenceInfo xmlns:p15="http://schemas.microsoft.com/office/powerpoint/2012/main" userId="Isolde Rehm" providerId="None"/>
      </p:ext>
    </p:extLst>
  </p:cmAuthor>
  <p:cmAuthor id="2" name="Isolde Rehm" initials="IR [2]" lastIdx="1" clrIdx="1">
    <p:extLst>
      <p:ext uri="{19B8F6BF-5375-455C-9EA6-DF929625EA0E}">
        <p15:presenceInfo xmlns:p15="http://schemas.microsoft.com/office/powerpoint/2012/main" userId="S-1-5-21-1960408961-920026266-842925246-106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4DF"/>
    <a:srgbClr val="90AAC0"/>
    <a:srgbClr val="1C436E"/>
    <a:srgbClr val="174167"/>
    <a:srgbClr val="015685"/>
    <a:srgbClr val="FFCCCC"/>
    <a:srgbClr val="92A1B5"/>
    <a:srgbClr val="3B4C51"/>
    <a:srgbClr val="000000"/>
    <a:srgbClr val="235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3" autoAdjust="0"/>
    <p:restoredTop sz="89178" autoAdjust="0"/>
  </p:normalViewPr>
  <p:slideViewPr>
    <p:cSldViewPr snapToGrid="0" snapToObjects="1">
      <p:cViewPr varScale="1">
        <p:scale>
          <a:sx n="87" d="100"/>
          <a:sy n="87" d="100"/>
        </p:scale>
        <p:origin x="956" y="88"/>
      </p:cViewPr>
      <p:guideLst>
        <p:guide orient="horz" pos="1049"/>
        <p:guide pos="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79C94-718C-4D52-98E4-92FE9CD8C287}" type="datetimeFigureOut">
              <a:rPr lang="de-DE" smtClean="0"/>
              <a:t>10.09.2025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E410B-FEA0-4233-B265-E451990CABC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84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410B-FEA0-4233-B265-E451990CABC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3245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410B-FEA0-4233-B265-E451990CABC8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406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410B-FEA0-4233-B265-E451990CABC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75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>
                <a:sym typeface="Wingdings" panose="05000000000000000000" pitchFamily="2" charset="2"/>
              </a:rPr>
              <a:t> Voraussetzung ist OSP  Fokus heute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E410B-FEA0-4233-B265-E451990CABC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85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E410B-FEA0-4233-B265-E451990CABC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52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88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88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1" indent="-228581" defTabSz="988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88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ABEF0A-C621-41C3-A76A-56E6EF61180C}" type="slidenum">
              <a:rPr lang="de-DE" altLang="de-DE" sz="1300"/>
              <a:pPr eaLnBrk="1" hangingPunct="1">
                <a:spcBef>
                  <a:spcPct val="0"/>
                </a:spcBef>
              </a:pPr>
              <a:t>11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07686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88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88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1" indent="-228581" defTabSz="988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88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ABEF0A-C621-41C3-A76A-56E6EF61180C}" type="slidenum">
              <a:rPr lang="de-DE" altLang="de-DE" sz="1300"/>
              <a:pPr eaLnBrk="1" hangingPunct="1">
                <a:spcBef>
                  <a:spcPct val="0"/>
                </a:spcBef>
              </a:pPr>
              <a:t>12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466047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E410B-FEA0-4233-B265-E451990CABC8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8525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88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88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1" indent="-228581" defTabSz="988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88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3CE7B0-15CF-47CC-9F85-F097495FAE2F}" type="slidenum">
              <a:rPr lang="de-DE" altLang="de-DE" sz="1300"/>
              <a:pPr eaLnBrk="1" hangingPunct="1">
                <a:spcBef>
                  <a:spcPct val="0"/>
                </a:spcBef>
              </a:pPr>
              <a:t>15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422712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E410B-FEA0-4233-B265-E451990CABC8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51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021E0-679A-C74A-A6DF-2095A85A0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E26F39-7E14-3C48-A60B-C48D8FA21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871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08D81-26C8-0D40-BE7B-D45440F8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2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3020CB4-6B5F-7C4F-9BE0-6B9F26925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8173" y="11584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3F8225-FE8B-5D4C-B288-578E411A9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12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9422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930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021E0-679A-C74A-A6DF-2095A85A0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E26F39-7E14-3C48-A60B-C48D8FA21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516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7E492E9-D8DB-9445-B49F-DBB0F0E7D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665288"/>
            <a:ext cx="5768975" cy="384333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0E3C38-501E-7C44-8499-DBBDDE3C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11" y="1550117"/>
            <a:ext cx="5070089" cy="1146092"/>
          </a:xfrm>
        </p:spPr>
        <p:txBody>
          <a:bodyPr wrap="square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E44B63-C950-604F-AA74-3A57F5E1D8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55688" y="2738532"/>
            <a:ext cx="5040312" cy="2592890"/>
          </a:xfrm>
        </p:spPr>
        <p:txBody>
          <a:bodyPr wrap="square"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577768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14D9F3A-6A17-1748-9C9F-C3B223C2FF68}"/>
              </a:ext>
            </a:extLst>
          </p:cNvPr>
          <p:cNvSpPr/>
          <p:nvPr userDrawn="1"/>
        </p:nvSpPr>
        <p:spPr>
          <a:xfrm>
            <a:off x="0" y="1329480"/>
            <a:ext cx="12192001" cy="4404258"/>
          </a:xfrm>
          <a:prstGeom prst="rect">
            <a:avLst/>
          </a:prstGeom>
          <a:solidFill>
            <a:srgbClr val="C7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FFAD930-9584-894A-83FF-F57DC255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33" y="1490118"/>
            <a:ext cx="5070089" cy="114609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14F9179-1521-9B4F-99CD-024D4147AB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55688" y="2879006"/>
            <a:ext cx="4936234" cy="2851977"/>
          </a:xfrm>
        </p:spPr>
        <p:txBody>
          <a:bodyPr wrap="square"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66E28A10-AFD6-E34A-AF1C-EB3C1FFB98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7627" y="1665288"/>
            <a:ext cx="5768975" cy="381317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974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D3FB2-0479-B74C-B0E4-DBF11DCA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65288"/>
            <a:ext cx="10515600" cy="1390300"/>
          </a:xfrm>
        </p:spPr>
        <p:txBody>
          <a:bodyPr wrap="square" anchor="t" anchorCtr="0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CCC0F0-C69C-FC4A-BF3A-81B34C7BA8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5688" y="3100039"/>
            <a:ext cx="10291762" cy="2989611"/>
          </a:xfrm>
        </p:spPr>
        <p:txBody>
          <a:bodyPr wrap="square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7442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5E2B7-2C20-9147-8EBF-8C5B9856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2BA53A-C361-F24C-970E-4106C2EDFBE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55688" y="2483427"/>
            <a:ext cx="4964112" cy="3468487"/>
          </a:xfrm>
        </p:spPr>
        <p:txBody>
          <a:bodyPr wrap="square"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66CA94-BC38-AD4F-B493-BDB34E794D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5451" y="2483428"/>
            <a:ext cx="5148349" cy="3468486"/>
          </a:xfrm>
        </p:spPr>
        <p:txBody>
          <a:bodyPr wrap="square"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7000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25C8-4609-D445-8E7E-1D88EB0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7447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3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F0DB4-1CFF-E443-ABF1-A56B5D5CE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369" y="1552690"/>
            <a:ext cx="3963049" cy="116557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6A807C-E444-A748-8DCE-EF30292651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7226" y="1552690"/>
            <a:ext cx="6172200" cy="4873625"/>
          </a:xfrm>
        </p:spPr>
        <p:txBody>
          <a:bodyPr wrap="square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435964-7BDE-984A-8BDA-992BD58CCD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55688" y="2954972"/>
            <a:ext cx="3932237" cy="3811588"/>
          </a:xfrm>
        </p:spPr>
        <p:txBody>
          <a:bodyPr wrap="square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4036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7E492E9-D8DB-9445-B49F-DBB0F0E7D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70025"/>
            <a:ext cx="5768975" cy="3843338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0E3C38-501E-7C44-8499-DBBDDE3C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33" y="1329480"/>
            <a:ext cx="5070089" cy="1146092"/>
          </a:xfrm>
        </p:spPr>
        <p:txBody>
          <a:bodyPr>
            <a:no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E44B63-C950-604F-AA74-3A57F5E1D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21124"/>
            <a:ext cx="5181600" cy="2592890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93074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08D81-26C8-0D40-BE7B-D45440F8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142" y="1546167"/>
            <a:ext cx="3932237" cy="110559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3020CB4-6B5F-7C4F-9BE0-6B9F26925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66733" y="1665288"/>
            <a:ext cx="6172200" cy="43667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3F8225-FE8B-5D4C-B288-578E411A9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1080" y="2708157"/>
            <a:ext cx="3932237" cy="33238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395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14D9F3A-6A17-1748-9C9F-C3B223C2FF68}"/>
              </a:ext>
            </a:extLst>
          </p:cNvPr>
          <p:cNvSpPr/>
          <p:nvPr userDrawn="1"/>
        </p:nvSpPr>
        <p:spPr>
          <a:xfrm>
            <a:off x="0" y="1329480"/>
            <a:ext cx="12192001" cy="4404258"/>
          </a:xfrm>
          <a:prstGeom prst="rect">
            <a:avLst/>
          </a:prstGeom>
          <a:solidFill>
            <a:srgbClr val="C7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FFAD930-9584-894A-83FF-F57DC255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22" y="1490118"/>
            <a:ext cx="4868010" cy="114609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14F9179-1521-9B4F-99CD-024D4147A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881761"/>
            <a:ext cx="4975076" cy="285197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66E28A10-AFD6-E34A-AF1C-EB3C1FFB98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7627" y="1635120"/>
            <a:ext cx="5768975" cy="3843338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4427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D3FB2-0479-B74C-B0E4-DBF11DCA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916" y="1709739"/>
            <a:ext cx="10515600" cy="1390300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CCC0F0-C69C-FC4A-BF3A-81B34C7BA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916" y="3100039"/>
            <a:ext cx="10515600" cy="29896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25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5E2B7-2C20-9147-8EBF-8C5B9856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2BA53A-C361-F24C-970E-4106C2EDF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2722" y="2150597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66CA94-BC38-AD4F-B493-BDB34E79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0597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7656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4EC3A-03DD-3F41-90D4-EC42BC57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27" y="1179512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14D1DC-6434-5C4E-83DA-186164046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5041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026FE6-FB1C-7F40-8886-ABEDF7DA8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8825" y="2505074"/>
            <a:ext cx="5102832" cy="361024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50364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25C8-4609-D445-8E7E-1D88EB0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586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5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F0DB4-1CFF-E443-ABF1-A56B5D5CE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91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6A807C-E444-A748-8DCE-EF302926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140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435964-7BDE-984A-8BDA-992BD58CC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291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6901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A695C15-8A80-334B-A954-4CEE6BFAEC9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66" y="-9835"/>
            <a:ext cx="2320209" cy="132948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03AC2C4-83DF-1048-ACC7-2BD953C9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21" y="1160463"/>
            <a:ext cx="6266987" cy="11460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242989-F399-9044-B8BB-C1D69BD33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2306555"/>
            <a:ext cx="5181600" cy="362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1" name="Eine Ecke des Rechtecks abrunden 10">
            <a:extLst>
              <a:ext uri="{FF2B5EF4-FFF2-40B4-BE49-F238E27FC236}">
                <a16:creationId xmlns:a16="http://schemas.microsoft.com/office/drawing/2014/main" id="{B0134234-2124-4743-B59E-8376C99D87B1}"/>
              </a:ext>
            </a:extLst>
          </p:cNvPr>
          <p:cNvSpPr/>
          <p:nvPr userDrawn="1"/>
        </p:nvSpPr>
        <p:spPr>
          <a:xfrm>
            <a:off x="0" y="468350"/>
            <a:ext cx="3254991" cy="254981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400" dirty="0">
                <a:solidFill>
                  <a:schemeClr val="bg2"/>
                </a:solidFill>
              </a:rPr>
              <a:t>Zentrum für schulpraktische Studien (ZfS)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1565A903-ADDA-8B80-8F1F-4635826DC674}"/>
              </a:ext>
            </a:extLst>
          </p:cNvPr>
          <p:cNvSpPr txBox="1">
            <a:spLocks/>
          </p:cNvSpPr>
          <p:nvPr userDrawn="1"/>
        </p:nvSpPr>
        <p:spPr>
          <a:xfrm>
            <a:off x="5166735" y="6181840"/>
            <a:ext cx="4982736" cy="34278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de-DE"/>
            </a:defPPr>
            <a:lvl1pPr marL="0" algn="r" defTabSz="914400" rtl="0" eaLnBrk="1" fontAlgn="ctr" latinLnBrk="0" hangingPunct="1">
              <a:defRPr sz="13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Orientierungspraktikum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BBEAE969-7222-E716-8A8B-84D1C748741A}"/>
              </a:ext>
            </a:extLst>
          </p:cNvPr>
          <p:cNvSpPr txBox="1">
            <a:spLocks/>
          </p:cNvSpPr>
          <p:nvPr userDrawn="1"/>
        </p:nvSpPr>
        <p:spPr>
          <a:xfrm>
            <a:off x="10177348" y="6181843"/>
            <a:ext cx="462776" cy="3427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CD28EA-43C8-1243-8817-E8C94D270A05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35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 userDrawn="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26">
            <a:extLst>
              <a:ext uri="{FF2B5EF4-FFF2-40B4-BE49-F238E27FC236}">
                <a16:creationId xmlns:a16="http://schemas.microsoft.com/office/drawing/2014/main" id="{67587FF2-76F8-A0C7-2929-ED2415D22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689717"/>
            <a:ext cx="867047" cy="73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26">
            <a:extLst>
              <a:ext uri="{FF2B5EF4-FFF2-40B4-BE49-F238E27FC236}">
                <a16:creationId xmlns:a16="http://schemas.microsoft.com/office/drawing/2014/main" id="{85D1B708-5C47-3CEA-8D8D-602EC7BCF4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1833" y="689717"/>
            <a:ext cx="867047" cy="73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26">
            <a:extLst>
              <a:ext uri="{FF2B5EF4-FFF2-40B4-BE49-F238E27FC236}">
                <a16:creationId xmlns:a16="http://schemas.microsoft.com/office/drawing/2014/main" id="{F244FFE8-110B-A82C-CE7F-C91B5D62B5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8309" y="689717"/>
            <a:ext cx="867047" cy="73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A695C15-8A80-334B-A954-4CEE6BFAEC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66" y="-9835"/>
            <a:ext cx="2320209" cy="132948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03AC2C4-83DF-1048-ACC7-2BD953C9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48" y="1557338"/>
            <a:ext cx="6266987" cy="9260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242989-F399-9044-B8BB-C1D69BD33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0779" y="2483429"/>
            <a:ext cx="5181600" cy="3627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1" name="Eine Ecke des Rechtecks abrunden 10">
            <a:extLst>
              <a:ext uri="{FF2B5EF4-FFF2-40B4-BE49-F238E27FC236}">
                <a16:creationId xmlns:a16="http://schemas.microsoft.com/office/drawing/2014/main" id="{B0134234-2124-4743-B59E-8376C99D87B1}"/>
              </a:ext>
            </a:extLst>
          </p:cNvPr>
          <p:cNvSpPr/>
          <p:nvPr userDrawn="1"/>
        </p:nvSpPr>
        <p:spPr>
          <a:xfrm>
            <a:off x="5356" y="508166"/>
            <a:ext cx="2700000" cy="180000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800" dirty="0">
                <a:solidFill>
                  <a:schemeClr val="bg2"/>
                </a:solidFill>
              </a:rPr>
              <a:t>Name der Präsentation</a:t>
            </a:r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6D3F2845-D421-201B-2826-D0EA02D30098}"/>
              </a:ext>
            </a:extLst>
          </p:cNvPr>
          <p:cNvSpPr txBox="1">
            <a:spLocks/>
          </p:cNvSpPr>
          <p:nvPr userDrawn="1"/>
        </p:nvSpPr>
        <p:spPr>
          <a:xfrm>
            <a:off x="10668002" y="6181843"/>
            <a:ext cx="1524000" cy="34278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de-DE"/>
            </a:defPPr>
            <a:lvl1pPr marL="0" algn="ctr" defTabSz="914400" rtl="0" eaLnBrk="1" latinLnBrk="0" hangingPunct="1">
              <a:defRPr sz="13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782E52-DD6A-0E4B-B34E-2A4A268F0B93}" type="datetimeFigureOut">
              <a:rPr lang="de-DE" smtClean="0"/>
              <a:pPr/>
              <a:t>10.09.2025</a:t>
            </a:fld>
            <a:endParaRPr lang="de-DE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4F5E2FC5-F14A-973B-A67E-E0473FE9AABD}"/>
              </a:ext>
            </a:extLst>
          </p:cNvPr>
          <p:cNvSpPr txBox="1">
            <a:spLocks/>
          </p:cNvSpPr>
          <p:nvPr userDrawn="1"/>
        </p:nvSpPr>
        <p:spPr>
          <a:xfrm>
            <a:off x="5166735" y="6181840"/>
            <a:ext cx="4982736" cy="34278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de-DE"/>
            </a:defPPr>
            <a:lvl1pPr marL="0" algn="r" defTabSz="914400" rtl="0" eaLnBrk="1" fontAlgn="ctr" latinLnBrk="0" hangingPunct="1">
              <a:defRPr sz="13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Info</a:t>
            </a:r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908501B5-FB10-1F9B-65F3-6ED0F24CEF6C}"/>
              </a:ext>
            </a:extLst>
          </p:cNvPr>
          <p:cNvSpPr txBox="1">
            <a:spLocks/>
          </p:cNvSpPr>
          <p:nvPr userDrawn="1"/>
        </p:nvSpPr>
        <p:spPr>
          <a:xfrm>
            <a:off x="10205226" y="6181840"/>
            <a:ext cx="462776" cy="34278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CD28EA-43C8-1243-8817-E8C94D270A0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65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98125"/>
            <a:ext cx="9144000" cy="1775939"/>
          </a:xfrm>
        </p:spPr>
        <p:txBody>
          <a:bodyPr>
            <a:normAutofit fontScale="90000"/>
          </a:bodyPr>
          <a:lstStyle/>
          <a:p>
            <a:r>
              <a:rPr lang="de-DE" dirty="0"/>
              <a:t>Zentrum für </a:t>
            </a:r>
            <a:br>
              <a:rPr lang="de-DE" dirty="0"/>
            </a:br>
            <a:r>
              <a:rPr lang="de-DE" dirty="0"/>
              <a:t>   schulpraktische Studien </a:t>
            </a:r>
            <a:r>
              <a:rPr lang="de-DE" sz="3200" dirty="0"/>
              <a:t>(ZfS)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221648" y="6269928"/>
            <a:ext cx="390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Isolde Rehm &amp; Robert Vrban</a:t>
            </a:r>
          </a:p>
        </p:txBody>
      </p:sp>
      <p:grpSp>
        <p:nvGrpSpPr>
          <p:cNvPr id="6" name="Gruppieren 5" descr="Die Grafik stellt die schulpraktischen Studien in Verzahnung von Theorie und Praxis dar." title="Theorie-Praxis">
            <a:extLst>
              <a:ext uri="{FF2B5EF4-FFF2-40B4-BE49-F238E27FC236}">
                <a16:creationId xmlns:a16="http://schemas.microsoft.com/office/drawing/2014/main" id="{BDCE03B8-5C40-4041-ABF0-D5BC209919EF}"/>
              </a:ext>
            </a:extLst>
          </p:cNvPr>
          <p:cNvGrpSpPr/>
          <p:nvPr/>
        </p:nvGrpSpPr>
        <p:grpSpPr>
          <a:xfrm>
            <a:off x="1989363" y="2472856"/>
            <a:ext cx="7018265" cy="3291236"/>
            <a:chOff x="4080356" y="1768049"/>
            <a:chExt cx="10307257" cy="3922628"/>
          </a:xfrm>
        </p:grpSpPr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1A2ED56F-7C2F-4EB0-97E1-3641AA44B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0167" y="2277513"/>
              <a:ext cx="4193723" cy="2741039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Ø"/>
                <a:defRPr sz="4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3200" b="1" dirty="0">
                  <a:solidFill>
                    <a:schemeClr val="tx1"/>
                  </a:solidFill>
                  <a:latin typeface="+mn-lt"/>
                </a:rPr>
                <a:t>schul-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3200" b="1" dirty="0">
                  <a:solidFill>
                    <a:schemeClr val="tx1"/>
                  </a:solidFill>
                  <a:latin typeface="+mn-lt"/>
                </a:rPr>
                <a:t>praktische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3200" b="1" dirty="0">
                  <a:solidFill>
                    <a:schemeClr val="tx1"/>
                  </a:solidFill>
                  <a:latin typeface="+mn-lt"/>
                </a:rPr>
                <a:t>Studien </a:t>
              </a:r>
            </a:p>
          </p:txBody>
        </p:sp>
        <p:sp>
          <p:nvSpPr>
            <p:cNvPr id="8" name="Nach rechts gekrümmter Pfeil 15">
              <a:extLst>
                <a:ext uri="{FF2B5EF4-FFF2-40B4-BE49-F238E27FC236}">
                  <a16:creationId xmlns:a16="http://schemas.microsoft.com/office/drawing/2014/main" id="{5514A2D6-F266-4107-B6F5-EA21D834C5AC}"/>
                </a:ext>
              </a:extLst>
            </p:cNvPr>
            <p:cNvSpPr/>
            <p:nvPr/>
          </p:nvSpPr>
          <p:spPr>
            <a:xfrm rot="17719064" flipV="1">
              <a:off x="9904369" y="3909773"/>
              <a:ext cx="811119" cy="2750690"/>
            </a:xfrm>
            <a:prstGeom prst="curvedRightArrow">
              <a:avLst>
                <a:gd name="adj1" fmla="val 30944"/>
                <a:gd name="adj2" fmla="val 83906"/>
                <a:gd name="adj3" fmla="val 35414"/>
              </a:avLst>
            </a:prstGeom>
            <a:gradFill flip="none" rotWithShape="1">
              <a:gsLst>
                <a:gs pos="0">
                  <a:srgbClr val="3B4C51">
                    <a:tint val="66000"/>
                    <a:satMod val="160000"/>
                  </a:srgbClr>
                </a:gs>
                <a:gs pos="50000">
                  <a:srgbClr val="3B4C51">
                    <a:tint val="44500"/>
                    <a:satMod val="160000"/>
                  </a:srgbClr>
                </a:gs>
                <a:gs pos="100000">
                  <a:srgbClr val="3B4C51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9" name="Nach rechts gekrümmter Pfeil 17">
              <a:extLst>
                <a:ext uri="{FF2B5EF4-FFF2-40B4-BE49-F238E27FC236}">
                  <a16:creationId xmlns:a16="http://schemas.microsoft.com/office/drawing/2014/main" id="{6944E771-0FD1-4BE0-B9C9-C825A3F861C1}"/>
                </a:ext>
              </a:extLst>
            </p:cNvPr>
            <p:cNvSpPr/>
            <p:nvPr/>
          </p:nvSpPr>
          <p:spPr>
            <a:xfrm rot="6476883" flipV="1">
              <a:off x="8707827" y="683788"/>
              <a:ext cx="975231" cy="3143753"/>
            </a:xfrm>
            <a:prstGeom prst="curvedRightArrow">
              <a:avLst>
                <a:gd name="adj1" fmla="val 30944"/>
                <a:gd name="adj2" fmla="val 83906"/>
                <a:gd name="adj3" fmla="val 35414"/>
              </a:avLst>
            </a:prstGeom>
            <a:gradFill flip="none" rotWithShape="1">
              <a:gsLst>
                <a:gs pos="0">
                  <a:srgbClr val="3B4C51">
                    <a:tint val="66000"/>
                    <a:satMod val="160000"/>
                  </a:srgbClr>
                </a:gs>
                <a:gs pos="50000">
                  <a:srgbClr val="3B4C51">
                    <a:tint val="44500"/>
                    <a:satMod val="160000"/>
                  </a:srgbClr>
                </a:gs>
                <a:gs pos="100000">
                  <a:srgbClr val="3B4C51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E298550B-BE9E-4C8A-A9EA-2974BE59B723}"/>
                </a:ext>
              </a:extLst>
            </p:cNvPr>
            <p:cNvSpPr/>
            <p:nvPr/>
          </p:nvSpPr>
          <p:spPr>
            <a:xfrm>
              <a:off x="4080356" y="2242279"/>
              <a:ext cx="4013717" cy="292568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55136760-805F-412E-AC47-1E1B61F67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296" y="3354942"/>
              <a:ext cx="3475873" cy="7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Ø"/>
                <a:defRPr sz="4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de-DE" altLang="de-DE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Theorie</a:t>
              </a: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28D0A25F-5052-4311-B6C0-291ADAE77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9982" y="3367869"/>
              <a:ext cx="2947631" cy="7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Ø"/>
                <a:defRPr sz="4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8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de-DE" altLang="de-DE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Praxis</a:t>
              </a:r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F31D748C-945A-40B0-A101-64EAC752F484}"/>
              </a:ext>
            </a:extLst>
          </p:cNvPr>
          <p:cNvSpPr/>
          <p:nvPr/>
        </p:nvSpPr>
        <p:spPr>
          <a:xfrm>
            <a:off x="6758311" y="2900316"/>
            <a:ext cx="2732961" cy="24547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610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6FC75FA-57E2-4EB6-9808-115E6031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258" y="195619"/>
            <a:ext cx="5885248" cy="1146092"/>
          </a:xfrm>
        </p:spPr>
        <p:txBody>
          <a:bodyPr/>
          <a:lstStyle/>
          <a:p>
            <a:r>
              <a:rPr lang="de-DE" dirty="0">
                <a:latin typeface="+mn-lt"/>
              </a:rPr>
              <a:t>Eintrag in Stud.IP 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55D130-E152-4D6B-A707-48A9E4428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00" r="46456" b="11536"/>
          <a:stretch/>
        </p:blipFill>
        <p:spPr>
          <a:xfrm>
            <a:off x="0" y="1069451"/>
            <a:ext cx="7687397" cy="585215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A82D125-2F17-4CD6-A87F-DAC2D52C8931}"/>
              </a:ext>
            </a:extLst>
          </p:cNvPr>
          <p:cNvSpPr txBox="1"/>
          <p:nvPr/>
        </p:nvSpPr>
        <p:spPr>
          <a:xfrm>
            <a:off x="8101740" y="3813215"/>
            <a:ext cx="41744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ea typeface="+mj-ea"/>
                <a:cs typeface="+mj-cs"/>
              </a:rPr>
              <a:t>Gruppenzuordnung </a:t>
            </a:r>
            <a:br>
              <a:rPr lang="de-DE" sz="2800" b="1" dirty="0">
                <a:ea typeface="+mj-ea"/>
                <a:cs typeface="+mj-cs"/>
              </a:rPr>
            </a:br>
            <a:r>
              <a:rPr lang="de-DE" sz="2400" b="1" dirty="0">
                <a:ea typeface="+mj-ea"/>
                <a:cs typeface="+mj-cs"/>
              </a:rPr>
              <a:t>(Checkliste 4.)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C29BAD2-F126-4BA7-8D3A-625863C463D3}"/>
              </a:ext>
            </a:extLst>
          </p:cNvPr>
          <p:cNvSpPr txBox="1"/>
          <p:nvPr/>
        </p:nvSpPr>
        <p:spPr>
          <a:xfrm>
            <a:off x="8017566" y="2438994"/>
            <a:ext cx="41744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ea typeface="+mj-ea"/>
                <a:cs typeface="+mj-cs"/>
              </a:rPr>
              <a:t>Wichtige Informationen</a:t>
            </a:r>
          </a:p>
          <a:p>
            <a:r>
              <a:rPr lang="de-DE" sz="2400" b="1" dirty="0">
                <a:ea typeface="+mj-ea"/>
                <a:cs typeface="+mj-cs"/>
              </a:rPr>
              <a:t>(Termine, Präsenz …)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13DC6E3-F030-4C60-A0AD-652C999619FC}"/>
              </a:ext>
            </a:extLst>
          </p:cNvPr>
          <p:cNvSpPr/>
          <p:nvPr/>
        </p:nvSpPr>
        <p:spPr>
          <a:xfrm>
            <a:off x="3156669" y="2680917"/>
            <a:ext cx="881954" cy="383282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2B32B3A-63F5-4501-9C07-D728E4D292BA}"/>
              </a:ext>
            </a:extLst>
          </p:cNvPr>
          <p:cNvSpPr/>
          <p:nvPr/>
        </p:nvSpPr>
        <p:spPr>
          <a:xfrm>
            <a:off x="3943847" y="2630707"/>
            <a:ext cx="1550504" cy="483702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E969234-5510-4ECC-980C-87ED39C9A863}"/>
              </a:ext>
            </a:extLst>
          </p:cNvPr>
          <p:cNvSpPr txBox="1"/>
          <p:nvPr/>
        </p:nvSpPr>
        <p:spPr>
          <a:xfrm>
            <a:off x="7617805" y="349889"/>
            <a:ext cx="2088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ea typeface="+mj-ea"/>
                <a:cs typeface="+mj-cs"/>
              </a:rPr>
              <a:t>(Checkliste 1.)</a:t>
            </a:r>
            <a:endParaRPr lang="de-DE" sz="24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88CA493-9336-4AF3-ADAA-2345FBB114FF}"/>
              </a:ext>
            </a:extLst>
          </p:cNvPr>
          <p:cNvSpPr txBox="1"/>
          <p:nvPr/>
        </p:nvSpPr>
        <p:spPr>
          <a:xfrm rot="20699366">
            <a:off x="5781623" y="765497"/>
            <a:ext cx="2133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highlight>
                  <a:srgbClr val="FFFF00"/>
                </a:highlight>
              </a:rPr>
              <a:t>Ab sofort</a:t>
            </a:r>
          </a:p>
        </p:txBody>
      </p:sp>
    </p:spTree>
    <p:extLst>
      <p:ext uri="{BB962C8B-B14F-4D97-AF65-F5344CB8AC3E}">
        <p14:creationId xmlns:p14="http://schemas.microsoft.com/office/powerpoint/2010/main" val="135315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>
            <a:extLst>
              <a:ext uri="{FF2B5EF4-FFF2-40B4-BE49-F238E27FC236}">
                <a16:creationId xmlns:a16="http://schemas.microsoft.com/office/drawing/2014/main" id="{30391F82-6D66-4CE5-9DBD-2C9FCA5D7145}"/>
              </a:ext>
            </a:extLst>
          </p:cNvPr>
          <p:cNvSpPr txBox="1">
            <a:spLocks/>
          </p:cNvSpPr>
          <p:nvPr/>
        </p:nvSpPr>
        <p:spPr>
          <a:xfrm>
            <a:off x="3690258" y="195619"/>
            <a:ext cx="6161408" cy="11460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dirty="0">
                <a:latin typeface="+mn-lt"/>
              </a:rPr>
              <a:t>Praktikumsplatz </a:t>
            </a:r>
            <a:r>
              <a:rPr lang="de-DE" sz="4400" dirty="0">
                <a:solidFill>
                  <a:srgbClr val="C00000"/>
                </a:solidFill>
                <a:latin typeface="+mn-lt"/>
              </a:rPr>
              <a:t>suchen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78B4103-F392-4612-BCE1-080484A818F2}"/>
              </a:ext>
            </a:extLst>
          </p:cNvPr>
          <p:cNvSpPr txBox="1"/>
          <p:nvPr/>
        </p:nvSpPr>
        <p:spPr>
          <a:xfrm>
            <a:off x="3591089" y="739045"/>
            <a:ext cx="2088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ea typeface="+mj-ea"/>
                <a:cs typeface="+mj-cs"/>
              </a:rPr>
              <a:t>(Checkliste 2.)</a:t>
            </a:r>
            <a:endParaRPr lang="de-DE" sz="24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F3A3983-20F6-4EC4-828F-0E46AD2C61C1}"/>
              </a:ext>
            </a:extLst>
          </p:cNvPr>
          <p:cNvSpPr txBox="1"/>
          <p:nvPr/>
        </p:nvSpPr>
        <p:spPr>
          <a:xfrm rot="20699366">
            <a:off x="5963107" y="920826"/>
            <a:ext cx="177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highlight>
                  <a:srgbClr val="FFFF00"/>
                </a:highlight>
              </a:rPr>
              <a:t>Ab sofort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B0E2793-C8AC-4DF6-98D6-F5D9B1DB5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31" t="55196" r="7811" b="14216"/>
          <a:stretch/>
        </p:blipFill>
        <p:spPr>
          <a:xfrm>
            <a:off x="2563987" y="2169253"/>
            <a:ext cx="8339249" cy="3535847"/>
          </a:xfrm>
          <a:prstGeom prst="rect">
            <a:avLst/>
          </a:prstGeom>
          <a:solidFill>
            <a:srgbClr val="90AAC0"/>
          </a:solidFill>
          <a:ln>
            <a:solidFill>
              <a:srgbClr val="90AAC0"/>
            </a:solidFill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53C39E2-A0B1-4ABE-9F4D-F1D6A1940F80}"/>
              </a:ext>
            </a:extLst>
          </p:cNvPr>
          <p:cNvSpPr/>
          <p:nvPr/>
        </p:nvSpPr>
        <p:spPr>
          <a:xfrm rot="20566970">
            <a:off x="8712769" y="4653460"/>
            <a:ext cx="227779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72000" lvl="1" algn="ctr">
              <a:defRPr/>
            </a:pPr>
            <a:r>
              <a:rPr lang="de-DE" sz="2400" dirty="0"/>
              <a:t>Tipp: </a:t>
            </a:r>
            <a:r>
              <a:rPr lang="de-DE" sz="2400" b="1" dirty="0"/>
              <a:t>Aussagekräftig bewerben !</a:t>
            </a:r>
            <a:endParaRPr lang="de-DE" sz="24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3710574-9261-E88C-C08A-DFAF28BD6E1B}"/>
              </a:ext>
            </a:extLst>
          </p:cNvPr>
          <p:cNvGrpSpPr/>
          <p:nvPr/>
        </p:nvGrpSpPr>
        <p:grpSpPr>
          <a:xfrm>
            <a:off x="6519332" y="2496492"/>
            <a:ext cx="5672668" cy="1846754"/>
            <a:chOff x="6519332" y="2496492"/>
            <a:chExt cx="5672668" cy="1846754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B0F13ED-A02F-4899-99AE-9E6B88D3333E}"/>
                </a:ext>
              </a:extLst>
            </p:cNvPr>
            <p:cNvSpPr/>
            <p:nvPr/>
          </p:nvSpPr>
          <p:spPr>
            <a:xfrm>
              <a:off x="6519332" y="3858346"/>
              <a:ext cx="2273853" cy="484900"/>
            </a:xfrm>
            <a:prstGeom prst="ellipse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827E100-4F13-4B75-B14B-0E86028F652B}"/>
                </a:ext>
              </a:extLst>
            </p:cNvPr>
            <p:cNvSpPr txBox="1"/>
            <p:nvPr/>
          </p:nvSpPr>
          <p:spPr>
            <a:xfrm>
              <a:off x="8273845" y="2496492"/>
              <a:ext cx="3918155" cy="126188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ea typeface="+mj-ea"/>
                  <a:cs typeface="+mj-cs"/>
                </a:rPr>
                <a:t>Keine Selbstsuche an </a:t>
              </a:r>
              <a:br>
                <a:rPr lang="de-DE" sz="2800" b="1" dirty="0">
                  <a:ea typeface="+mj-ea"/>
                  <a:cs typeface="+mj-cs"/>
                </a:rPr>
              </a:br>
              <a:r>
                <a:rPr lang="de-DE" sz="2800" b="1" dirty="0">
                  <a:ea typeface="+mj-ea"/>
                  <a:cs typeface="+mj-cs"/>
                </a:rPr>
                <a:t>ISP-Kooperationsschulen</a:t>
              </a:r>
            </a:p>
            <a:p>
              <a:r>
                <a:rPr lang="de-DE" sz="2000" b="1" dirty="0">
                  <a:ea typeface="+mj-ea"/>
                  <a:cs typeface="+mj-cs"/>
                </a:rPr>
                <a:t>(Ausschlussliste)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E943FFB-D534-3271-9EBE-493E18D0062C}"/>
              </a:ext>
            </a:extLst>
          </p:cNvPr>
          <p:cNvGrpSpPr/>
          <p:nvPr/>
        </p:nvGrpSpPr>
        <p:grpSpPr>
          <a:xfrm>
            <a:off x="1462155" y="4391936"/>
            <a:ext cx="4463480" cy="2281707"/>
            <a:chOff x="1462155" y="4391936"/>
            <a:chExt cx="4463480" cy="2281707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A3D1176D-5771-40E5-A1D4-8C85E665843D}"/>
                </a:ext>
              </a:extLst>
            </p:cNvPr>
            <p:cNvSpPr/>
            <p:nvPr/>
          </p:nvSpPr>
          <p:spPr>
            <a:xfrm>
              <a:off x="4375131" y="4391936"/>
              <a:ext cx="1550504" cy="483702"/>
            </a:xfrm>
            <a:prstGeom prst="ellipse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984"/>
            <a:stretch/>
          </p:blipFill>
          <p:spPr>
            <a:xfrm>
              <a:off x="1462155" y="4400346"/>
              <a:ext cx="2697632" cy="22732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9D10ADED-9171-42DB-9AFF-17E73CEB69CC}"/>
              </a:ext>
            </a:extLst>
          </p:cNvPr>
          <p:cNvSpPr txBox="1"/>
          <p:nvPr/>
        </p:nvSpPr>
        <p:spPr>
          <a:xfrm>
            <a:off x="353851" y="3462348"/>
            <a:ext cx="2645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ea typeface="+mj-ea"/>
                <a:cs typeface="+mj-cs"/>
              </a:rPr>
              <a:t>hilfreich für Selbstsuche </a:t>
            </a:r>
            <a:endParaRPr lang="de-DE" sz="2400" b="1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857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415264" y="5259098"/>
            <a:ext cx="273667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600" dirty="0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30391F82-6D66-4CE5-9DBD-2C9FCA5D7145}"/>
              </a:ext>
            </a:extLst>
          </p:cNvPr>
          <p:cNvSpPr txBox="1">
            <a:spLocks/>
          </p:cNvSpPr>
          <p:nvPr/>
        </p:nvSpPr>
        <p:spPr>
          <a:xfrm>
            <a:off x="3690258" y="195619"/>
            <a:ext cx="6161408" cy="11460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dirty="0">
                <a:latin typeface="+mn-lt"/>
              </a:rPr>
              <a:t>Praktikum </a:t>
            </a:r>
            <a:r>
              <a:rPr lang="de-DE" sz="4400" dirty="0">
                <a:solidFill>
                  <a:srgbClr val="C00000"/>
                </a:solidFill>
                <a:latin typeface="+mn-lt"/>
              </a:rPr>
              <a:t>anmelden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B73523D-70FB-4430-BD9D-C962974BE3AD}"/>
              </a:ext>
            </a:extLst>
          </p:cNvPr>
          <p:cNvSpPr txBox="1"/>
          <p:nvPr/>
        </p:nvSpPr>
        <p:spPr>
          <a:xfrm>
            <a:off x="3591089" y="739045"/>
            <a:ext cx="67694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ea typeface="+mj-ea"/>
                <a:cs typeface="+mj-cs"/>
              </a:rPr>
              <a:t>(Checkliste 3. + 4.)</a:t>
            </a:r>
            <a:endParaRPr lang="de-DE" sz="2400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EF0431D-6889-41B6-8097-0C233BC5E6B1}"/>
              </a:ext>
            </a:extLst>
          </p:cNvPr>
          <p:cNvSpPr/>
          <p:nvPr/>
        </p:nvSpPr>
        <p:spPr>
          <a:xfrm>
            <a:off x="2170706" y="5274691"/>
            <a:ext cx="768096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/>
              <a:t>Nur</a:t>
            </a:r>
            <a:r>
              <a:rPr lang="de-DE" sz="2400" dirty="0"/>
              <a:t> </a:t>
            </a:r>
            <a:r>
              <a:rPr lang="de-DE" sz="2400" b="1" dirty="0"/>
              <a:t>EINE</a:t>
            </a:r>
            <a:r>
              <a:rPr lang="de-DE" sz="2400" dirty="0"/>
              <a:t> Meldung pro Studierender schicken.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Browser nach Absenden des Online-Formulars schließen.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Sie erhalten </a:t>
            </a:r>
            <a:r>
              <a:rPr lang="de-DE" sz="2400" b="1" dirty="0"/>
              <a:t>automatisch</a:t>
            </a:r>
            <a:r>
              <a:rPr lang="de-DE" sz="2400" dirty="0"/>
              <a:t> </a:t>
            </a:r>
            <a:r>
              <a:rPr lang="de-DE" sz="2400" b="1" dirty="0"/>
              <a:t>generierte</a:t>
            </a:r>
            <a:r>
              <a:rPr lang="de-DE" sz="2400" dirty="0"/>
              <a:t> Mails </a:t>
            </a:r>
            <a:r>
              <a:rPr lang="de-DE" sz="2000" dirty="0"/>
              <a:t>(i.d.R. zwei Mails).</a:t>
            </a: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4A17176C-EA4A-42E7-83B0-6D875C70DC57}"/>
              </a:ext>
            </a:extLst>
          </p:cNvPr>
          <p:cNvSpPr txBox="1">
            <a:spLocks/>
          </p:cNvSpPr>
          <p:nvPr/>
        </p:nvSpPr>
        <p:spPr bwMode="auto">
          <a:xfrm>
            <a:off x="470460" y="2457845"/>
            <a:ext cx="2059671" cy="1222655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b="1" kern="0" dirty="0">
                <a:latin typeface="+mn-lt"/>
              </a:rPr>
              <a:t>Link sichtbar im Meldezeitraum</a:t>
            </a:r>
            <a:br>
              <a:rPr lang="de-DE" b="1" kern="0" dirty="0">
                <a:latin typeface="+mn-lt"/>
              </a:rPr>
            </a:br>
            <a:r>
              <a:rPr lang="de-DE" kern="0" dirty="0">
                <a:latin typeface="+mn-lt"/>
              </a:rPr>
              <a:t>(ca. 4 Wochen vor Vorlesungsende)</a:t>
            </a:r>
            <a:endParaRPr lang="de-DE" sz="1600" kern="0" dirty="0">
              <a:latin typeface="+mn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30C982-F1EC-415D-97C0-47B24E5FF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81" t="55253" r="5489" b="14774"/>
          <a:stretch/>
        </p:blipFill>
        <p:spPr>
          <a:xfrm>
            <a:off x="2670985" y="1904542"/>
            <a:ext cx="7180681" cy="2756518"/>
          </a:xfrm>
          <a:prstGeom prst="rect">
            <a:avLst/>
          </a:prstGeom>
          <a:ln>
            <a:solidFill>
              <a:srgbClr val="90AAC0"/>
            </a:solidFill>
          </a:ln>
        </p:spPr>
      </p:pic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BD25B685-C43B-4FEA-B55E-17888EC87659}"/>
              </a:ext>
            </a:extLst>
          </p:cNvPr>
          <p:cNvSpPr/>
          <p:nvPr/>
        </p:nvSpPr>
        <p:spPr>
          <a:xfrm rot="10800000">
            <a:off x="2307811" y="3698530"/>
            <a:ext cx="1460206" cy="36671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41443F96-46D5-4CAA-8BF9-192F334B718E}"/>
              </a:ext>
            </a:extLst>
          </p:cNvPr>
          <p:cNvSpPr txBox="1">
            <a:spLocks/>
          </p:cNvSpPr>
          <p:nvPr/>
        </p:nvSpPr>
        <p:spPr bwMode="auto">
          <a:xfrm>
            <a:off x="9627520" y="3150805"/>
            <a:ext cx="2059671" cy="1312430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b="1" i="1" kern="0" dirty="0">
                <a:solidFill>
                  <a:srgbClr val="C00000"/>
                </a:solidFill>
                <a:latin typeface="+mn-lt"/>
              </a:rPr>
              <a:t>Erforderlich</a:t>
            </a:r>
            <a:r>
              <a:rPr lang="de-DE" b="1" i="1" kern="0" dirty="0">
                <a:solidFill>
                  <a:srgbClr val="000099"/>
                </a:solidFill>
                <a:latin typeface="+mn-lt"/>
              </a:rPr>
              <a:t>: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b="1" i="1" kern="0" dirty="0">
                <a:latin typeface="+mn-lt"/>
              </a:rPr>
              <a:t>Schulname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b="1" i="1" kern="0" dirty="0">
                <a:latin typeface="+mn-lt"/>
              </a:rPr>
              <a:t> Schulart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1600" b="1" i="1" kern="0" dirty="0">
                <a:latin typeface="+mn-lt"/>
              </a:rPr>
              <a:t> Zeitraum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DAC7EA-27CC-4329-B401-E12599ECAAF9}"/>
              </a:ext>
            </a:extLst>
          </p:cNvPr>
          <p:cNvSpPr txBox="1"/>
          <p:nvPr/>
        </p:nvSpPr>
        <p:spPr>
          <a:xfrm>
            <a:off x="9560092" y="1974752"/>
            <a:ext cx="20517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n-NO" dirty="0"/>
              <a:t>B.A. Primar = [V1]</a:t>
            </a:r>
            <a:br>
              <a:rPr lang="nn-NO" dirty="0"/>
            </a:br>
            <a:r>
              <a:rPr lang="nn-NO" dirty="0"/>
              <a:t>B.A. Sek = [W1]</a:t>
            </a:r>
            <a:br>
              <a:rPr lang="nn-NO" dirty="0"/>
            </a:br>
            <a:r>
              <a:rPr lang="nn-NO" dirty="0"/>
              <a:t>B.A. SoPäd = [X1]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89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556852" y="5140770"/>
            <a:ext cx="621411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4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2400" b="1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Einen Tag vor Ende Anmeldezeitraum </a:t>
            </a:r>
            <a:br>
              <a:rPr lang="de-DE" altLang="de-DE" sz="2400" b="1" dirty="0">
                <a:solidFill>
                  <a:schemeClr val="tx1"/>
                </a:solidFill>
                <a:latin typeface="+mn-lt"/>
              </a:rPr>
            </a:b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Liste i</a:t>
            </a:r>
            <a:r>
              <a:rPr lang="de-DE" altLang="de-DE" sz="24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n Stud.IP: </a:t>
            </a:r>
            <a:r>
              <a:rPr lang="de-DE" altLang="de-DE" sz="24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Matrikelnummer checken</a:t>
            </a:r>
            <a:endParaRPr lang="de-DE" altLang="de-DE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56852" y="1540199"/>
            <a:ext cx="11317357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DE" altLang="de-DE" sz="3400" b="1" dirty="0"/>
              <a:t>Sie sind verpflichtet zu überprüfen, dass Sie angemeldet sind.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 dirty="0"/>
              <a:t>Nicht angemeldete Praktika werden nachträglich NICHT als OSP anerkannt</a:t>
            </a:r>
          </a:p>
        </p:txBody>
      </p:sp>
      <p:pic>
        <p:nvPicPr>
          <p:cNvPr id="13" name="Bildschirmfoto 2023-08-29 um 11.20.46.png" descr="Bildschirmfoto 2023-08-29 um 11.20.46.png"/>
          <p:cNvPicPr>
            <a:picLocks noChangeAspect="1"/>
          </p:cNvPicPr>
          <p:nvPr/>
        </p:nvPicPr>
        <p:blipFill>
          <a:blip r:embed="rId2"/>
          <a:srcRect l="20796" t="23492" r="34252" b="26936"/>
          <a:stretch>
            <a:fillRect/>
          </a:stretch>
        </p:blipFill>
        <p:spPr>
          <a:xfrm>
            <a:off x="6096000" y="3826278"/>
            <a:ext cx="6550172" cy="406311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980BAE63-DBBA-4D84-8CFE-D75A880AFD02}"/>
              </a:ext>
            </a:extLst>
          </p:cNvPr>
          <p:cNvSpPr txBox="1">
            <a:spLocks/>
          </p:cNvSpPr>
          <p:nvPr/>
        </p:nvSpPr>
        <p:spPr>
          <a:xfrm>
            <a:off x="3690258" y="195619"/>
            <a:ext cx="6161408" cy="11460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dirty="0">
                <a:latin typeface="+mn-lt"/>
              </a:rPr>
              <a:t>Anmeldung </a:t>
            </a:r>
            <a:r>
              <a:rPr lang="de-DE" sz="4400" dirty="0">
                <a:solidFill>
                  <a:srgbClr val="C00000"/>
                </a:solidFill>
                <a:latin typeface="+mn-lt"/>
              </a:rPr>
              <a:t>prüfen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29BEAA-EAA7-404E-AD27-1DAC46628DAC}"/>
              </a:ext>
            </a:extLst>
          </p:cNvPr>
          <p:cNvSpPr txBox="1"/>
          <p:nvPr/>
        </p:nvSpPr>
        <p:spPr>
          <a:xfrm>
            <a:off x="3591089" y="739045"/>
            <a:ext cx="2088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ea typeface="+mj-ea"/>
                <a:cs typeface="+mj-cs"/>
              </a:rPr>
              <a:t>(Checkliste 5.)</a:t>
            </a:r>
            <a:endParaRPr lang="de-DE" sz="24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39BA936-7D28-4266-BB82-2A202C26B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00" r="70317" b="59522"/>
          <a:stretch/>
        </p:blipFill>
        <p:spPr>
          <a:xfrm>
            <a:off x="583203" y="2871878"/>
            <a:ext cx="4261607" cy="1976850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B65576F5-5796-42AF-952F-409D446FB2BA}"/>
              </a:ext>
            </a:extLst>
          </p:cNvPr>
          <p:cNvSpPr/>
          <p:nvPr/>
        </p:nvSpPr>
        <p:spPr>
          <a:xfrm>
            <a:off x="2323588" y="4557666"/>
            <a:ext cx="780836" cy="313254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3EA64469-4413-46D8-88E3-E4DAC5FD26CE}"/>
              </a:ext>
            </a:extLst>
          </p:cNvPr>
          <p:cNvSpPr/>
          <p:nvPr/>
        </p:nvSpPr>
        <p:spPr>
          <a:xfrm>
            <a:off x="5088835" y="4557666"/>
            <a:ext cx="906448" cy="313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18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4">
            <a:extLst>
              <a:ext uri="{FF2B5EF4-FFF2-40B4-BE49-F238E27FC236}">
                <a16:creationId xmlns:a16="http://schemas.microsoft.com/office/drawing/2014/main" id="{BAFD6DB4-B7BB-42E1-9A5E-8EBA91B98438}"/>
              </a:ext>
            </a:extLst>
          </p:cNvPr>
          <p:cNvSpPr txBox="1">
            <a:spLocks/>
          </p:cNvSpPr>
          <p:nvPr/>
        </p:nvSpPr>
        <p:spPr>
          <a:xfrm>
            <a:off x="3535213" y="432795"/>
            <a:ext cx="6161408" cy="11460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1C426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ZfS - Homepage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EFA40B-D7C1-41EA-BC4E-8E05581E82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20" t="12414" r="34265" b="-2632"/>
          <a:stretch/>
        </p:blipFill>
        <p:spPr>
          <a:xfrm>
            <a:off x="7901302" y="24900"/>
            <a:ext cx="4144663" cy="57065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690DD5-F09E-48A1-A61F-51EF0CA4EC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0" t="64205" r="33563" b="975"/>
          <a:stretch/>
        </p:blipFill>
        <p:spPr>
          <a:xfrm>
            <a:off x="7901302" y="5613398"/>
            <a:ext cx="4144663" cy="218115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3E65187-753B-4E20-9F14-6E987BC419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97" t="15172" r="25209" b="18681"/>
          <a:stretch/>
        </p:blipFill>
        <p:spPr>
          <a:xfrm>
            <a:off x="524933" y="1381061"/>
            <a:ext cx="6936552" cy="5087472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9A4AE767-FD86-43DA-93A9-3A6961457190}"/>
              </a:ext>
            </a:extLst>
          </p:cNvPr>
          <p:cNvSpPr/>
          <p:nvPr/>
        </p:nvSpPr>
        <p:spPr>
          <a:xfrm>
            <a:off x="7703616" y="4233332"/>
            <a:ext cx="4666184" cy="15494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BC39EC5-FC77-4C34-A337-F952504CB250}"/>
              </a:ext>
            </a:extLst>
          </p:cNvPr>
          <p:cNvSpPr/>
          <p:nvPr/>
        </p:nvSpPr>
        <p:spPr>
          <a:xfrm>
            <a:off x="8263467" y="5783728"/>
            <a:ext cx="1050918" cy="507997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6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7"/>
          <p:cNvSpPr txBox="1">
            <a:spLocks noChangeArrowheads="1"/>
          </p:cNvSpPr>
          <p:nvPr/>
        </p:nvSpPr>
        <p:spPr bwMode="auto">
          <a:xfrm>
            <a:off x="408296" y="2276369"/>
            <a:ext cx="3433775" cy="2369880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>
                <a:alpha val="30000"/>
              </a:schemeClr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FFC000"/>
            </a:outerShdw>
          </a:effectLst>
          <a:scene3d>
            <a:camera prst="orthographicFront"/>
            <a:lightRig rig="threePt" dir="t"/>
          </a:scene3d>
          <a:sp3d extrusionH="76200" contourW="12700">
            <a:bevelB w="88900" h="88900"/>
            <a:extrusionClr>
              <a:srgbClr val="FFC000"/>
            </a:extrusionClr>
            <a:contourClr>
              <a:srgbClr val="FFC000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rgbClr val="002060"/>
                </a:solidFill>
              </a:rPr>
              <a:t>GS/Sek</a:t>
            </a:r>
            <a:endParaRPr lang="de-DE" sz="2400" b="1" dirty="0"/>
          </a:p>
          <a:p>
            <a:pPr algn="ctr">
              <a:spcAft>
                <a:spcPts val="300"/>
              </a:spcAft>
              <a:defRPr/>
            </a:pPr>
            <a:r>
              <a:rPr lang="de-DE" sz="2800" b="1" dirty="0"/>
              <a:t>Rebecca Mitchell</a:t>
            </a:r>
          </a:p>
          <a:p>
            <a:pPr algn="ctr">
              <a:spcAft>
                <a:spcPts val="300"/>
              </a:spcAft>
              <a:defRPr/>
            </a:pPr>
            <a:r>
              <a:rPr lang="de-DE" sz="2800" b="1" dirty="0"/>
              <a:t>Kerstin Savio</a:t>
            </a:r>
          </a:p>
          <a:p>
            <a:pPr algn="ctr">
              <a:defRPr/>
            </a:pPr>
            <a:r>
              <a:rPr lang="de-DE" sz="2400" dirty="0"/>
              <a:t>HD 477- 150 / -151</a:t>
            </a:r>
          </a:p>
          <a:p>
            <a:pPr algn="ctr">
              <a:spcBef>
                <a:spcPts val="1800"/>
              </a:spcBef>
              <a:defRPr/>
            </a:pPr>
            <a:r>
              <a:rPr lang="de-DE" sz="2400" dirty="0">
                <a:solidFill>
                  <a:srgbClr val="002060"/>
                </a:solidFill>
              </a:rPr>
              <a:t>(Altbau 113, 1. OG)</a:t>
            </a:r>
            <a:endParaRPr lang="de-DE" sz="1600" dirty="0"/>
          </a:p>
        </p:txBody>
      </p:sp>
      <p:sp>
        <p:nvSpPr>
          <p:cNvPr id="10" name="Textfeld 7"/>
          <p:cNvSpPr txBox="1">
            <a:spLocks noChangeArrowheads="1"/>
          </p:cNvSpPr>
          <p:nvPr/>
        </p:nvSpPr>
        <p:spPr bwMode="auto">
          <a:xfrm>
            <a:off x="8051725" y="2368701"/>
            <a:ext cx="3672408" cy="2246769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>
                <a:alpha val="30000"/>
              </a:schemeClr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FFC000"/>
            </a:outerShdw>
          </a:effectLst>
          <a:scene3d>
            <a:camera prst="orthographicFront"/>
            <a:lightRig rig="threePt" dir="t"/>
          </a:scene3d>
          <a:sp3d extrusionH="76200" contourW="12700">
            <a:bevelB w="88900" h="88900"/>
            <a:extrusionClr>
              <a:srgbClr val="FFC000"/>
            </a:extrusionClr>
            <a:contourClr>
              <a:srgbClr val="FFC000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rgbClr val="002060"/>
                </a:solidFill>
              </a:rPr>
              <a:t>Sonderpädagogik </a:t>
            </a:r>
          </a:p>
          <a:p>
            <a:pPr algn="ctr">
              <a:defRPr/>
            </a:pPr>
            <a:r>
              <a:rPr lang="de-DE" sz="2800" b="1" dirty="0"/>
              <a:t>Petra Schaller</a:t>
            </a:r>
          </a:p>
          <a:p>
            <a:pPr algn="ctr">
              <a:spcAft>
                <a:spcPts val="600"/>
              </a:spcAft>
              <a:defRPr/>
            </a:pPr>
            <a:r>
              <a:rPr lang="de-DE" sz="2400" dirty="0"/>
              <a:t>HD 477-196</a:t>
            </a:r>
          </a:p>
          <a:p>
            <a:pPr algn="ctr">
              <a:spcBef>
                <a:spcPts val="1800"/>
              </a:spcBef>
              <a:defRPr/>
            </a:pPr>
            <a:r>
              <a:rPr lang="de-DE" sz="2400" dirty="0">
                <a:solidFill>
                  <a:srgbClr val="002060"/>
                </a:solidFill>
              </a:rPr>
              <a:t>(Altbau 348, 3. OG)</a:t>
            </a:r>
            <a:endParaRPr lang="de-DE" sz="2400" b="1" dirty="0"/>
          </a:p>
          <a:p>
            <a:pPr algn="ctr">
              <a:spcAft>
                <a:spcPts val="600"/>
              </a:spcAft>
              <a:defRPr/>
            </a:pPr>
            <a:endParaRPr lang="de-DE" sz="2000" b="1" dirty="0"/>
          </a:p>
        </p:txBody>
      </p:sp>
      <p:sp>
        <p:nvSpPr>
          <p:cNvPr id="11279" name="Textfeld 1"/>
          <p:cNvSpPr txBox="1">
            <a:spLocks noChangeArrowheads="1"/>
          </p:cNvSpPr>
          <p:nvPr/>
        </p:nvSpPr>
        <p:spPr bwMode="auto">
          <a:xfrm>
            <a:off x="3995330" y="5277925"/>
            <a:ext cx="7132456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4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solidFill>
                  <a:schemeClr val="tx1"/>
                </a:solidFill>
                <a:latin typeface="+mn-lt"/>
              </a:rPr>
              <a:t>DI &amp; FR     9.30 – 12.00 Uhr</a:t>
            </a:r>
          </a:p>
        </p:txBody>
      </p:sp>
      <p:sp>
        <p:nvSpPr>
          <p:cNvPr id="3" name="Rechteck 2"/>
          <p:cNvSpPr/>
          <p:nvPr/>
        </p:nvSpPr>
        <p:spPr>
          <a:xfrm>
            <a:off x="1010139" y="5370257"/>
            <a:ext cx="2776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3200" dirty="0"/>
              <a:t>Öffnungszeiten</a:t>
            </a:r>
            <a:r>
              <a:rPr lang="de-DE" altLang="de-DE" sz="2400" dirty="0"/>
              <a:t> </a:t>
            </a:r>
            <a:endParaRPr lang="de-DE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36070" y="399912"/>
            <a:ext cx="4890760" cy="630306"/>
          </a:xfrm>
        </p:spPr>
        <p:txBody>
          <a:bodyPr>
            <a:noAutofit/>
          </a:bodyPr>
          <a:lstStyle/>
          <a:p>
            <a:r>
              <a:rPr lang="de-DE" altLang="de-DE" sz="4400" dirty="0">
                <a:latin typeface="+mn-lt"/>
              </a:rPr>
              <a:t>ZfS – Kontakt </a:t>
            </a:r>
            <a:endParaRPr lang="de-DE" sz="44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40300" y="1367382"/>
            <a:ext cx="1028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Bitte wenden Sie sich immer an Ihre zuständige Mitarbeiterin: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8F403DE-0659-4A28-B703-97CA9E09B54F}"/>
              </a:ext>
            </a:extLst>
          </p:cNvPr>
          <p:cNvSpPr txBox="1"/>
          <p:nvPr/>
        </p:nvSpPr>
        <p:spPr>
          <a:xfrm>
            <a:off x="4036070" y="2755548"/>
            <a:ext cx="408510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prak-gs@</a:t>
            </a:r>
            <a:r>
              <a:rPr lang="de-DE" sz="2400" dirty="0"/>
              <a:t>ph-heidelberg.de </a:t>
            </a:r>
          </a:p>
          <a:p>
            <a:r>
              <a:rPr lang="de-DE" sz="2800" dirty="0"/>
              <a:t>prak-sek@</a:t>
            </a:r>
            <a:r>
              <a:rPr lang="de-DE" sz="2400" dirty="0"/>
              <a:t>ph-heidelberg.de</a:t>
            </a:r>
          </a:p>
          <a:p>
            <a:r>
              <a:rPr lang="de-DE" sz="2800" dirty="0"/>
              <a:t>prak-sop@</a:t>
            </a:r>
            <a:r>
              <a:rPr lang="de-DE" sz="2400" dirty="0"/>
              <a:t>ph-heidelberg.de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8B6321-F5C5-4ED8-A162-F3E5BFD017FD}"/>
              </a:ext>
            </a:extLst>
          </p:cNvPr>
          <p:cNvSpPr txBox="1"/>
          <p:nvPr/>
        </p:nvSpPr>
        <p:spPr>
          <a:xfrm>
            <a:off x="711453" y="6098134"/>
            <a:ext cx="11539993" cy="681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995330" y="6064289"/>
            <a:ext cx="772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telefonisch auch außerhalb der Öffnungszeiten </a:t>
            </a:r>
          </a:p>
        </p:txBody>
      </p:sp>
    </p:spTree>
    <p:extLst>
      <p:ext uri="{BB962C8B-B14F-4D97-AF65-F5344CB8AC3E}">
        <p14:creationId xmlns:p14="http://schemas.microsoft.com/office/powerpoint/2010/main" val="7887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5A3A5-1765-4FCB-969B-35CF06C3AB75}"/>
              </a:ext>
            </a:extLst>
          </p:cNvPr>
          <p:cNvSpPr txBox="1"/>
          <p:nvPr/>
        </p:nvSpPr>
        <p:spPr>
          <a:xfrm>
            <a:off x="674096" y="1402108"/>
            <a:ext cx="856355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/>
              <a:t>Ihre Fragen</a:t>
            </a:r>
          </a:p>
          <a:p>
            <a:r>
              <a:rPr lang="de-DE" sz="3600" b="1" dirty="0"/>
              <a:t>allgemeiner Art</a:t>
            </a:r>
          </a:p>
          <a:p>
            <a:endParaRPr lang="de-DE" sz="3600" b="1" dirty="0"/>
          </a:p>
          <a:p>
            <a:r>
              <a:rPr lang="de-DE" sz="3600" b="1" dirty="0"/>
              <a:t>individuelle Fragen </a:t>
            </a:r>
            <a:r>
              <a:rPr lang="de-DE" sz="3600" b="1" dirty="0">
                <a:sym typeface="Wingdings" panose="05000000000000000000" pitchFamily="2" charset="2"/>
              </a:rPr>
              <a:t> im Anschluss</a:t>
            </a:r>
          </a:p>
          <a:p>
            <a:endParaRPr lang="de-DE" sz="3600" b="1" dirty="0">
              <a:sym typeface="Wingdings" panose="05000000000000000000" pitchFamily="2" charset="2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AFEFAB5-753F-481B-8976-63437CE55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2" b="7186"/>
          <a:stretch/>
        </p:blipFill>
        <p:spPr>
          <a:xfrm rot="1563662">
            <a:off x="6563406" y="393570"/>
            <a:ext cx="4253006" cy="36449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76EE365-CA0C-4DE3-B617-D57C8BA13D55}"/>
              </a:ext>
            </a:extLst>
          </p:cNvPr>
          <p:cNvSpPr txBox="1"/>
          <p:nvPr/>
        </p:nvSpPr>
        <p:spPr>
          <a:xfrm>
            <a:off x="9897466" y="3136612"/>
            <a:ext cx="21067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&lt;a href="https://de.freepik.com/vektoren-kostenlos/sprechblase-mit-fragezeichen-fragen_136471000.htm#from_view=detail_alsolike"&gt;Bild von studiogstock auf Freepik&lt;/a&gt;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6CAD67-3953-42F7-A183-2026F01FF9D4}"/>
              </a:ext>
            </a:extLst>
          </p:cNvPr>
          <p:cNvSpPr txBox="1"/>
          <p:nvPr/>
        </p:nvSpPr>
        <p:spPr>
          <a:xfrm>
            <a:off x="463295" y="5772328"/>
            <a:ext cx="1141658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sz="2400" b="1" dirty="0">
                <a:sym typeface="Wingdings" panose="05000000000000000000" pitchFamily="2" charset="2"/>
              </a:rPr>
              <a:t>„OSP-Extra-Sprechstunde“ – Ihre persönliche Beratung zur Anmeldung  </a:t>
            </a:r>
            <a:r>
              <a:rPr lang="de-DE" sz="2400" b="1" dirty="0" err="1">
                <a:sym typeface="Wingdings" panose="05000000000000000000" pitchFamily="2" charset="2"/>
              </a:rPr>
              <a:t>ZfS</a:t>
            </a:r>
            <a:r>
              <a:rPr lang="de-DE" sz="2400" b="1" dirty="0">
                <a:sym typeface="Wingdings" panose="05000000000000000000" pitchFamily="2" charset="2"/>
              </a:rPr>
              <a:t> Termine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855755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58950" y="1626679"/>
            <a:ext cx="11566073" cy="539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defRPr/>
            </a:pPr>
            <a:r>
              <a:rPr lang="de-DE" altLang="de-DE" sz="2800" dirty="0"/>
              <a:t>Möglich für Praktikumsleistungen, die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2400" dirty="0"/>
              <a:t>der </a:t>
            </a:r>
            <a:r>
              <a:rPr lang="de-DE" altLang="de-DE" sz="2400" b="1" dirty="0"/>
              <a:t>studierten</a:t>
            </a:r>
            <a:r>
              <a:rPr lang="de-DE" altLang="de-DE" sz="2400" dirty="0"/>
              <a:t> </a:t>
            </a:r>
            <a:r>
              <a:rPr lang="de-DE" altLang="de-DE" sz="2400" b="1" dirty="0"/>
              <a:t>Zielstufe</a:t>
            </a:r>
            <a:r>
              <a:rPr lang="de-DE" altLang="de-DE" sz="2400" dirty="0"/>
              <a:t> entsprechen </a:t>
            </a:r>
            <a:r>
              <a:rPr lang="de-DE" altLang="de-DE" sz="2400" b="1" i="1" dirty="0"/>
              <a:t>und</a:t>
            </a:r>
            <a:r>
              <a:rPr lang="de-DE" altLang="de-DE" sz="2400" i="1" dirty="0"/>
              <a:t>  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/>
              <a:t>im Rahmen eines Lehramtsstudiums vor Immatrikulation </a:t>
            </a:r>
            <a:r>
              <a:rPr lang="de-DE" altLang="de-DE" sz="2400" dirty="0"/>
              <a:t>an der PH absolviert wurden. </a:t>
            </a:r>
          </a:p>
          <a:p>
            <a:pPr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2400" dirty="0"/>
              <a:t>Ein </a:t>
            </a:r>
            <a:r>
              <a:rPr lang="de-DE" altLang="de-DE" sz="2400" b="1" dirty="0"/>
              <a:t>OSP-Portfolio </a:t>
            </a:r>
            <a:r>
              <a:rPr lang="de-DE" altLang="de-DE" sz="2400" dirty="0"/>
              <a:t>muss vorgelegt werden.</a:t>
            </a:r>
          </a:p>
          <a:p>
            <a:pPr marL="0" lvl="1">
              <a:lnSpc>
                <a:spcPct val="103000"/>
              </a:lnSpc>
              <a:spcBef>
                <a:spcPts val="1800"/>
              </a:spcBef>
              <a:spcAft>
                <a:spcPts val="600"/>
              </a:spcAft>
              <a:defRPr/>
            </a:pPr>
            <a:endParaRPr lang="de-DE" altLang="de-DE" sz="2200" b="1" dirty="0"/>
          </a:p>
          <a:p>
            <a:pPr marL="0" lvl="1">
              <a:lnSpc>
                <a:spcPct val="103000"/>
              </a:lnSpc>
              <a:spcBef>
                <a:spcPts val="1800"/>
              </a:spcBef>
              <a:spcAft>
                <a:spcPts val="600"/>
              </a:spcAft>
              <a:defRPr/>
            </a:pPr>
            <a:br>
              <a:rPr lang="de-DE" altLang="de-DE" sz="2200" b="1" dirty="0"/>
            </a:br>
            <a:r>
              <a:rPr lang="de-DE" altLang="de-DE" sz="2800" b="1" dirty="0">
                <a:solidFill>
                  <a:srgbClr val="C00000"/>
                </a:solidFill>
              </a:rPr>
              <a:t>Fachlehrer:in? 	</a:t>
            </a:r>
            <a:r>
              <a:rPr lang="de-DE" altLang="de-DE" sz="2800" b="1" dirty="0"/>
              <a:t>OSP wird pauschal anerkannt.</a:t>
            </a:r>
            <a:br>
              <a:rPr lang="de-DE" altLang="de-DE" sz="2800" b="1" dirty="0"/>
            </a:br>
            <a:r>
              <a:rPr lang="de-DE" altLang="de-DE" sz="2800" dirty="0"/>
              <a:t>    </a:t>
            </a:r>
            <a:r>
              <a:rPr lang="de-DE" altLang="de-DE" sz="2400" dirty="0">
                <a:sym typeface="Wingdings" panose="05000000000000000000" pitchFamily="2" charset="2"/>
              </a:rPr>
              <a:t> </a:t>
            </a:r>
            <a:r>
              <a:rPr lang="de-DE" altLang="de-DE" sz="2400" dirty="0"/>
              <a:t>Anerkennung muss im Transcript of Records vermerkt sein (ggf. Kontaktaufnahme ZfS)</a:t>
            </a:r>
            <a:br>
              <a:rPr lang="de-DE" altLang="de-DE" sz="2400" dirty="0"/>
            </a:br>
            <a:r>
              <a:rPr lang="de-DE" altLang="de-DE" sz="2400" dirty="0"/>
              <a:t>    </a:t>
            </a:r>
            <a:r>
              <a:rPr lang="de-DE" altLang="de-DE" sz="2400" dirty="0">
                <a:sym typeface="Wingdings" panose="05000000000000000000" pitchFamily="2" charset="2"/>
              </a:rPr>
              <a:t> Seminarangebot zum Anfertigen des Portfolios</a:t>
            </a:r>
            <a:br>
              <a:rPr lang="de-DE" altLang="de-DE" sz="2400" dirty="0">
                <a:sym typeface="Wingdings" panose="05000000000000000000" pitchFamily="2" charset="2"/>
              </a:rPr>
            </a:br>
            <a:r>
              <a:rPr lang="de-DE" altLang="de-DE" sz="2400" dirty="0">
                <a:sym typeface="Wingdings" panose="05000000000000000000" pitchFamily="2" charset="2"/>
              </a:rPr>
              <a:t>     Frühzeitig im </a:t>
            </a:r>
            <a:r>
              <a:rPr lang="de-DE" altLang="de-DE" sz="2400" dirty="0" err="1">
                <a:sym typeface="Wingdings" panose="05000000000000000000" pitchFamily="2" charset="2"/>
              </a:rPr>
              <a:t>ZfS</a:t>
            </a:r>
            <a:r>
              <a:rPr lang="de-DE" altLang="de-DE" sz="2400" dirty="0">
                <a:sym typeface="Wingdings" panose="05000000000000000000" pitchFamily="2" charset="2"/>
              </a:rPr>
              <a:t> beraten lassen</a:t>
            </a:r>
            <a:r>
              <a:rPr lang="de-DE" altLang="de-DE" sz="2400">
                <a:sym typeface="Wingdings" panose="05000000000000000000" pitchFamily="2" charset="2"/>
              </a:rPr>
              <a:t>, auch </a:t>
            </a:r>
            <a:r>
              <a:rPr lang="de-DE" altLang="de-DE" sz="2400" dirty="0">
                <a:sym typeface="Wingdings" panose="05000000000000000000" pitchFamily="2" charset="2"/>
              </a:rPr>
              <a:t>zur </a:t>
            </a:r>
            <a:r>
              <a:rPr lang="de-DE" altLang="de-DE" sz="2400">
                <a:sym typeface="Wingdings" panose="05000000000000000000" pitchFamily="2" charset="2"/>
              </a:rPr>
              <a:t>Planung des ISP !!!! </a:t>
            </a:r>
            <a:endParaRPr lang="de-DE" altLang="de-DE" sz="2400" dirty="0"/>
          </a:p>
          <a:p>
            <a:pPr marL="0" lvl="1">
              <a:spcBef>
                <a:spcPts val="1800"/>
              </a:spcBef>
              <a:defRPr/>
            </a:pPr>
            <a:r>
              <a:rPr lang="de-DE" altLang="de-DE" sz="2200" dirty="0"/>
              <a:t> </a:t>
            </a: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534DDBEA-C6F9-4EE8-BC43-EBEE96C1CCE8}"/>
              </a:ext>
            </a:extLst>
          </p:cNvPr>
          <p:cNvSpPr txBox="1">
            <a:spLocks/>
          </p:cNvSpPr>
          <p:nvPr/>
        </p:nvSpPr>
        <p:spPr>
          <a:xfrm>
            <a:off x="3690258" y="195619"/>
            <a:ext cx="6161408" cy="11460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dirty="0">
                <a:latin typeface="+mn-lt"/>
              </a:rPr>
              <a:t>OSP-Anerkennungen</a:t>
            </a:r>
            <a:endParaRPr lang="de-DE" sz="4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910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24005" y="160415"/>
            <a:ext cx="5070089" cy="1146092"/>
          </a:xfrm>
        </p:spPr>
        <p:txBody>
          <a:bodyPr/>
          <a:lstStyle/>
          <a:p>
            <a:r>
              <a:rPr lang="de-DE" dirty="0">
                <a:latin typeface="+mn-lt"/>
              </a:rPr>
              <a:t>OSP im Ausland</a:t>
            </a:r>
          </a:p>
        </p:txBody>
      </p:sp>
      <p:sp>
        <p:nvSpPr>
          <p:cNvPr id="5" name="Rechteck 4"/>
          <p:cNvSpPr/>
          <p:nvPr/>
        </p:nvSpPr>
        <p:spPr>
          <a:xfrm>
            <a:off x="341906" y="1306507"/>
            <a:ext cx="658368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an einer </a:t>
            </a:r>
            <a:r>
              <a:rPr lang="de-DE" sz="2400" b="1" dirty="0"/>
              <a:t>deutschen Schule im Ausland   </a:t>
            </a:r>
            <a:r>
              <a:rPr lang="de-DE" sz="2400" dirty="0"/>
              <a:t>   ODER</a:t>
            </a:r>
            <a:r>
              <a:rPr lang="de-DE" sz="24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an einer </a:t>
            </a:r>
            <a:r>
              <a:rPr lang="de-DE" sz="2400" b="1" dirty="0"/>
              <a:t>Auslandsschule</a:t>
            </a:r>
            <a:r>
              <a:rPr lang="de-DE" sz="2400" dirty="0"/>
              <a:t>, </a:t>
            </a:r>
            <a:r>
              <a:rPr lang="de-DE" sz="2400" b="1" dirty="0"/>
              <a:t>wenn</a:t>
            </a:r>
            <a:r>
              <a:rPr lang="de-DE" sz="2400" dirty="0"/>
              <a:t> </a:t>
            </a:r>
            <a:r>
              <a:rPr lang="de-DE" sz="2400" b="1" dirty="0"/>
              <a:t>Erfahrungen als Lehrkraft im deutschen Schulsystem </a:t>
            </a:r>
            <a:r>
              <a:rPr lang="de-DE" sz="2400" dirty="0"/>
              <a:t>vorliegen</a:t>
            </a:r>
          </a:p>
        </p:txBody>
      </p:sp>
      <p:sp>
        <p:nvSpPr>
          <p:cNvPr id="6" name="Rechteck 5"/>
          <p:cNvSpPr/>
          <p:nvPr/>
        </p:nvSpPr>
        <p:spPr>
          <a:xfrm>
            <a:off x="3509890" y="3940475"/>
            <a:ext cx="7103386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de-DE" sz="2800" b="1" dirty="0">
                <a:solidFill>
                  <a:srgbClr val="C00000"/>
                </a:solidFill>
              </a:rPr>
              <a:t>Weitere Praktika im Ausland möglich:</a:t>
            </a:r>
          </a:p>
          <a:p>
            <a:pPr lvl="0"/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b="1" dirty="0">
                <a:highlight>
                  <a:srgbClr val="FFFF00"/>
                </a:highlight>
              </a:rPr>
              <a:t>ISP im Ausland </a:t>
            </a:r>
            <a:r>
              <a:rPr lang="de-DE" sz="2400" b="1" dirty="0"/>
              <a:t>in Kolumbien und Ecuador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b="1" dirty="0" err="1">
                <a:sym typeface="Wingdings" panose="05000000000000000000" pitchFamily="2" charset="2"/>
              </a:rPr>
              <a:t>ZfS</a:t>
            </a:r>
            <a:r>
              <a:rPr lang="de-DE" sz="2400" b="1" dirty="0">
                <a:sym typeface="Wingdings" panose="05000000000000000000" pitchFamily="2" charset="2"/>
              </a:rPr>
              <a:t>-Praktikumsprogramme für PP, BFP</a:t>
            </a:r>
            <a:endParaRPr lang="de-DE" sz="2400" dirty="0">
              <a:sym typeface="Wingdings" panose="05000000000000000000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180415" y="1500219"/>
            <a:ext cx="3664033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2060"/>
                </a:solidFill>
              </a:rPr>
              <a:t>Fördermöglichkeiten </a:t>
            </a:r>
            <a:br>
              <a:rPr lang="de-DE" sz="2000" b="1" dirty="0">
                <a:solidFill>
                  <a:srgbClr val="002060"/>
                </a:solidFill>
              </a:rPr>
            </a:br>
            <a:r>
              <a:rPr lang="de-DE" sz="2000" b="1" dirty="0">
                <a:solidFill>
                  <a:srgbClr val="002060"/>
                </a:solidFill>
                <a:sym typeface="Wingdings" panose="05000000000000000000" pitchFamily="2" charset="2"/>
              </a:rPr>
              <a:t>  Akademisches Auslandsamt</a:t>
            </a:r>
            <a:endParaRPr lang="de-DE" sz="2000" b="1" dirty="0">
              <a:solidFill>
                <a:srgbClr val="002060"/>
              </a:solidFill>
            </a:endParaRPr>
          </a:p>
        </p:txBody>
      </p:sp>
      <p:pic>
        <p:nvPicPr>
          <p:cNvPr id="2" name="Grafik 1" descr="Das Foto zeigt ein T-Shirt mit der Aufschrift: &quot;Ich hab ein Semester im Ausland studiert.&quot;" title="T-Shirt Ausla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40" y="3019600"/>
            <a:ext cx="2727284" cy="351516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4A23956-6E47-40B2-A177-D22450E4044E}"/>
              </a:ext>
            </a:extLst>
          </p:cNvPr>
          <p:cNvSpPr txBox="1"/>
          <p:nvPr/>
        </p:nvSpPr>
        <p:spPr>
          <a:xfrm>
            <a:off x="10613276" y="3359191"/>
            <a:ext cx="145745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dirty="0"/>
              <a:t>Info Zoom</a:t>
            </a:r>
          </a:p>
          <a:p>
            <a:r>
              <a:rPr lang="de-DE" dirty="0"/>
              <a:t>am 8.10.25 </a:t>
            </a:r>
          </a:p>
          <a:p>
            <a:r>
              <a:rPr lang="de-DE" dirty="0"/>
              <a:t>13.00-13.30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BEB8329F-423B-4F15-9DC6-E2422B045A35}"/>
              </a:ext>
            </a:extLst>
          </p:cNvPr>
          <p:cNvSpPr/>
          <p:nvPr/>
        </p:nvSpPr>
        <p:spPr>
          <a:xfrm>
            <a:off x="9394094" y="4842073"/>
            <a:ext cx="524786" cy="22391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69254A-F4A0-4E70-76CA-6C2C8A1D9EB0}"/>
              </a:ext>
            </a:extLst>
          </p:cNvPr>
          <p:cNvSpPr txBox="1"/>
          <p:nvPr/>
        </p:nvSpPr>
        <p:spPr>
          <a:xfrm>
            <a:off x="8635067" y="6009404"/>
            <a:ext cx="337066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https://</a:t>
            </a:r>
            <a:r>
              <a:rPr lang="de-DE" sz="1200" dirty="0" err="1"/>
              <a:t>ph</a:t>
            </a:r>
            <a:r>
              <a:rPr lang="de-DE" sz="1200" dirty="0"/>
              <a:t>-heidelberg-</a:t>
            </a:r>
            <a:r>
              <a:rPr lang="de-DE" sz="1200" dirty="0" err="1"/>
              <a:t>de.zoom</a:t>
            </a:r>
            <a:r>
              <a:rPr lang="de-DE" sz="1200" dirty="0"/>
              <a:t>-</a:t>
            </a:r>
            <a:r>
              <a:rPr lang="de-DE" sz="1200" dirty="0" err="1"/>
              <a:t>x.de</a:t>
            </a:r>
            <a:r>
              <a:rPr lang="de-DE" sz="1200" dirty="0"/>
              <a:t>/</a:t>
            </a:r>
            <a:r>
              <a:rPr lang="de-DE" sz="1200" dirty="0" err="1"/>
              <a:t>j</a:t>
            </a:r>
            <a:r>
              <a:rPr lang="de-DE" sz="1200" dirty="0"/>
              <a:t>/5365202273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A43A03E-EFF9-48B4-8968-32567F5AED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125" t="35846" r="13820" b="39117"/>
          <a:stretch/>
        </p:blipFill>
        <p:spPr>
          <a:xfrm>
            <a:off x="10414000" y="4402338"/>
            <a:ext cx="1591733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2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3385086" y="1467617"/>
            <a:ext cx="79200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4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b="1" dirty="0">
                <a:solidFill>
                  <a:schemeClr val="tx1"/>
                </a:solidFill>
                <a:latin typeface="+mn-lt"/>
              </a:rPr>
              <a:t>Orientierungspraktikum</a:t>
            </a:r>
            <a:r>
              <a:rPr lang="de-DE" altLang="de-DE" sz="3200" dirty="0">
                <a:solidFill>
                  <a:schemeClr val="tx1"/>
                </a:solidFill>
                <a:latin typeface="+mn-lt"/>
              </a:rPr>
              <a:t> (OSP)      </a:t>
            </a:r>
            <a:br>
              <a:rPr lang="de-DE" altLang="de-DE" sz="3200" dirty="0">
                <a:solidFill>
                  <a:schemeClr val="tx1"/>
                </a:solidFill>
                <a:latin typeface="+mn-lt"/>
              </a:rPr>
            </a:br>
            <a:r>
              <a:rPr lang="de-DE" altLang="de-DE" sz="3200" dirty="0">
                <a:solidFill>
                  <a:schemeClr val="tx1"/>
                </a:solidFill>
                <a:latin typeface="+mn-lt"/>
              </a:rPr>
              <a:t>nach 1. Semester	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3385086" y="2905831"/>
            <a:ext cx="79200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4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b="1" dirty="0">
                <a:solidFill>
                  <a:schemeClr val="tx1"/>
                </a:solidFill>
                <a:latin typeface="+mn-lt"/>
              </a:rPr>
              <a:t>Integriertes Semesterpraktikum</a:t>
            </a:r>
            <a:r>
              <a:rPr lang="de-DE" altLang="de-DE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3200" dirty="0">
                <a:solidFill>
                  <a:schemeClr val="tx1"/>
                </a:solidFill>
                <a:latin typeface="+mn-lt"/>
              </a:rPr>
              <a:t>(ISP)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schemeClr val="tx1"/>
                </a:solidFill>
                <a:latin typeface="+mn-lt"/>
              </a:rPr>
              <a:t>4./5. Semester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3385086" y="4943992"/>
            <a:ext cx="792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4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b="1" dirty="0">
                <a:solidFill>
                  <a:schemeClr val="tx1"/>
                </a:solidFill>
                <a:latin typeface="+mn-lt"/>
              </a:rPr>
              <a:t>Professionalisierungspraktikum</a:t>
            </a:r>
            <a:r>
              <a:rPr lang="de-DE" altLang="de-DE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3200" dirty="0">
                <a:solidFill>
                  <a:schemeClr val="tx1"/>
                </a:solidFill>
                <a:latin typeface="+mn-lt"/>
              </a:rPr>
              <a:t>(PP)</a:t>
            </a:r>
          </a:p>
        </p:txBody>
      </p:sp>
      <p:cxnSp>
        <p:nvCxnSpPr>
          <p:cNvPr id="15" name="Gerade Verbindung 2"/>
          <p:cNvCxnSpPr>
            <a:cxnSpLocks/>
          </p:cNvCxnSpPr>
          <p:nvPr/>
        </p:nvCxnSpPr>
        <p:spPr>
          <a:xfrm>
            <a:off x="2488758" y="4515926"/>
            <a:ext cx="74857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1012896" y="1965464"/>
            <a:ext cx="14128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4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schemeClr val="tx1"/>
                </a:solidFill>
                <a:latin typeface="+mn-lt"/>
              </a:rPr>
              <a:t>B.A.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+mn-lt"/>
              </a:rPr>
              <a:t>6 Semester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1001567" y="4690855"/>
            <a:ext cx="206094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4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schemeClr val="tx1"/>
                </a:solidFill>
                <a:latin typeface="+mn-lt"/>
              </a:rPr>
              <a:t>M.Ed.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+mn-lt"/>
              </a:rPr>
              <a:t>2 Semester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DDBBB3F4-B0AF-FA4A-B576-3C4E71FDB336}"/>
              </a:ext>
            </a:extLst>
          </p:cNvPr>
          <p:cNvSpPr txBox="1">
            <a:spLocks/>
          </p:cNvSpPr>
          <p:nvPr/>
        </p:nvSpPr>
        <p:spPr>
          <a:xfrm>
            <a:off x="5178812" y="195750"/>
            <a:ext cx="5788948" cy="73930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+mn-lt"/>
              </a:rPr>
              <a:t>Primarstufe</a:t>
            </a:r>
            <a:endParaRPr lang="de-DE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358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2"/>
          <p:cNvCxnSpPr>
            <a:cxnSpLocks/>
          </p:cNvCxnSpPr>
          <p:nvPr/>
        </p:nvCxnSpPr>
        <p:spPr>
          <a:xfrm>
            <a:off x="2083242" y="4075126"/>
            <a:ext cx="789124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1012896" y="1965464"/>
            <a:ext cx="14128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4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schemeClr val="tx1"/>
                </a:solidFill>
                <a:latin typeface="+mn-lt"/>
              </a:rPr>
              <a:t>B.A.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+mn-lt"/>
              </a:rPr>
              <a:t>6 Semester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1001567" y="4690855"/>
            <a:ext cx="206094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4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schemeClr val="tx1"/>
                </a:solidFill>
                <a:latin typeface="+mn-lt"/>
              </a:rPr>
              <a:t>M.Ed.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+mn-lt"/>
              </a:rPr>
              <a:t>4 Semester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DDBBB3F4-B0AF-FA4A-B576-3C4E71FDB336}"/>
              </a:ext>
            </a:extLst>
          </p:cNvPr>
          <p:cNvSpPr txBox="1">
            <a:spLocks/>
          </p:cNvSpPr>
          <p:nvPr/>
        </p:nvSpPr>
        <p:spPr>
          <a:xfrm>
            <a:off x="4435049" y="207075"/>
            <a:ext cx="5788948" cy="73930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+mn-lt"/>
              </a:rPr>
              <a:t>Sonderpädagogik</a:t>
            </a:r>
            <a:endParaRPr lang="de-DE" sz="5400" dirty="0">
              <a:latin typeface="+mn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10C5296-CAB7-1BE2-75E0-DA157776B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086" y="4345807"/>
            <a:ext cx="792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4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b="1" dirty="0">
                <a:solidFill>
                  <a:schemeClr val="tx1"/>
                </a:solidFill>
                <a:latin typeface="+mn-lt"/>
              </a:rPr>
              <a:t>Blockpraktikum</a:t>
            </a:r>
            <a:r>
              <a:rPr lang="de-DE" altLang="de-DE" sz="3200" b="1" dirty="0">
                <a:solidFill>
                  <a:schemeClr val="tx1"/>
                </a:solidFill>
                <a:latin typeface="+mn-lt"/>
              </a:rPr>
              <a:t> (BP) - </a:t>
            </a:r>
            <a:r>
              <a:rPr lang="de-DE" altLang="de-DE" sz="3200" dirty="0">
                <a:solidFill>
                  <a:schemeClr val="tx1"/>
                </a:solidFill>
                <a:latin typeface="+mn-lt"/>
              </a:rPr>
              <a:t>2. Fachrichtung</a:t>
            </a:r>
            <a:endParaRPr lang="de-DE" altLang="de-DE" sz="1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D733F20-8822-44D4-B291-5B1C30470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086" y="1404068"/>
            <a:ext cx="79200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4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b="1" dirty="0">
                <a:solidFill>
                  <a:schemeClr val="tx1"/>
                </a:solidFill>
                <a:latin typeface="+mn-lt"/>
              </a:rPr>
              <a:t>Orientierungspraktikum</a:t>
            </a:r>
            <a:r>
              <a:rPr lang="de-DE" altLang="de-DE" sz="3200" dirty="0">
                <a:solidFill>
                  <a:schemeClr val="tx1"/>
                </a:solidFill>
                <a:latin typeface="+mn-lt"/>
              </a:rPr>
              <a:t> (OSP)      </a:t>
            </a:r>
            <a:br>
              <a:rPr lang="de-DE" altLang="de-DE" sz="3200" dirty="0">
                <a:solidFill>
                  <a:schemeClr val="tx1"/>
                </a:solidFill>
                <a:latin typeface="+mn-lt"/>
              </a:rPr>
            </a:br>
            <a:r>
              <a:rPr lang="de-DE" altLang="de-DE" sz="3200" dirty="0">
                <a:solidFill>
                  <a:schemeClr val="tx1"/>
                </a:solidFill>
                <a:latin typeface="+mn-lt"/>
              </a:rPr>
              <a:t>nach 1. Semester	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666A017-F0E8-4584-AE4A-190FF1341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086" y="2705752"/>
            <a:ext cx="79200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4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b="1" dirty="0">
                <a:solidFill>
                  <a:schemeClr val="tx1"/>
                </a:solidFill>
                <a:latin typeface="+mn-lt"/>
              </a:rPr>
              <a:t>Integriertes Semesterpraktikum </a:t>
            </a:r>
            <a:r>
              <a:rPr lang="de-DE" altLang="de-DE" sz="3200" dirty="0">
                <a:solidFill>
                  <a:schemeClr val="tx1"/>
                </a:solidFill>
                <a:latin typeface="+mn-lt"/>
              </a:rPr>
              <a:t>(ISP)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schemeClr val="tx1"/>
                </a:solidFill>
                <a:latin typeface="+mn-lt"/>
              </a:rPr>
              <a:t>4./5. Semester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79B32A9-0814-4E25-9EAE-FDDC2BE4E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523" y="5564726"/>
            <a:ext cx="792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4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b="1" dirty="0">
                <a:solidFill>
                  <a:schemeClr val="tx1"/>
                </a:solidFill>
                <a:latin typeface="+mn-lt"/>
              </a:rPr>
              <a:t>Professionalisierungspraktikum</a:t>
            </a:r>
            <a:r>
              <a:rPr lang="de-DE" altLang="de-DE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3200" dirty="0">
                <a:solidFill>
                  <a:schemeClr val="tx1"/>
                </a:solidFill>
                <a:latin typeface="+mn-lt"/>
              </a:rPr>
              <a:t>(PP)</a:t>
            </a:r>
          </a:p>
        </p:txBody>
      </p:sp>
    </p:spTree>
    <p:extLst>
      <p:ext uri="{BB962C8B-B14F-4D97-AF65-F5344CB8AC3E}">
        <p14:creationId xmlns:p14="http://schemas.microsoft.com/office/powerpoint/2010/main" val="13626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2"/>
          <p:cNvCxnSpPr>
            <a:cxnSpLocks/>
          </p:cNvCxnSpPr>
          <p:nvPr/>
        </p:nvCxnSpPr>
        <p:spPr>
          <a:xfrm>
            <a:off x="2210463" y="4460267"/>
            <a:ext cx="776402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1012896" y="1965464"/>
            <a:ext cx="14128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4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schemeClr val="tx1"/>
                </a:solidFill>
                <a:latin typeface="+mn-lt"/>
              </a:rPr>
              <a:t>B.A.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+mn-lt"/>
              </a:rPr>
              <a:t>6 Semester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1001567" y="4690855"/>
            <a:ext cx="206094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4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schemeClr val="tx1"/>
                </a:solidFill>
                <a:latin typeface="+mn-lt"/>
              </a:rPr>
              <a:t>M.Ed.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+mn-lt"/>
              </a:rPr>
              <a:t>4 Semester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DDBBB3F4-B0AF-FA4A-B576-3C4E71FDB336}"/>
              </a:ext>
            </a:extLst>
          </p:cNvPr>
          <p:cNvSpPr txBox="1">
            <a:spLocks/>
          </p:cNvSpPr>
          <p:nvPr/>
        </p:nvSpPr>
        <p:spPr>
          <a:xfrm>
            <a:off x="4709369" y="188189"/>
            <a:ext cx="5788948" cy="73930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+mn-lt"/>
              </a:rPr>
              <a:t>Sekundarstufe I</a:t>
            </a:r>
            <a:endParaRPr lang="de-DE" sz="5400" dirty="0">
              <a:latin typeface="+mn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234B58-1EB6-48E5-B518-45F9C6776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086" y="1454566"/>
            <a:ext cx="79200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4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b="1" dirty="0">
                <a:solidFill>
                  <a:schemeClr val="tx1"/>
                </a:solidFill>
                <a:latin typeface="+mn-lt"/>
              </a:rPr>
              <a:t>Orientierungspraktikum</a:t>
            </a:r>
            <a:r>
              <a:rPr lang="de-DE" altLang="de-DE" sz="3200" dirty="0">
                <a:solidFill>
                  <a:schemeClr val="tx1"/>
                </a:solidFill>
                <a:latin typeface="+mn-lt"/>
              </a:rPr>
              <a:t> (OSP)      </a:t>
            </a:r>
            <a:br>
              <a:rPr lang="de-DE" altLang="de-DE" sz="3200" dirty="0">
                <a:solidFill>
                  <a:schemeClr val="tx1"/>
                </a:solidFill>
                <a:latin typeface="+mn-lt"/>
              </a:rPr>
            </a:br>
            <a:r>
              <a:rPr lang="de-DE" altLang="de-DE" sz="3200" dirty="0">
                <a:solidFill>
                  <a:schemeClr val="tx1"/>
                </a:solidFill>
                <a:latin typeface="+mn-lt"/>
              </a:rPr>
              <a:t>nach 1. Semester	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F4A8B8E-92FF-4637-BEDD-21106265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086" y="2874781"/>
            <a:ext cx="792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4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b="1" dirty="0">
                <a:solidFill>
                  <a:schemeClr val="tx1"/>
                </a:solidFill>
                <a:latin typeface="+mn-lt"/>
              </a:rPr>
              <a:t>Berufsfeldpraktikum</a:t>
            </a:r>
            <a:r>
              <a:rPr lang="de-DE" altLang="de-DE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3200" dirty="0">
                <a:solidFill>
                  <a:schemeClr val="tx1"/>
                </a:solidFill>
                <a:latin typeface="+mn-lt"/>
              </a:rPr>
              <a:t>(BFP)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60AF73-66BA-4D78-9674-E367A6BC7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086" y="4863434"/>
            <a:ext cx="7920000" cy="108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4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b="1" dirty="0">
                <a:solidFill>
                  <a:schemeClr val="tx1"/>
                </a:solidFill>
                <a:latin typeface="+mn-lt"/>
              </a:rPr>
              <a:t>Integriertes Semesterpraktikum </a:t>
            </a:r>
            <a:r>
              <a:rPr lang="de-DE" altLang="de-DE" sz="3200" dirty="0">
                <a:solidFill>
                  <a:schemeClr val="tx1"/>
                </a:solidFill>
                <a:latin typeface="+mn-lt"/>
              </a:rPr>
              <a:t>(ISP)</a:t>
            </a:r>
          </a:p>
        </p:txBody>
      </p:sp>
    </p:spTree>
    <p:extLst>
      <p:ext uri="{BB962C8B-B14F-4D97-AF65-F5344CB8AC3E}">
        <p14:creationId xmlns:p14="http://schemas.microsoft.com/office/powerpoint/2010/main" val="405533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C6CDE98E-59F6-4029-BC65-64EB7A0B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254" y="218817"/>
            <a:ext cx="7722841" cy="1146092"/>
          </a:xfrm>
        </p:spPr>
        <p:txBody>
          <a:bodyPr/>
          <a:lstStyle/>
          <a:p>
            <a:r>
              <a:rPr lang="de-DE" dirty="0">
                <a:latin typeface="+mn-lt"/>
              </a:rPr>
              <a:t>Für alle Praktika gilt: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A73957-5152-4238-858D-40C79F10F6BF}"/>
              </a:ext>
            </a:extLst>
          </p:cNvPr>
          <p:cNvSpPr txBox="1"/>
          <p:nvPr/>
        </p:nvSpPr>
        <p:spPr>
          <a:xfrm>
            <a:off x="703298" y="1618464"/>
            <a:ext cx="10515991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jedes Praktikum 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muss</a:t>
            </a:r>
            <a:r>
              <a: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vor Antritt im ZfS angemeldet und </a:t>
            </a:r>
            <a:b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genehmigt </a:t>
            </a:r>
            <a:r>
              <a: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werden.</a:t>
            </a:r>
            <a:endParaRPr lang="de-DE" sz="32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8E9BDBA-4F44-4A8A-A187-81744FBD9546}"/>
              </a:ext>
            </a:extLst>
          </p:cNvPr>
          <p:cNvSpPr txBox="1">
            <a:spLocks noChangeArrowheads="1"/>
          </p:cNvSpPr>
          <p:nvPr/>
        </p:nvSpPr>
        <p:spPr>
          <a:xfrm>
            <a:off x="622323" y="4528638"/>
            <a:ext cx="10596966" cy="113647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shade val="1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1" indent="0">
              <a:lnSpc>
                <a:spcPct val="110000"/>
              </a:lnSpc>
              <a:spcBef>
                <a:spcPts val="1800"/>
              </a:spcBef>
              <a:buNone/>
              <a:defRPr/>
            </a:pPr>
            <a:r>
              <a:rPr lang="de-DE" altLang="de-DE" dirty="0"/>
              <a:t>Praktikumsbestätigungen </a:t>
            </a:r>
            <a:r>
              <a:rPr lang="de-DE" altLang="de-DE" b="1" dirty="0"/>
              <a:t>spätestens 4 Wochen </a:t>
            </a:r>
            <a:r>
              <a:rPr lang="de-DE" altLang="de-DE" dirty="0"/>
              <a:t>nach Abschluss im ZfS einreichen (Frist beginnt ab Unterschrift des begleitenden Dozierenden)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2A4C2B4-84C2-4B2A-8611-8409B70551DA}"/>
              </a:ext>
            </a:extLst>
          </p:cNvPr>
          <p:cNvSpPr txBox="1"/>
          <p:nvPr/>
        </p:nvSpPr>
        <p:spPr>
          <a:xfrm>
            <a:off x="703298" y="3302678"/>
            <a:ext cx="1057960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jedes Praktikum 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kann einmal wiederholt werden.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45847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6681A63D-A5AC-E45D-A4F4-67E5510999D8}"/>
              </a:ext>
            </a:extLst>
          </p:cNvPr>
          <p:cNvSpPr/>
          <p:nvPr/>
        </p:nvSpPr>
        <p:spPr>
          <a:xfrm flipV="1">
            <a:off x="2062886" y="1424716"/>
            <a:ext cx="7651699" cy="8505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EA5000A-B5E4-262E-9CBC-4F7D1253C12B}"/>
              </a:ext>
            </a:extLst>
          </p:cNvPr>
          <p:cNvSpPr/>
          <p:nvPr/>
        </p:nvSpPr>
        <p:spPr>
          <a:xfrm>
            <a:off x="2062887" y="2353761"/>
            <a:ext cx="7651698" cy="36845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28254" y="218817"/>
            <a:ext cx="7722841" cy="1146092"/>
          </a:xfrm>
        </p:spPr>
        <p:txBody>
          <a:bodyPr/>
          <a:lstStyle/>
          <a:p>
            <a:r>
              <a:rPr lang="de-DE" dirty="0">
                <a:latin typeface="+mn-lt"/>
              </a:rPr>
              <a:t>Termine / alle Praktika</a:t>
            </a:r>
          </a:p>
        </p:txBody>
      </p:sp>
      <p:sp>
        <p:nvSpPr>
          <p:cNvPr id="7" name="Rechteck 6"/>
          <p:cNvSpPr/>
          <p:nvPr/>
        </p:nvSpPr>
        <p:spPr>
          <a:xfrm>
            <a:off x="3009917" y="1451854"/>
            <a:ext cx="6037945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de-DE" sz="2400" b="1" dirty="0"/>
              <a:t>Termine verpflichtender Infoveranstaltungen</a:t>
            </a:r>
            <a:r>
              <a:rPr lang="de-DE" sz="2400" dirty="0"/>
              <a:t>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2180225-C1E6-DBF6-BAD6-75E6087168AD}"/>
              </a:ext>
            </a:extLst>
          </p:cNvPr>
          <p:cNvSpPr txBox="1"/>
          <p:nvPr/>
        </p:nvSpPr>
        <p:spPr>
          <a:xfrm>
            <a:off x="3193384" y="2622595"/>
            <a:ext cx="652120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sz="2800" b="1" dirty="0"/>
              <a:t>OSP-Info</a:t>
            </a:r>
            <a:r>
              <a:rPr lang="de-DE" sz="2400" b="1" dirty="0"/>
              <a:t> </a:t>
            </a:r>
            <a:r>
              <a:rPr lang="de-DE" sz="2400" dirty="0">
                <a:sym typeface="Wingdings" panose="05000000000000000000" pitchFamily="2" charset="2"/>
              </a:rPr>
              <a:t> im Rahmen der Beratungstage</a:t>
            </a:r>
            <a:endParaRPr lang="de-DE" sz="2400" dirty="0"/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endParaRPr lang="de-DE" sz="1400" dirty="0"/>
          </a:p>
          <a:p>
            <a:r>
              <a:rPr lang="de-DE" sz="2800" b="1" dirty="0"/>
              <a:t>ISP-Info 1 </a:t>
            </a:r>
            <a:r>
              <a:rPr lang="de-DE" sz="2400" dirty="0">
                <a:sym typeface="Wingdings" panose="05000000000000000000" pitchFamily="2" charset="2"/>
              </a:rPr>
              <a:t> Erste</a:t>
            </a:r>
            <a:r>
              <a:rPr lang="de-DE" sz="2400" dirty="0"/>
              <a:t> Woche Vorsemester </a:t>
            </a:r>
            <a:br>
              <a:rPr lang="de-DE" sz="2400" dirty="0"/>
            </a:br>
            <a:r>
              <a:rPr lang="de-DE" sz="2000" dirty="0"/>
              <a:t>(für Anmeldung zum ISP)</a:t>
            </a:r>
          </a:p>
          <a:p>
            <a:endParaRPr lang="de-DE" sz="1400" dirty="0"/>
          </a:p>
          <a:p>
            <a:r>
              <a:rPr lang="de-DE" sz="2800" b="1" dirty="0"/>
              <a:t>ISP-Info 2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Prüfungswoche Vorsemester </a:t>
            </a:r>
            <a:br>
              <a:rPr lang="de-DE" sz="2400" dirty="0"/>
            </a:br>
            <a:r>
              <a:rPr lang="de-DE" sz="2000" dirty="0"/>
              <a:t>(vor Antritt des ISP)</a:t>
            </a:r>
            <a:r>
              <a:rPr lang="de-DE" sz="2400" dirty="0"/>
              <a:t>	</a:t>
            </a:r>
          </a:p>
          <a:p>
            <a:pPr marL="0" indent="0">
              <a:spcAft>
                <a:spcPts val="0"/>
              </a:spcAft>
              <a:buNone/>
            </a:pPr>
            <a:endParaRPr lang="de-DE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800" b="1" dirty="0"/>
              <a:t>BFP/PP/BP-Info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Semesterbeginn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DD8AA22-8FB7-E46D-5903-7DD1E04D092D}"/>
              </a:ext>
            </a:extLst>
          </p:cNvPr>
          <p:cNvSpPr txBox="1"/>
          <p:nvPr/>
        </p:nvSpPr>
        <p:spPr>
          <a:xfrm>
            <a:off x="2492306" y="1843957"/>
            <a:ext cx="7073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PH Heidelberg </a:t>
            </a:r>
            <a:r>
              <a:rPr lang="de-DE" dirty="0">
                <a:sym typeface="Wingdings" panose="05000000000000000000" pitchFamily="2" charset="2"/>
              </a:rPr>
              <a:t> Im Studium  Schulpraktische Studien (</a:t>
            </a:r>
            <a:r>
              <a:rPr lang="de-DE" dirty="0" err="1">
                <a:sym typeface="Wingdings" panose="05000000000000000000" pitchFamily="2" charset="2"/>
              </a:rPr>
              <a:t>ZfS</a:t>
            </a:r>
            <a:r>
              <a:rPr lang="de-DE" dirty="0">
                <a:sym typeface="Wingdings" panose="05000000000000000000" pitchFamily="2" charset="2"/>
              </a:rPr>
              <a:t>)  Termine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01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A51136E2-9B2B-C145-03D8-E3FDBAF28191}"/>
              </a:ext>
            </a:extLst>
          </p:cNvPr>
          <p:cNvSpPr/>
          <p:nvPr/>
        </p:nvSpPr>
        <p:spPr>
          <a:xfrm>
            <a:off x="37445" y="5363192"/>
            <a:ext cx="8242014" cy="1055125"/>
          </a:xfrm>
          <a:prstGeom prst="rect">
            <a:avLst/>
          </a:prstGeom>
          <a:solidFill>
            <a:srgbClr val="1C436E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2283543-4F33-E4BA-D0F0-33B1759491CB}"/>
              </a:ext>
            </a:extLst>
          </p:cNvPr>
          <p:cNvSpPr/>
          <p:nvPr/>
        </p:nvSpPr>
        <p:spPr>
          <a:xfrm>
            <a:off x="27341" y="3882553"/>
            <a:ext cx="8252118" cy="12630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56BF7B1-CD00-A05A-AF18-BA5E7A4FB799}"/>
              </a:ext>
            </a:extLst>
          </p:cNvPr>
          <p:cNvSpPr/>
          <p:nvPr/>
        </p:nvSpPr>
        <p:spPr>
          <a:xfrm>
            <a:off x="17240" y="2578685"/>
            <a:ext cx="8242014" cy="1055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4AA6821-4629-EB88-AA98-79401087EDBB}"/>
              </a:ext>
            </a:extLst>
          </p:cNvPr>
          <p:cNvSpPr/>
          <p:nvPr/>
        </p:nvSpPr>
        <p:spPr>
          <a:xfrm>
            <a:off x="27341" y="1253813"/>
            <a:ext cx="8242014" cy="1055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77021" y="193311"/>
            <a:ext cx="9005938" cy="1146092"/>
          </a:xfrm>
        </p:spPr>
        <p:txBody>
          <a:bodyPr/>
          <a:lstStyle/>
          <a:p>
            <a:r>
              <a:rPr lang="de-DE" dirty="0">
                <a:latin typeface="+mn-lt"/>
              </a:rPr>
              <a:t>Ihr Orientierungspraktikum</a:t>
            </a:r>
            <a:endParaRPr lang="de-DE" sz="1800" dirty="0"/>
          </a:p>
        </p:txBody>
      </p:sp>
      <p:pic>
        <p:nvPicPr>
          <p:cNvPr id="8" name="Bildplatzhalter 4" descr="Das Foto zeigt eine Schülerin von hinten sitzend am Tisch im Klassenraum." title="Kind im Klassenraum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37050" y="2194560"/>
            <a:ext cx="4428227" cy="419382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25887" y="1304321"/>
            <a:ext cx="8033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DE" sz="2800" dirty="0"/>
              <a:t>Ziele: 	   * Orientierung im Berufsfeld </a:t>
            </a:r>
          </a:p>
          <a:p>
            <a:pPr>
              <a:spcBef>
                <a:spcPct val="0"/>
              </a:spcBef>
            </a:pPr>
            <a:r>
              <a:rPr lang="de-DE" altLang="de-DE" sz="2800" dirty="0"/>
              <a:t>	   * Reflexion von Berufswunsch und -eignung</a:t>
            </a:r>
            <a:endParaRPr lang="de-DE" alt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B97700D-D733-FF1C-CF27-3EFB450080EA}"/>
              </a:ext>
            </a:extLst>
          </p:cNvPr>
          <p:cNvSpPr/>
          <p:nvPr/>
        </p:nvSpPr>
        <p:spPr>
          <a:xfrm>
            <a:off x="119431" y="2604870"/>
            <a:ext cx="7574365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DE" sz="2800" dirty="0"/>
              <a:t>Wann:   </a:t>
            </a:r>
            <a:r>
              <a:rPr lang="de-DE" sz="2800" b="1" dirty="0"/>
              <a:t>3 Wochen </a:t>
            </a:r>
            <a:r>
              <a:rPr lang="de-DE" sz="2800" dirty="0"/>
              <a:t>in der vorlesungsfreien Zeit 	  </a:t>
            </a:r>
            <a:br>
              <a:rPr lang="de-DE" sz="2800" dirty="0"/>
            </a:br>
            <a:r>
              <a:rPr lang="de-DE" sz="2800" dirty="0"/>
              <a:t> 	</a:t>
            </a:r>
            <a:r>
              <a:rPr lang="de-DE" sz="2400" dirty="0"/>
              <a:t>   im Anschluss an das 1. Sem.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C4F2D23-B0F6-B7EB-7B76-2D43521264E5}"/>
              </a:ext>
            </a:extLst>
          </p:cNvPr>
          <p:cNvSpPr/>
          <p:nvPr/>
        </p:nvSpPr>
        <p:spPr>
          <a:xfrm>
            <a:off x="119431" y="3977790"/>
            <a:ext cx="81398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DE" sz="2800" dirty="0"/>
              <a:t>Wo:</a:t>
            </a:r>
            <a:r>
              <a:rPr lang="de-DE" sz="2800" b="1" dirty="0"/>
              <a:t>    </a:t>
            </a:r>
            <a:r>
              <a:rPr lang="de-DE" sz="2800" dirty="0"/>
              <a:t>GS/Sek-1: Schule entspricht </a:t>
            </a:r>
            <a:r>
              <a:rPr lang="de-DE" sz="2800" b="1" dirty="0"/>
              <a:t>studiertem Lehramt</a:t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           SoPäd: </a:t>
            </a:r>
            <a:r>
              <a:rPr lang="de-DE" sz="2800" b="1" dirty="0"/>
              <a:t>A</a:t>
            </a:r>
            <a:r>
              <a:rPr lang="de-DE" sz="2800" b="1" dirty="0">
                <a:latin typeface="+mn-lt"/>
              </a:rPr>
              <a:t>llgemeine Schule (Inklusion)</a:t>
            </a:r>
            <a:endParaRPr lang="de-DE" sz="28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D88CAD5-F610-92BE-74E0-A3833BED692F}"/>
              </a:ext>
            </a:extLst>
          </p:cNvPr>
          <p:cNvSpPr/>
          <p:nvPr/>
        </p:nvSpPr>
        <p:spPr>
          <a:xfrm>
            <a:off x="400746" y="5394304"/>
            <a:ext cx="7293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DE" sz="2800" dirty="0">
                <a:solidFill>
                  <a:schemeClr val="bg1"/>
                </a:solidFill>
              </a:rPr>
              <a:t>Begleitung: 	</a:t>
            </a:r>
            <a:r>
              <a:rPr lang="de-DE" altLang="de-DE" sz="2800" b="1" dirty="0">
                <a:solidFill>
                  <a:schemeClr val="bg1"/>
                </a:solidFill>
              </a:rPr>
              <a:t>Kompaktveranstaltung </a:t>
            </a:r>
            <a:br>
              <a:rPr lang="de-DE" altLang="de-DE" sz="2800" b="1" dirty="0">
                <a:solidFill>
                  <a:schemeClr val="bg1"/>
                </a:solidFill>
              </a:rPr>
            </a:br>
            <a:r>
              <a:rPr lang="de-DE" altLang="de-DE" sz="2800" b="1" dirty="0">
                <a:solidFill>
                  <a:schemeClr val="bg1"/>
                </a:solidFill>
              </a:rPr>
              <a:t>          </a:t>
            </a:r>
            <a:r>
              <a:rPr lang="de-DE" altLang="de-DE" sz="2800" dirty="0">
                <a:solidFill>
                  <a:schemeClr val="bg1"/>
                </a:solidFill>
              </a:rPr>
              <a:t>vor und nach dem OSP (anmeldepflichtig!)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EEBD94E-5632-4A07-ABD0-449F3CC05B17}"/>
              </a:ext>
            </a:extLst>
          </p:cNvPr>
          <p:cNvSpPr txBox="1"/>
          <p:nvPr/>
        </p:nvSpPr>
        <p:spPr>
          <a:xfrm rot="19754749">
            <a:off x="8457517" y="1666639"/>
            <a:ext cx="258706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800" b="1" dirty="0"/>
              <a:t>OSP-Platz wird selbst gesucht</a:t>
            </a:r>
          </a:p>
        </p:txBody>
      </p:sp>
    </p:spTree>
    <p:extLst>
      <p:ext uri="{BB962C8B-B14F-4D97-AF65-F5344CB8AC3E}">
        <p14:creationId xmlns:p14="http://schemas.microsoft.com/office/powerpoint/2010/main" val="325829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E73D735C-EE97-5D04-5C4A-62DDF70C8539}"/>
              </a:ext>
            </a:extLst>
          </p:cNvPr>
          <p:cNvSpPr/>
          <p:nvPr/>
        </p:nvSpPr>
        <p:spPr>
          <a:xfrm>
            <a:off x="2055813" y="2899267"/>
            <a:ext cx="7058396" cy="26810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87706" y="200663"/>
            <a:ext cx="5901595" cy="1146092"/>
          </a:xfrm>
        </p:spPr>
        <p:txBody>
          <a:bodyPr/>
          <a:lstStyle/>
          <a:p>
            <a:r>
              <a:rPr lang="de-DE" dirty="0">
                <a:latin typeface="+mn-lt"/>
              </a:rPr>
              <a:t>Vorlagen an der Schule</a:t>
            </a:r>
          </a:p>
        </p:txBody>
      </p:sp>
      <p:sp>
        <p:nvSpPr>
          <p:cNvPr id="5" name="Rechteck 4"/>
          <p:cNvSpPr/>
          <p:nvPr/>
        </p:nvSpPr>
        <p:spPr>
          <a:xfrm>
            <a:off x="2534887" y="2994490"/>
            <a:ext cx="7560567" cy="2231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altLang="de-DE" sz="3200" b="1" dirty="0">
                <a:cs typeface="Times New Roman" pitchFamily="18" charset="0"/>
              </a:rPr>
              <a:t>1. Verschwiegenheit</a:t>
            </a:r>
            <a:endParaRPr lang="de-DE" altLang="de-DE" sz="32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de-DE" altLang="de-DE" sz="3200" b="1" dirty="0">
                <a:cs typeface="Times New Roman" pitchFamily="18" charset="0"/>
              </a:rPr>
              <a:t>2. Infektionsschutzgesetz</a:t>
            </a:r>
            <a:endParaRPr lang="de-DE" altLang="de-DE" sz="32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de-DE" altLang="de-DE" sz="3200" b="1" dirty="0">
                <a:cs typeface="Times New Roman" pitchFamily="18" charset="0"/>
              </a:rPr>
              <a:t>3. Masernschutz</a:t>
            </a:r>
            <a:endParaRPr lang="de-DE" altLang="de-DE" sz="3200" dirty="0">
              <a:cs typeface="Times New Roman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50802" y="1399736"/>
            <a:ext cx="93507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3200" b="1" dirty="0">
                <a:cs typeface="Times New Roman" pitchFamily="18" charset="0"/>
              </a:rPr>
              <a:t>Drei Formulare </a:t>
            </a:r>
            <a:r>
              <a:rPr lang="de-DE" altLang="de-DE" sz="3200" dirty="0">
                <a:cs typeface="Times New Roman" pitchFamily="18" charset="0"/>
              </a:rPr>
              <a:t>an der Schule vorlegen</a:t>
            </a:r>
          </a:p>
          <a:p>
            <a:r>
              <a:rPr lang="de-DE" altLang="de-DE" sz="2400" dirty="0">
                <a:cs typeface="Times New Roman" pitchFamily="18" charset="0"/>
              </a:rPr>
              <a:t>(unaufgefordert vor Praktikumsbeginn) </a:t>
            </a:r>
          </a:p>
          <a:p>
            <a:endParaRPr lang="de-DE" altLang="de-DE" sz="3200" dirty="0">
              <a:cs typeface="Times New Roman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 rot="20396656">
            <a:off x="6406724" y="4959153"/>
            <a:ext cx="396484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de-DE" sz="2400" b="1" dirty="0">
                <a:cs typeface="Times New Roman" pitchFamily="18" charset="0"/>
                <a:sym typeface="Wingdings" panose="05000000000000000000" pitchFamily="2" charset="2"/>
              </a:rPr>
              <a:t>Ohne Masern-Bescheinigung ist kein OSP-Antritt möglich!</a:t>
            </a:r>
          </a:p>
        </p:txBody>
      </p:sp>
    </p:spTree>
    <p:extLst>
      <p:ext uri="{BB962C8B-B14F-4D97-AF65-F5344CB8AC3E}">
        <p14:creationId xmlns:p14="http://schemas.microsoft.com/office/powerpoint/2010/main" val="227293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690258" y="195619"/>
            <a:ext cx="5885248" cy="1146092"/>
          </a:xfrm>
        </p:spPr>
        <p:txBody>
          <a:bodyPr/>
          <a:lstStyle/>
          <a:p>
            <a:r>
              <a:rPr lang="de-DE" dirty="0">
                <a:latin typeface="+mn-lt"/>
              </a:rPr>
              <a:t>TO DO – OSP Checkliste</a:t>
            </a:r>
          </a:p>
        </p:txBody>
      </p:sp>
      <p:sp>
        <p:nvSpPr>
          <p:cNvPr id="23" name="Inhaltsplatzhalter 2"/>
          <p:cNvSpPr txBox="1">
            <a:spLocks/>
          </p:cNvSpPr>
          <p:nvPr/>
        </p:nvSpPr>
        <p:spPr bwMode="auto">
          <a:xfrm>
            <a:off x="288060" y="1087257"/>
            <a:ext cx="7930114" cy="64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de-DE" sz="3200" b="1" dirty="0">
                <a:cs typeface="Times New Roman" pitchFamily="18" charset="0"/>
                <a:sym typeface="Wingdings" pitchFamily="2" charset="2"/>
              </a:rPr>
              <a:t>1. </a:t>
            </a:r>
            <a:r>
              <a:rPr lang="de-DE" sz="3600" b="1" dirty="0">
                <a:cs typeface="Times New Roman" pitchFamily="18" charset="0"/>
                <a:sym typeface="Wingdings" pitchFamily="2" charset="2"/>
              </a:rPr>
              <a:t>Infoveranstaltung + </a:t>
            </a:r>
            <a:r>
              <a:rPr lang="de-DE" sz="3600" b="1" dirty="0">
                <a:cs typeface="Times New Roman" pitchFamily="18" charset="0"/>
              </a:rPr>
              <a:t>Eintrag in </a:t>
            </a:r>
            <a:r>
              <a:rPr lang="de-DE" sz="3600" b="1" dirty="0">
                <a:cs typeface="Times New Roman" pitchFamily="18" charset="0"/>
                <a:sym typeface="Wingdings" panose="05000000000000000000" pitchFamily="2" charset="2"/>
              </a:rPr>
              <a:t>Stud.IP</a:t>
            </a:r>
            <a:endParaRPr lang="de-DE" sz="3600" b="1" dirty="0"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de-DE" sz="2000" kern="0" dirty="0">
              <a:solidFill>
                <a:srgbClr val="000099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de-DE" sz="2000" kern="0" dirty="0">
              <a:solidFill>
                <a:srgbClr val="000099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de-DE" sz="2000" kern="0" dirty="0">
              <a:solidFill>
                <a:srgbClr val="000099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de-DE" sz="2000" kern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88060" y="2262285"/>
            <a:ext cx="5231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altLang="de-DE" sz="3200" b="1" dirty="0">
                <a:cs typeface="Times New Roman" pitchFamily="18" charset="0"/>
                <a:sym typeface="Wingdings"/>
              </a:rPr>
              <a:t>2. </a:t>
            </a:r>
            <a:r>
              <a:rPr lang="de-DE" altLang="de-DE" sz="3600" b="1" dirty="0">
                <a:cs typeface="Times New Roman" pitchFamily="18" charset="0"/>
              </a:rPr>
              <a:t>Praktikumsplatz suchen </a:t>
            </a:r>
          </a:p>
        </p:txBody>
      </p:sp>
      <p:sp>
        <p:nvSpPr>
          <p:cNvPr id="18" name="Rechteck 17"/>
          <p:cNvSpPr/>
          <p:nvPr/>
        </p:nvSpPr>
        <p:spPr>
          <a:xfrm>
            <a:off x="6959432" y="1693070"/>
            <a:ext cx="119314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DE" b="1" kern="0" dirty="0"/>
              <a:t>ab sofort</a:t>
            </a:r>
          </a:p>
        </p:txBody>
      </p:sp>
      <p:sp>
        <p:nvSpPr>
          <p:cNvPr id="19" name="Inhaltsplatzhalter 2"/>
          <p:cNvSpPr txBox="1">
            <a:spLocks/>
          </p:cNvSpPr>
          <p:nvPr/>
        </p:nvSpPr>
        <p:spPr bwMode="auto">
          <a:xfrm>
            <a:off x="288060" y="3229785"/>
            <a:ext cx="6786563" cy="52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3200" b="1" dirty="0">
                <a:cs typeface="Times New Roman" pitchFamily="18" charset="0"/>
                <a:sym typeface="Wingdings" panose="05000000000000000000" pitchFamily="2" charset="2"/>
              </a:rPr>
              <a:t>3. </a:t>
            </a:r>
            <a:r>
              <a:rPr lang="de-DE" sz="3600" b="1" dirty="0">
                <a:cs typeface="Times New Roman" pitchFamily="18" charset="0"/>
              </a:rPr>
              <a:t>Praktikum anmelden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de-DE" sz="2400" kern="0" dirty="0"/>
          </a:p>
        </p:txBody>
      </p:sp>
      <p:sp>
        <p:nvSpPr>
          <p:cNvPr id="20" name="Inhaltsplatzhalter 2"/>
          <p:cNvSpPr txBox="1">
            <a:spLocks/>
          </p:cNvSpPr>
          <p:nvPr/>
        </p:nvSpPr>
        <p:spPr bwMode="auto">
          <a:xfrm>
            <a:off x="288059" y="4383267"/>
            <a:ext cx="7153458" cy="52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3200" b="1" dirty="0">
                <a:cs typeface="Times New Roman" pitchFamily="18" charset="0"/>
                <a:sym typeface="Wingdings" panose="05000000000000000000" pitchFamily="2" charset="2"/>
              </a:rPr>
              <a:t>4. </a:t>
            </a:r>
            <a:r>
              <a:rPr lang="de-DE" sz="3600" b="1" dirty="0">
                <a:cs typeface="Times New Roman" pitchFamily="18" charset="0"/>
              </a:rPr>
              <a:t>Begleitseminar in Stud.IP buchen</a:t>
            </a:r>
            <a:endParaRPr lang="de-DE" sz="3600" kern="0" dirty="0">
              <a:solidFill>
                <a:srgbClr val="000099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357642" y="2471962"/>
            <a:ext cx="119314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DE" b="1" kern="0" dirty="0"/>
              <a:t>ab sofort</a:t>
            </a:r>
          </a:p>
        </p:txBody>
      </p:sp>
      <p:sp>
        <p:nvSpPr>
          <p:cNvPr id="26" name="Rechteck 25"/>
          <p:cNvSpPr/>
          <p:nvPr/>
        </p:nvSpPr>
        <p:spPr>
          <a:xfrm>
            <a:off x="618623" y="1613347"/>
            <a:ext cx="645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„OSP-Begleitveranstaltungen (Frühjahr/Herbst …)“</a:t>
            </a:r>
          </a:p>
        </p:txBody>
      </p:sp>
      <p:sp>
        <p:nvSpPr>
          <p:cNvPr id="9" name="Rechteck 8"/>
          <p:cNvSpPr/>
          <p:nvPr/>
        </p:nvSpPr>
        <p:spPr>
          <a:xfrm>
            <a:off x="10868383" y="3599075"/>
            <a:ext cx="425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eaLnBrk="0" hangingPunct="0">
              <a:spcBef>
                <a:spcPct val="20000"/>
              </a:spcBef>
              <a:defRPr/>
            </a:pPr>
            <a:endParaRPr lang="de-DE" sz="1600" kern="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BA967A9-1BFB-7CC5-C1D8-6C40BEF50B33}"/>
              </a:ext>
            </a:extLst>
          </p:cNvPr>
          <p:cNvSpPr txBox="1"/>
          <p:nvPr/>
        </p:nvSpPr>
        <p:spPr>
          <a:xfrm>
            <a:off x="698663" y="4901111"/>
            <a:ext cx="69477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kern="0" dirty="0"/>
              <a:t>Gruppenzuordnung ca. </a:t>
            </a:r>
            <a:r>
              <a:rPr lang="de-DE" sz="2400" kern="0" dirty="0">
                <a:highlight>
                  <a:srgbClr val="FFFF00"/>
                </a:highlight>
              </a:rPr>
              <a:t>4 Wochen vor Vorlesungsende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BAC88CB-66A8-3720-0738-B032C8A28E5D}"/>
              </a:ext>
            </a:extLst>
          </p:cNvPr>
          <p:cNvSpPr txBox="1"/>
          <p:nvPr/>
        </p:nvSpPr>
        <p:spPr>
          <a:xfrm>
            <a:off x="712555" y="3744685"/>
            <a:ext cx="63097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kern="0" dirty="0"/>
              <a:t>Homepage ZfS ca. </a:t>
            </a:r>
            <a:r>
              <a:rPr lang="de-DE" sz="2400" kern="0" dirty="0">
                <a:highlight>
                  <a:srgbClr val="FFFF00"/>
                </a:highlight>
              </a:rPr>
              <a:t>4 Wochen vor Vorlesungsende</a:t>
            </a:r>
          </a:p>
          <a:p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21A3FB7-D7AA-F27F-EE12-5F7A2AC6F3B7}"/>
              </a:ext>
            </a:extLst>
          </p:cNvPr>
          <p:cNvSpPr txBox="1">
            <a:spLocks/>
          </p:cNvSpPr>
          <p:nvPr/>
        </p:nvSpPr>
        <p:spPr bwMode="auto">
          <a:xfrm>
            <a:off x="306224" y="5514649"/>
            <a:ext cx="6786563" cy="52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e-DE" sz="3200" b="1" dirty="0">
                <a:cs typeface="Times New Roman" pitchFamily="18" charset="0"/>
                <a:sym typeface="Wingdings" panose="05000000000000000000" pitchFamily="2" charset="2"/>
              </a:rPr>
              <a:t>5. </a:t>
            </a:r>
            <a:r>
              <a:rPr lang="de-DE" sz="3600" b="1" dirty="0">
                <a:cs typeface="Times New Roman" pitchFamily="18" charset="0"/>
              </a:rPr>
              <a:t>Anmeldung prüfen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de-DE" sz="2400" kern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B2AA63-8AEA-4324-B88C-6F47998B8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02" t="24084" r="36239" b="3873"/>
          <a:stretch/>
        </p:blipFill>
        <p:spPr>
          <a:xfrm>
            <a:off x="8218174" y="1221004"/>
            <a:ext cx="3912528" cy="53559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01A7DCE3-96DA-E3D7-D24B-9E329B9C7FCA}"/>
              </a:ext>
            </a:extLst>
          </p:cNvPr>
          <p:cNvSpPr/>
          <p:nvPr/>
        </p:nvSpPr>
        <p:spPr>
          <a:xfrm rot="19758054">
            <a:off x="8748701" y="4289880"/>
            <a:ext cx="2821969" cy="9048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72000" algn="ctr" eaLnBrk="0" hangingPunct="0">
              <a:spcBef>
                <a:spcPct val="20000"/>
              </a:spcBef>
              <a:defRPr/>
            </a:pPr>
            <a:r>
              <a:rPr lang="de-DE" sz="2400" kern="0" dirty="0"/>
              <a:t>Formular </a:t>
            </a:r>
            <a:r>
              <a:rPr lang="de-DE" sz="2400" b="1" kern="0" dirty="0">
                <a:sym typeface="Wingdings" pitchFamily="2" charset="2"/>
              </a:rPr>
              <a:t>verbleibt</a:t>
            </a:r>
            <a:r>
              <a:rPr lang="de-DE" sz="2400" kern="0" dirty="0">
                <a:sym typeface="Wingdings" pitchFamily="2" charset="2"/>
              </a:rPr>
              <a:t> </a:t>
            </a:r>
          </a:p>
          <a:p>
            <a:pPr marL="72000" algn="ctr" eaLnBrk="0" hangingPunct="0">
              <a:spcBef>
                <a:spcPct val="20000"/>
              </a:spcBef>
              <a:defRPr/>
            </a:pPr>
            <a:r>
              <a:rPr lang="de-DE" sz="2400" b="1" kern="0" dirty="0">
                <a:sym typeface="Wingdings" pitchFamily="2" charset="2"/>
              </a:rPr>
              <a:t>in Ihren Unterlagen</a:t>
            </a:r>
            <a:endParaRPr lang="de-DE" sz="2400" b="1" kern="0" dirty="0"/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D1AAFCE8-D4CB-4D9B-96FB-8DF49F7C74E5}"/>
              </a:ext>
            </a:extLst>
          </p:cNvPr>
          <p:cNvSpPr/>
          <p:nvPr/>
        </p:nvSpPr>
        <p:spPr>
          <a:xfrm>
            <a:off x="7074621" y="2340148"/>
            <a:ext cx="1012365" cy="415072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09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7" grpId="0"/>
      <p:bldP spid="13" grpId="0"/>
    </p:bldLst>
  </p:timing>
</p:sld>
</file>

<file path=ppt/theme/theme1.xml><?xml version="1.0" encoding="utf-8"?>
<a:theme xmlns:a="http://schemas.openxmlformats.org/drawingml/2006/main" name="Office">
  <a:themeElements>
    <a:clrScheme name="PHHD Officefarben 1">
      <a:dk1>
        <a:srgbClr val="000000"/>
      </a:dk1>
      <a:lt1>
        <a:srgbClr val="FFFFFF"/>
      </a:lt1>
      <a:dk2>
        <a:srgbClr val="FFC40A"/>
      </a:dk2>
      <a:lt2>
        <a:srgbClr val="FFFFFF"/>
      </a:lt2>
      <a:accent1>
        <a:srgbClr val="1C426F"/>
      </a:accent1>
      <a:accent2>
        <a:srgbClr val="FFC40A"/>
      </a:accent2>
      <a:accent3>
        <a:srgbClr val="1C9AD7"/>
      </a:accent3>
      <a:accent4>
        <a:srgbClr val="D9E126"/>
      </a:accent4>
      <a:accent5>
        <a:srgbClr val="94788E"/>
      </a:accent5>
      <a:accent6>
        <a:srgbClr val="EA8B2D"/>
      </a:accent6>
      <a:hlink>
        <a:srgbClr val="015686"/>
      </a:hlink>
      <a:folHlink>
        <a:srgbClr val="1C9AD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HD PPT 16-9" id="{9D5BB7BA-FE87-4EA2-97EA-5BEAF254DBB3}" vid="{A18719B6-A054-4370-BBA9-FCB4584F9C0E}"/>
    </a:ext>
  </a:extLst>
</a:theme>
</file>

<file path=ppt/theme/theme2.xml><?xml version="1.0" encoding="utf-8"?>
<a:theme xmlns:a="http://schemas.openxmlformats.org/drawingml/2006/main" name="PHHD Bilder">
  <a:themeElements>
    <a:clrScheme name="PHHD Officefarben 1">
      <a:dk1>
        <a:srgbClr val="000000"/>
      </a:dk1>
      <a:lt1>
        <a:srgbClr val="FFFFFF"/>
      </a:lt1>
      <a:dk2>
        <a:srgbClr val="FFC40A"/>
      </a:dk2>
      <a:lt2>
        <a:srgbClr val="FFFFFF"/>
      </a:lt2>
      <a:accent1>
        <a:srgbClr val="1C426F"/>
      </a:accent1>
      <a:accent2>
        <a:srgbClr val="FFC40A"/>
      </a:accent2>
      <a:accent3>
        <a:srgbClr val="1C9AD7"/>
      </a:accent3>
      <a:accent4>
        <a:srgbClr val="D9E126"/>
      </a:accent4>
      <a:accent5>
        <a:srgbClr val="94788E"/>
      </a:accent5>
      <a:accent6>
        <a:srgbClr val="EA8B2D"/>
      </a:accent6>
      <a:hlink>
        <a:srgbClr val="015686"/>
      </a:hlink>
      <a:folHlink>
        <a:srgbClr val="1C9AD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HD PPT 16-9" id="{9D5BB7BA-FE87-4EA2-97EA-5BEAF254DBB3}" vid="{1E5F42D7-26E6-438E-864F-EBDB35D5E172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PHHD_CD-Vorlage_Präsentation_20220704 (1)</Template>
  <TotalTime>0</TotalTime>
  <Words>883</Words>
  <Application>Microsoft Office PowerPoint</Application>
  <PresentationFormat>Breitbild</PresentationFormat>
  <Paragraphs>162</Paragraphs>
  <Slides>18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Wingdings</vt:lpstr>
      <vt:lpstr>Arial</vt:lpstr>
      <vt:lpstr>Calibri Light</vt:lpstr>
      <vt:lpstr>Calibri</vt:lpstr>
      <vt:lpstr>Office</vt:lpstr>
      <vt:lpstr>PHHD Bilder</vt:lpstr>
      <vt:lpstr>Zentrum für     schulpraktische Studien (ZfS)</vt:lpstr>
      <vt:lpstr>PowerPoint-Präsentation</vt:lpstr>
      <vt:lpstr>PowerPoint-Präsentation</vt:lpstr>
      <vt:lpstr>PowerPoint-Präsentation</vt:lpstr>
      <vt:lpstr>Für alle Praktika gilt:</vt:lpstr>
      <vt:lpstr>Termine / alle Praktika</vt:lpstr>
      <vt:lpstr>Ihr Orientierungspraktikum</vt:lpstr>
      <vt:lpstr>Vorlagen an der Schule</vt:lpstr>
      <vt:lpstr>TO DO – OSP Checkliste</vt:lpstr>
      <vt:lpstr>Eintrag in Stud.IP  </vt:lpstr>
      <vt:lpstr>PowerPoint-Präsentation</vt:lpstr>
      <vt:lpstr>PowerPoint-Präsentation</vt:lpstr>
      <vt:lpstr>PowerPoint-Präsentation</vt:lpstr>
      <vt:lpstr>PowerPoint-Präsentation</vt:lpstr>
      <vt:lpstr>ZfS – Kontakt </vt:lpstr>
      <vt:lpstr>PowerPoint-Präsentation</vt:lpstr>
      <vt:lpstr>PowerPoint-Präsentation</vt:lpstr>
      <vt:lpstr>OSP im Ausland</vt:lpstr>
    </vt:vector>
  </TitlesOfParts>
  <Company>PH-Heidelberg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schulpraktische Studien / Orientierungspraktikum</dc:title>
  <dc:creator>Isolde Rehm</dc:creator>
  <cp:lastModifiedBy>Isolde Rehm</cp:lastModifiedBy>
  <cp:revision>154</cp:revision>
  <dcterms:created xsi:type="dcterms:W3CDTF">2022-08-20T17:50:57Z</dcterms:created>
  <dcterms:modified xsi:type="dcterms:W3CDTF">2025-09-10T17:37:30Z</dcterms:modified>
</cp:coreProperties>
</file>