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>
      <p:cViewPr varScale="1">
        <p:scale>
          <a:sx n="117" d="100"/>
          <a:sy n="117" d="100"/>
        </p:scale>
        <p:origin x="1200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/>
          <p:cNvCxnSpPr/>
          <p:nvPr/>
        </p:nvCxnSpPr>
        <p:spPr>
          <a:xfrm>
            <a:off x="156368" y="5407772"/>
            <a:ext cx="38722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574702" y="5407772"/>
            <a:ext cx="491454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28208" y="4618248"/>
            <a:ext cx="2145238" cy="5592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17" i="1" dirty="0">
                <a:latin typeface="Century Gothic" panose="020B0502020202020204" pitchFamily="34" charset="0"/>
              </a:rPr>
              <a:t>Öffnungszeiten herausfinden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96260" y="3916170"/>
            <a:ext cx="2457273" cy="5592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17" i="1" dirty="0">
                <a:latin typeface="Century Gothic" panose="020B0502020202020204" pitchFamily="34" charset="0"/>
              </a:rPr>
              <a:t>Formular für Bibliotheks-</a:t>
            </a:r>
          </a:p>
          <a:p>
            <a:r>
              <a:rPr lang="de-DE" sz="1517" i="1" dirty="0" err="1">
                <a:latin typeface="Century Gothic" panose="020B0502020202020204" pitchFamily="34" charset="0"/>
              </a:rPr>
              <a:t>ausweis</a:t>
            </a:r>
            <a:r>
              <a:rPr lang="de-DE" sz="1517" i="1" dirty="0">
                <a:latin typeface="Century Gothic" panose="020B0502020202020204" pitchFamily="34" charset="0"/>
              </a:rPr>
              <a:t> besorgen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376347" y="3223529"/>
            <a:ext cx="2262251" cy="5592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17" i="1" dirty="0">
                <a:latin typeface="Century Gothic" panose="020B0502020202020204" pitchFamily="34" charset="0"/>
              </a:rPr>
              <a:t>Eltern auf Formular unterschreiben lassen</a:t>
            </a:r>
          </a:p>
        </p:txBody>
      </p:sp>
      <p:cxnSp>
        <p:nvCxnSpPr>
          <p:cNvPr id="20" name="Gerade Verbindung 19"/>
          <p:cNvCxnSpPr>
            <a:stCxn id="14" idx="2"/>
          </p:cNvCxnSpPr>
          <p:nvPr/>
        </p:nvCxnSpPr>
        <p:spPr>
          <a:xfrm>
            <a:off x="1200827" y="5177504"/>
            <a:ext cx="0" cy="2302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2702494" y="4549677"/>
            <a:ext cx="0" cy="8580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248555" y="3857036"/>
            <a:ext cx="0" cy="15507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295980"/>
              </p:ext>
            </p:extLst>
          </p:nvPr>
        </p:nvGraphicFramePr>
        <p:xfrm>
          <a:off x="259514" y="1808906"/>
          <a:ext cx="4011201" cy="401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6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43">
                <a:tc>
                  <a:txBody>
                    <a:bodyPr/>
                    <a:lstStyle/>
                    <a:p>
                      <a:r>
                        <a:rPr lang="de-DE" sz="1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Wann?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7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13823"/>
              </p:ext>
            </p:extLst>
          </p:nvPr>
        </p:nvGraphicFramePr>
        <p:xfrm>
          <a:off x="4504740" y="1826312"/>
          <a:ext cx="4905464" cy="401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43">
                <a:tc>
                  <a:txBody>
                    <a:bodyPr/>
                    <a:lstStyle/>
                    <a:p>
                      <a:r>
                        <a:rPr lang="de-DE" sz="1700" b="0" dirty="0">
                          <a:latin typeface="Century Gothic" panose="020B0502020202020204" pitchFamily="34" charset="0"/>
                        </a:rPr>
                        <a:t>Wann?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700" b="0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227209" y="4551563"/>
            <a:ext cx="1205589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300" i="1" dirty="0">
                <a:latin typeface="Century Gothic" panose="020B0502020202020204" pitchFamily="34" charset="0"/>
              </a:rPr>
              <a:t>Jacke und Tasche einschließen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8286359" y="4315651"/>
            <a:ext cx="1404156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300" i="1" dirty="0">
                <a:latin typeface="Century Gothic" panose="020B0502020202020204" pitchFamily="34" charset="0"/>
              </a:rPr>
              <a:t>ausleihen mit dem Bibliotheks-ausweis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790082" y="3379547"/>
            <a:ext cx="2418269" cy="1826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950" dirty="0">
                <a:latin typeface="Century Gothic" panose="020B0502020202020204" pitchFamily="34" charset="0"/>
              </a:rPr>
              <a:t>Spaß haben: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nach Büchern  suchen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nach Hörbüchern suchen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nach Spielen suchen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nach Comics suchen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anschauen und lesen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517" i="1" dirty="0">
                <a:latin typeface="Century Gothic" panose="020B0502020202020204" pitchFamily="34" charset="0"/>
              </a:rPr>
              <a:t>________________</a:t>
            </a:r>
          </a:p>
        </p:txBody>
      </p:sp>
      <p:cxnSp>
        <p:nvCxnSpPr>
          <p:cNvPr id="34" name="Gerade Verbindung 33"/>
          <p:cNvCxnSpPr/>
          <p:nvPr/>
        </p:nvCxnSpPr>
        <p:spPr>
          <a:xfrm>
            <a:off x="4793698" y="5251755"/>
            <a:ext cx="0" cy="1560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6925409" y="5240343"/>
            <a:ext cx="0" cy="1560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8832420" y="5240343"/>
            <a:ext cx="0" cy="1560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385926" y="3415404"/>
            <a:ext cx="1326147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300" i="1" dirty="0">
                <a:latin typeface="Century Gothic" panose="020B0502020202020204" pitchFamily="34" charset="0"/>
              </a:rPr>
              <a:t>Bücher und andere Medien zurückgeben</a:t>
            </a:r>
          </a:p>
        </p:txBody>
      </p:sp>
      <p:cxnSp>
        <p:nvCxnSpPr>
          <p:cNvPr id="43" name="Gerade Verbindung 42"/>
          <p:cNvCxnSpPr/>
          <p:nvPr/>
        </p:nvCxnSpPr>
        <p:spPr>
          <a:xfrm>
            <a:off x="5588815" y="4334836"/>
            <a:ext cx="0" cy="10729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9ABBE9BE-23EA-864C-8DD0-F9A10D1F7630}"/>
              </a:ext>
            </a:extLst>
          </p:cNvPr>
          <p:cNvSpPr/>
          <p:nvPr/>
        </p:nvSpPr>
        <p:spPr>
          <a:xfrm>
            <a:off x="263555" y="548680"/>
            <a:ext cx="914664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1356725E-22E7-E94D-9AC2-7D8EBA22FC8F}"/>
              </a:ext>
            </a:extLst>
          </p:cNvPr>
          <p:cNvSpPr/>
          <p:nvPr/>
        </p:nvSpPr>
        <p:spPr>
          <a:xfrm flipH="1">
            <a:off x="263555" y="6320938"/>
            <a:ext cx="262186" cy="2435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95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D085267-ADC2-1546-9C80-43B1B93FF0CC}"/>
              </a:ext>
            </a:extLst>
          </p:cNvPr>
          <p:cNvSpPr/>
          <p:nvPr/>
        </p:nvSpPr>
        <p:spPr>
          <a:xfrm>
            <a:off x="497581" y="6242930"/>
            <a:ext cx="5850650" cy="3924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517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733" dirty="0">
                <a:latin typeface="Century Gothic" panose="020B0502020202020204" pitchFamily="34" charset="0"/>
              </a:rPr>
              <a:t>.</a:t>
            </a:r>
            <a:r>
              <a:rPr lang="de-DE" sz="1950" dirty="0"/>
              <a:t> </a:t>
            </a:r>
          </a:p>
        </p:txBody>
      </p:sp>
      <p:sp>
        <p:nvSpPr>
          <p:cNvPr id="33" name="Textfeld 21">
            <a:extLst>
              <a:ext uri="{FF2B5EF4-FFF2-40B4-BE49-F238E27FC236}">
                <a16:creationId xmlns:a16="http://schemas.microsoft.com/office/drawing/2014/main" id="{DC7DCC2C-D3B2-BB48-BA3C-F3C2D430A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882" y="6129833"/>
            <a:ext cx="3226938" cy="492635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67" dirty="0"/>
              <a:t>Zitierhinweis: Harren, I., &amp; Projektteam (2021): Wie kann ich eine Bibliothek nutzen? </a:t>
            </a:r>
            <a:r>
              <a:rPr lang="mr-IN" altLang="de-DE" sz="867" dirty="0"/>
              <a:t>–</a:t>
            </a:r>
            <a:r>
              <a:rPr lang="de-DE" altLang="de-DE" sz="867" dirty="0"/>
              <a:t> Visualisierung. Verfügbar unter: </a:t>
            </a:r>
            <a:r>
              <a:rPr lang="de-DE" altLang="de-DE" sz="867" dirty="0">
                <a:solidFill>
                  <a:srgbClr val="00B050"/>
                </a:solidFill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233605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/>
          <p:cNvCxnSpPr/>
          <p:nvPr/>
        </p:nvCxnSpPr>
        <p:spPr>
          <a:xfrm>
            <a:off x="156368" y="5407772"/>
            <a:ext cx="38722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574702" y="5407772"/>
            <a:ext cx="491454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28208" y="4618248"/>
            <a:ext cx="2145238" cy="5592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17" i="1" dirty="0">
                <a:solidFill>
                  <a:schemeClr val="bg1"/>
                </a:solidFill>
                <a:latin typeface="Century Gothic" panose="020B0502020202020204" pitchFamily="34" charset="0"/>
              </a:rPr>
              <a:t>Öffnungszeiten herausfinden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96260" y="3916170"/>
            <a:ext cx="2457273" cy="5592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17" i="1" dirty="0">
                <a:solidFill>
                  <a:schemeClr val="bg1"/>
                </a:solidFill>
                <a:latin typeface="Century Gothic" panose="020B0502020202020204" pitchFamily="34" charset="0"/>
              </a:rPr>
              <a:t>Formular für Bibliotheks-</a:t>
            </a:r>
          </a:p>
          <a:p>
            <a:r>
              <a:rPr lang="de-DE" sz="1517" i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ausweis</a:t>
            </a:r>
            <a:r>
              <a:rPr lang="de-DE" sz="1517" i="1" dirty="0">
                <a:solidFill>
                  <a:schemeClr val="bg1"/>
                </a:solidFill>
                <a:latin typeface="Century Gothic" panose="020B0502020202020204" pitchFamily="34" charset="0"/>
              </a:rPr>
              <a:t> besorgen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376347" y="3223529"/>
            <a:ext cx="2262251" cy="5592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517" i="1" dirty="0">
                <a:solidFill>
                  <a:schemeClr val="bg1"/>
                </a:solidFill>
                <a:latin typeface="Century Gothic" panose="020B0502020202020204" pitchFamily="34" charset="0"/>
              </a:rPr>
              <a:t>Eltern auf Formular unterschreiben lassen</a:t>
            </a:r>
          </a:p>
        </p:txBody>
      </p:sp>
      <p:cxnSp>
        <p:nvCxnSpPr>
          <p:cNvPr id="20" name="Gerade Verbindung 19"/>
          <p:cNvCxnSpPr>
            <a:stCxn id="14" idx="2"/>
          </p:cNvCxnSpPr>
          <p:nvPr/>
        </p:nvCxnSpPr>
        <p:spPr>
          <a:xfrm>
            <a:off x="1200827" y="5177504"/>
            <a:ext cx="0" cy="2302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2702494" y="4549677"/>
            <a:ext cx="0" cy="8580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248555" y="3857036"/>
            <a:ext cx="0" cy="15507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62709"/>
              </p:ext>
            </p:extLst>
          </p:nvPr>
        </p:nvGraphicFramePr>
        <p:xfrm>
          <a:off x="259514" y="1808906"/>
          <a:ext cx="4011201" cy="401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6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43">
                <a:tc>
                  <a:txBody>
                    <a:bodyPr/>
                    <a:lstStyle/>
                    <a:p>
                      <a:r>
                        <a:rPr lang="de-DE" sz="1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Wann?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7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beim ersten Mal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49469"/>
              </p:ext>
            </p:extLst>
          </p:nvPr>
        </p:nvGraphicFramePr>
        <p:xfrm>
          <a:off x="4504740" y="1826312"/>
          <a:ext cx="4905464" cy="401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43">
                <a:tc>
                  <a:txBody>
                    <a:bodyPr/>
                    <a:lstStyle/>
                    <a:p>
                      <a:r>
                        <a:rPr lang="de-DE" sz="1700" b="0" dirty="0">
                          <a:latin typeface="Century Gothic" panose="020B0502020202020204" pitchFamily="34" charset="0"/>
                        </a:rPr>
                        <a:t>Wann?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7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jedes Mal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227209" y="4551563"/>
            <a:ext cx="1205589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300" i="1" dirty="0">
                <a:solidFill>
                  <a:schemeClr val="bg1"/>
                </a:solidFill>
                <a:latin typeface="Century Gothic" panose="020B0502020202020204" pitchFamily="34" charset="0"/>
              </a:rPr>
              <a:t>Jacke und Tasche einschließen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8286359" y="4315651"/>
            <a:ext cx="1404156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300" i="1" dirty="0">
                <a:solidFill>
                  <a:schemeClr val="bg1"/>
                </a:solidFill>
                <a:latin typeface="Century Gothic" panose="020B0502020202020204" pitchFamily="34" charset="0"/>
              </a:rPr>
              <a:t>ausleihen mit dem Bibliotheks-ausweis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790082" y="3379547"/>
            <a:ext cx="2418269" cy="1826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950" dirty="0">
                <a:latin typeface="Century Gothic" panose="020B0502020202020204" pitchFamily="34" charset="0"/>
              </a:rPr>
              <a:t>Spaß haben: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300" i="1" dirty="0">
                <a:latin typeface="Century Gothic" panose="020B0502020202020204" pitchFamily="34" charset="0"/>
              </a:rPr>
              <a:t>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de-DE" sz="1517" i="1" dirty="0">
                <a:latin typeface="Century Gothic" panose="020B0502020202020204" pitchFamily="34" charset="0"/>
              </a:rPr>
              <a:t>________________</a:t>
            </a:r>
          </a:p>
        </p:txBody>
      </p:sp>
      <p:cxnSp>
        <p:nvCxnSpPr>
          <p:cNvPr id="34" name="Gerade Verbindung 33"/>
          <p:cNvCxnSpPr/>
          <p:nvPr/>
        </p:nvCxnSpPr>
        <p:spPr>
          <a:xfrm>
            <a:off x="4793698" y="5251755"/>
            <a:ext cx="0" cy="1560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6925409" y="5240343"/>
            <a:ext cx="0" cy="1560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8832420" y="5240343"/>
            <a:ext cx="0" cy="1560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385926" y="3415404"/>
            <a:ext cx="1326147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300" i="1" dirty="0">
                <a:solidFill>
                  <a:schemeClr val="bg1"/>
                </a:solidFill>
                <a:latin typeface="Century Gothic" panose="020B0502020202020204" pitchFamily="34" charset="0"/>
              </a:rPr>
              <a:t>Bücher und andere Medien zurückgeben</a:t>
            </a:r>
          </a:p>
        </p:txBody>
      </p:sp>
      <p:cxnSp>
        <p:nvCxnSpPr>
          <p:cNvPr id="43" name="Gerade Verbindung 42"/>
          <p:cNvCxnSpPr/>
          <p:nvPr/>
        </p:nvCxnSpPr>
        <p:spPr>
          <a:xfrm>
            <a:off x="5588815" y="4334836"/>
            <a:ext cx="0" cy="10729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9ABBE9BE-23EA-864C-8DD0-F9A10D1F7630}"/>
              </a:ext>
            </a:extLst>
          </p:cNvPr>
          <p:cNvSpPr/>
          <p:nvPr/>
        </p:nvSpPr>
        <p:spPr>
          <a:xfrm>
            <a:off x="263555" y="548680"/>
            <a:ext cx="914664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Wie kann ich eine Bibliothek nutzen?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1356725E-22E7-E94D-9AC2-7D8EBA22FC8F}"/>
              </a:ext>
            </a:extLst>
          </p:cNvPr>
          <p:cNvSpPr/>
          <p:nvPr/>
        </p:nvSpPr>
        <p:spPr>
          <a:xfrm flipH="1">
            <a:off x="263555" y="6320938"/>
            <a:ext cx="262186" cy="2435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95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D085267-ADC2-1546-9C80-43B1B93FF0CC}"/>
              </a:ext>
            </a:extLst>
          </p:cNvPr>
          <p:cNvSpPr/>
          <p:nvPr/>
        </p:nvSpPr>
        <p:spPr>
          <a:xfrm>
            <a:off x="497581" y="6242930"/>
            <a:ext cx="5850650" cy="3924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517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733" dirty="0">
                <a:latin typeface="Century Gothic" panose="020B0502020202020204" pitchFamily="34" charset="0"/>
              </a:rPr>
              <a:t>.</a:t>
            </a:r>
            <a:r>
              <a:rPr lang="de-DE" sz="1950" dirty="0"/>
              <a:t> </a:t>
            </a:r>
          </a:p>
        </p:txBody>
      </p:sp>
      <p:sp>
        <p:nvSpPr>
          <p:cNvPr id="33" name="Textfeld 21">
            <a:extLst>
              <a:ext uri="{FF2B5EF4-FFF2-40B4-BE49-F238E27FC236}">
                <a16:creationId xmlns:a16="http://schemas.microsoft.com/office/drawing/2014/main" id="{DC7DCC2C-D3B2-BB48-BA3C-F3C2D430A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882" y="6129833"/>
            <a:ext cx="3226938" cy="492635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67" dirty="0"/>
              <a:t>Zitierhinweis: Harren, I., &amp; Projektteam (2021): Wie kann ich eine Bibliothek nutzen? </a:t>
            </a:r>
            <a:r>
              <a:rPr lang="mr-IN" altLang="de-DE" sz="867" dirty="0"/>
              <a:t>–</a:t>
            </a:r>
            <a:r>
              <a:rPr lang="de-DE" altLang="de-DE" sz="867" dirty="0"/>
              <a:t> Visualisierung. Verfügbar unter: </a:t>
            </a:r>
            <a:r>
              <a:rPr lang="de-DE" altLang="de-DE" sz="867" dirty="0">
                <a:solidFill>
                  <a:srgbClr val="00B050"/>
                </a:solidFill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80632796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Macintosh PowerPoint</Application>
  <PresentationFormat>A4-Papier (210 x 297 mm)</PresentationFormat>
  <Paragraphs>43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harren</dc:creator>
  <cp:lastModifiedBy>AnnaMariaMaier Maier</cp:lastModifiedBy>
  <cp:revision>18</cp:revision>
  <dcterms:created xsi:type="dcterms:W3CDTF">2020-02-08T13:54:59Z</dcterms:created>
  <dcterms:modified xsi:type="dcterms:W3CDTF">2021-05-05T14:01:10Z</dcterms:modified>
</cp:coreProperties>
</file>