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3"/>
  </p:normalViewPr>
  <p:slideViewPr>
    <p:cSldViewPr snapToGrid="0" snapToObjects="1">
      <p:cViewPr varScale="1">
        <p:scale>
          <a:sx n="124" d="100"/>
          <a:sy n="124" d="100"/>
        </p:scale>
        <p:origin x="9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62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17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7176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23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206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656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615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092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7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09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593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9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87B98979-AD5E-FF42-8957-F365EE44C3C3}"/>
              </a:ext>
            </a:extLst>
          </p:cNvPr>
          <p:cNvSpPr/>
          <p:nvPr/>
        </p:nvSpPr>
        <p:spPr>
          <a:xfrm flipH="1">
            <a:off x="107504" y="6474956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B1B0204-09D0-574A-AEAC-1B863C97C230}"/>
              </a:ext>
            </a:extLst>
          </p:cNvPr>
          <p:cNvSpPr/>
          <p:nvPr/>
        </p:nvSpPr>
        <p:spPr>
          <a:xfrm>
            <a:off x="394354" y="6422979"/>
            <a:ext cx="5357502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66A6EF3E-11DA-084F-879C-31C505DE3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22" y="219075"/>
            <a:ext cx="9297086" cy="784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b="1" dirty="0">
                <a:latin typeface="Century Gothic" panose="020B0502020202020204" pitchFamily="34" charset="0"/>
              </a:rPr>
              <a:t>Überschrift: </a:t>
            </a:r>
            <a:r>
              <a:rPr lang="de-DE" sz="1600" dirty="0">
                <a:latin typeface="Century Gothic" panose="020B0502020202020204" pitchFamily="34" charset="0"/>
              </a:rPr>
              <a:t>Das Große Fass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dirty="0">
                <a:latin typeface="Century Gothic" panose="020B0502020202020204" pitchFamily="34" charset="0"/>
              </a:rPr>
              <a:t>Name:                                                                               	         Datum:</a:t>
            </a:r>
            <a:endParaRPr lang="de-DE" sz="1600" dirty="0">
              <a:latin typeface="Century Gothic" panose="020B0502020202020204" pitchFamily="34" charset="0"/>
              <a:ea typeface="Times New Roman"/>
              <a:cs typeface="Times New Roman"/>
            </a:endParaRPr>
          </a:p>
        </p:txBody>
      </p:sp>
      <p:sp>
        <p:nvSpPr>
          <p:cNvPr id="7" name="Textfeld 21">
            <a:extLst>
              <a:ext uri="{FF2B5EF4-FFF2-40B4-BE49-F238E27FC236}">
                <a16:creationId xmlns:a16="http://schemas.microsoft.com/office/drawing/2014/main" id="{C0559CAF-C432-484F-9791-7EA76D8D9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961" y="6356546"/>
            <a:ext cx="3359648" cy="338554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Zitierhinweis: König, C., Maier, A.-M. &amp; Projektteam (2020): </a:t>
            </a:r>
            <a:r>
              <a:rPr lang="de-DE" altLang="de-DE" sz="800" dirty="0">
                <a:solidFill>
                  <a:srgbClr val="00B050"/>
                </a:solidFill>
              </a:rPr>
              <a:t>Titel</a:t>
            </a:r>
            <a:r>
              <a:rPr lang="de-DE" altLang="de-DE" sz="800" dirty="0"/>
              <a:t> </a:t>
            </a:r>
            <a:r>
              <a:rPr lang="mr-IN" altLang="de-DE" sz="800" dirty="0"/>
              <a:t>–</a:t>
            </a:r>
            <a:r>
              <a:rPr lang="de-DE" altLang="de-DE" sz="800" dirty="0"/>
              <a:t> Visualisierung. Verfügbar unter: </a:t>
            </a:r>
            <a:r>
              <a:rPr lang="de-DE" altLang="de-DE" sz="800" dirty="0">
                <a:solidFill>
                  <a:srgbClr val="00B050"/>
                </a:solidFill>
              </a:rPr>
              <a:t>Link</a:t>
            </a: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E11E1DF2-7BCE-F14A-8C8A-DA10C8EE0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740828"/>
              </p:ext>
            </p:extLst>
          </p:nvPr>
        </p:nvGraphicFramePr>
        <p:xfrm>
          <a:off x="364766" y="1195449"/>
          <a:ext cx="2609435" cy="2392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0555">
                  <a:extLst>
                    <a:ext uri="{9D8B030D-6E8A-4147-A177-3AD203B41FA5}">
                      <a16:colId xmlns:a16="http://schemas.microsoft.com/office/drawing/2014/main" val="1173828066"/>
                    </a:ext>
                  </a:extLst>
                </a:gridCol>
                <a:gridCol w="1578880">
                  <a:extLst>
                    <a:ext uri="{9D8B030D-6E8A-4147-A177-3AD203B41FA5}">
                      <a16:colId xmlns:a16="http://schemas.microsoft.com/office/drawing/2014/main" val="987403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Was?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Weinfass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370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Woraus?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Holz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63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Wo?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Heidelberger Schloss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055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Wer?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Kurfürst Karl Theodor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453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Wann?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1751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020942"/>
                  </a:ext>
                </a:extLst>
              </a:tr>
            </a:tbl>
          </a:graphicData>
        </a:graphic>
      </p:graphicFrame>
      <p:graphicFrame>
        <p:nvGraphicFramePr>
          <p:cNvPr id="10" name="Tabelle 2">
            <a:extLst>
              <a:ext uri="{FF2B5EF4-FFF2-40B4-BE49-F238E27FC236}">
                <a16:creationId xmlns:a16="http://schemas.microsoft.com/office/drawing/2014/main" id="{A5FE3AE3-5786-404A-9BD9-889BB56262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5537"/>
              </p:ext>
            </p:extLst>
          </p:nvPr>
        </p:nvGraphicFramePr>
        <p:xfrm>
          <a:off x="5751856" y="1205138"/>
          <a:ext cx="3894752" cy="1651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67309">
                  <a:extLst>
                    <a:ext uri="{9D8B030D-6E8A-4147-A177-3AD203B41FA5}">
                      <a16:colId xmlns:a16="http://schemas.microsoft.com/office/drawing/2014/main" val="1173828066"/>
                    </a:ext>
                  </a:extLst>
                </a:gridCol>
                <a:gridCol w="2527443">
                  <a:extLst>
                    <a:ext uri="{9D8B030D-6E8A-4147-A177-3AD203B41FA5}">
                      <a16:colId xmlns:a16="http://schemas.microsoft.com/office/drawing/2014/main" val="987403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Wie viel Wein?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So viel wie in 1.500 Badewannen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370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Problem?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Fass war undicht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63872"/>
                  </a:ext>
                </a:extLst>
              </a:tr>
              <a:tr h="355181">
                <a:tc>
                  <a:txBody>
                    <a:bodyPr/>
                    <a:lstStyle/>
                    <a:p>
                      <a:r>
                        <a:rPr lang="de-DE" b="1" dirty="0"/>
                        <a:t>Deswegen?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wurde es nicht mehr gefüllt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139894"/>
                  </a:ext>
                </a:extLst>
              </a:tr>
            </a:tbl>
          </a:graphicData>
        </a:graphic>
      </p:graphicFrame>
      <p:graphicFrame>
        <p:nvGraphicFramePr>
          <p:cNvPr id="11" name="Tabelle 2">
            <a:extLst>
              <a:ext uri="{FF2B5EF4-FFF2-40B4-BE49-F238E27FC236}">
                <a16:creationId xmlns:a16="http://schemas.microsoft.com/office/drawing/2014/main" id="{33E9EB99-5BFE-624A-81D2-76A5BA584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042034"/>
              </p:ext>
            </p:extLst>
          </p:nvPr>
        </p:nvGraphicFramePr>
        <p:xfrm>
          <a:off x="6793493" y="5282022"/>
          <a:ext cx="2853115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45172">
                  <a:extLst>
                    <a:ext uri="{9D8B030D-6E8A-4147-A177-3AD203B41FA5}">
                      <a16:colId xmlns:a16="http://schemas.microsoft.com/office/drawing/2014/main" val="1173828066"/>
                    </a:ext>
                  </a:extLst>
                </a:gridCol>
                <a:gridCol w="1907943">
                  <a:extLst>
                    <a:ext uri="{9D8B030D-6E8A-4147-A177-3AD203B41FA5}">
                      <a16:colId xmlns:a16="http://schemas.microsoft.com/office/drawing/2014/main" val="987403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Früher?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Weinfass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370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Heute?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Sehenswürdigkeit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63872"/>
                  </a:ext>
                </a:extLst>
              </a:tr>
            </a:tbl>
          </a:graphicData>
        </a:graphic>
      </p:graphicFrame>
      <p:pic>
        <p:nvPicPr>
          <p:cNvPr id="8" name="Picture 2" descr="Gescannte Dokumente.pdf">
            <a:extLst>
              <a:ext uri="{FF2B5EF4-FFF2-40B4-BE49-F238E27FC236}">
                <a16:creationId xmlns:a16="http://schemas.microsoft.com/office/drawing/2014/main" id="{F945DB46-5AF3-3C4A-807E-6A40BD6111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grayscl/>
            <a:lum bright="-20000" contrast="4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576" b="90783" l="8824" r="90196">
                        <a14:foregroundMark x1="11601" y1="71465" x2="21078" y2="71212"/>
                        <a14:foregroundMark x1="21078" y1="71212" x2="34477" y2="81692"/>
                        <a14:foregroundMark x1="34477" y1="81692" x2="54085" y2="83333"/>
                        <a14:foregroundMark x1="54085" y1="83333" x2="64706" y2="81187"/>
                        <a14:foregroundMark x1="64706" y1="81187" x2="73529" y2="85859"/>
                        <a14:foregroundMark x1="73529" y1="85859" x2="76634" y2="93687"/>
                        <a14:foregroundMark x1="76634" y1="93687" x2="85294" y2="96086"/>
                        <a14:foregroundMark x1="85294" y1="96086" x2="90523" y2="89520"/>
                        <a14:foregroundMark x1="90523" y1="89520" x2="94281" y2="64520"/>
                        <a14:foregroundMark x1="94281" y1="64520" x2="92810" y2="53283"/>
                        <a14:foregroundMark x1="92810" y1="53283" x2="95261" y2="45455"/>
                        <a14:foregroundMark x1="95261" y1="45455" x2="87745" y2="16035"/>
                        <a14:foregroundMark x1="87745" y1="16035" x2="81373" y2="10732"/>
                        <a14:foregroundMark x1="81373" y1="10732" x2="73039" y2="7576"/>
                        <a14:foregroundMark x1="73039" y1="7576" x2="35458" y2="9975"/>
                        <a14:foregroundMark x1="35458" y1="9975" x2="26144" y2="7828"/>
                        <a14:foregroundMark x1="26144" y1="7828" x2="18464" y2="11869"/>
                        <a14:foregroundMark x1="18464" y1="11869" x2="8824" y2="54924"/>
                        <a14:foregroundMark x1="8824" y1="54924" x2="10948" y2="71086"/>
                        <a14:foregroundMark x1="78105" y1="93434" x2="86765" y2="98359"/>
                        <a14:foregroundMark x1="86765" y1="98359" x2="96078" y2="93939"/>
                        <a14:foregroundMark x1="96078" y1="93939" x2="97549" y2="85101"/>
                        <a14:foregroundMark x1="97549" y1="85101" x2="93137" y2="54040"/>
                        <a14:foregroundMark x1="93137" y1="54040" x2="94118" y2="28030"/>
                        <a14:foregroundMark x1="94118" y1="28030" x2="91013" y2="13636"/>
                        <a14:foregroundMark x1="91013" y1="13636" x2="83824" y2="8460"/>
                        <a14:foregroundMark x1="83824" y1="8460" x2="80065" y2="10606"/>
                        <a14:foregroundMark x1="76471" y1="88889" x2="81209" y2="95707"/>
                        <a14:foregroundMark x1="81209" y1="95707" x2="91340" y2="95707"/>
                        <a14:foregroundMark x1="91340" y1="95707" x2="94935" y2="86995"/>
                        <a14:foregroundMark x1="94935" y1="86995" x2="94935" y2="77904"/>
                        <a14:foregroundMark x1="94935" y1="77904" x2="89542" y2="37374"/>
                        <a14:foregroundMark x1="89542" y1="37374" x2="91176" y2="28662"/>
                        <a14:foregroundMark x1="91176" y1="28662" x2="90850" y2="19949"/>
                        <a14:foregroundMark x1="90850" y1="19949" x2="82680" y2="14268"/>
                        <a14:foregroundMark x1="82680" y1="14268" x2="74020" y2="22222"/>
                        <a14:foregroundMark x1="74020" y1="22222" x2="68791" y2="77525"/>
                        <a14:foregroundMark x1="68791" y1="77525" x2="70588" y2="85227"/>
                        <a14:foregroundMark x1="70588" y1="85227" x2="76144" y2="90783"/>
                        <a14:foregroundMark x1="77451" y1="90404" x2="81373" y2="97727"/>
                        <a14:foregroundMark x1="81373" y1="97727" x2="91013" y2="93308"/>
                        <a14:foregroundMark x1="91013" y1="93308" x2="93464" y2="81566"/>
                        <a14:foregroundMark x1="93464" y1="81566" x2="88889" y2="51515"/>
                        <a14:foregroundMark x1="88889" y1="51515" x2="93627" y2="23737"/>
                        <a14:foregroundMark x1="93627" y1="23737" x2="90196" y2="17172"/>
                        <a14:foregroundMark x1="90196" y1="17172" x2="79248" y2="18308"/>
                        <a14:foregroundMark x1="79248" y1="18308" x2="75490" y2="203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0375"/>
          <a:stretch/>
        </p:blipFill>
        <p:spPr bwMode="auto">
          <a:xfrm rot="5400000">
            <a:off x="2118410" y="1653028"/>
            <a:ext cx="3763674" cy="547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elle 2">
            <a:extLst>
              <a:ext uri="{FF2B5EF4-FFF2-40B4-BE49-F238E27FC236}">
                <a16:creationId xmlns:a16="http://schemas.microsoft.com/office/drawing/2014/main" id="{FBB9AC49-4569-924E-898E-9126C8C5F4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302854"/>
              </p:ext>
            </p:extLst>
          </p:nvPr>
        </p:nvGraphicFramePr>
        <p:xfrm>
          <a:off x="3142423" y="1208785"/>
          <a:ext cx="2520397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56675">
                  <a:extLst>
                    <a:ext uri="{9D8B030D-6E8A-4147-A177-3AD203B41FA5}">
                      <a16:colId xmlns:a16="http://schemas.microsoft.com/office/drawing/2014/main" val="1173828066"/>
                    </a:ext>
                  </a:extLst>
                </a:gridCol>
                <a:gridCol w="1263722">
                  <a:extLst>
                    <a:ext uri="{9D8B030D-6E8A-4147-A177-3AD203B41FA5}">
                      <a16:colId xmlns:a16="http://schemas.microsoft.com/office/drawing/2014/main" val="987403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Höhe?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6,4 Meter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370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Höher als?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Eine Giraffe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63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Länge?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acht Meter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854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Länger als?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 Wal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158585"/>
                  </a:ext>
                </a:extLst>
              </a:tr>
            </a:tbl>
          </a:graphicData>
        </a:graphic>
      </p:graphicFrame>
      <p:graphicFrame>
        <p:nvGraphicFramePr>
          <p:cNvPr id="9" name="Tabelle 2">
            <a:extLst>
              <a:ext uri="{FF2B5EF4-FFF2-40B4-BE49-F238E27FC236}">
                <a16:creationId xmlns:a16="http://schemas.microsoft.com/office/drawing/2014/main" id="{F870BCB4-16F1-AF40-B94D-CC25D46D4C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51873"/>
              </p:ext>
            </p:extLst>
          </p:nvPr>
        </p:nvGraphicFramePr>
        <p:xfrm>
          <a:off x="6286960" y="3516426"/>
          <a:ext cx="3359648" cy="1280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63522">
                  <a:extLst>
                    <a:ext uri="{9D8B030D-6E8A-4147-A177-3AD203B41FA5}">
                      <a16:colId xmlns:a16="http://schemas.microsoft.com/office/drawing/2014/main" val="1173828066"/>
                    </a:ext>
                  </a:extLst>
                </a:gridCol>
                <a:gridCol w="1896126">
                  <a:extLst>
                    <a:ext uri="{9D8B030D-6E8A-4147-A177-3AD203B41FA5}">
                      <a16:colId xmlns:a16="http://schemas.microsoft.com/office/drawing/2014/main" val="987403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Was auf dem Fass?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Tanzfläche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370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Warum?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Weil Karl Theodor gerne Feste feiert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63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13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87B98979-AD5E-FF42-8957-F365EE44C3C3}"/>
              </a:ext>
            </a:extLst>
          </p:cNvPr>
          <p:cNvSpPr/>
          <p:nvPr/>
        </p:nvSpPr>
        <p:spPr>
          <a:xfrm flipH="1">
            <a:off x="107504" y="6516052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B1B0204-09D0-574A-AEAC-1B863C97C230}"/>
              </a:ext>
            </a:extLst>
          </p:cNvPr>
          <p:cNvSpPr/>
          <p:nvPr/>
        </p:nvSpPr>
        <p:spPr>
          <a:xfrm>
            <a:off x="394354" y="6422979"/>
            <a:ext cx="5357502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66A6EF3E-11DA-084F-879C-31C505DE3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22" y="219075"/>
            <a:ext cx="9297086" cy="784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b="1" dirty="0">
                <a:latin typeface="Century Gothic" panose="020B0502020202020204" pitchFamily="34" charset="0"/>
              </a:rPr>
              <a:t>Überschrift: </a:t>
            </a:r>
            <a:r>
              <a:rPr lang="de-DE" sz="1600" dirty="0">
                <a:latin typeface="Century Gothic" panose="020B0502020202020204" pitchFamily="34" charset="0"/>
              </a:rPr>
              <a:t>Das Große Fass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dirty="0">
                <a:latin typeface="Century Gothic" panose="020B0502020202020204" pitchFamily="34" charset="0"/>
              </a:rPr>
              <a:t>Name:                                                                               	         Datum:</a:t>
            </a:r>
            <a:endParaRPr lang="de-DE" sz="1600" dirty="0">
              <a:latin typeface="Century Gothic" panose="020B0502020202020204" pitchFamily="34" charset="0"/>
              <a:ea typeface="Times New Roman"/>
              <a:cs typeface="Times New Roman"/>
            </a:endParaRPr>
          </a:p>
        </p:txBody>
      </p:sp>
      <p:sp>
        <p:nvSpPr>
          <p:cNvPr id="7" name="Textfeld 21">
            <a:extLst>
              <a:ext uri="{FF2B5EF4-FFF2-40B4-BE49-F238E27FC236}">
                <a16:creationId xmlns:a16="http://schemas.microsoft.com/office/drawing/2014/main" id="{C0559CAF-C432-484F-9791-7EA76D8D9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961" y="6356546"/>
            <a:ext cx="3359648" cy="338554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Zitierhinweis: König, C., Maier, A.-M. &amp; Projektteam (2020): </a:t>
            </a:r>
            <a:r>
              <a:rPr lang="de-DE" altLang="de-DE" sz="800" dirty="0">
                <a:solidFill>
                  <a:srgbClr val="00B050"/>
                </a:solidFill>
              </a:rPr>
              <a:t>Titel</a:t>
            </a:r>
            <a:r>
              <a:rPr lang="de-DE" altLang="de-DE" sz="800" dirty="0"/>
              <a:t> </a:t>
            </a:r>
            <a:r>
              <a:rPr lang="mr-IN" altLang="de-DE" sz="800" dirty="0"/>
              <a:t>–</a:t>
            </a:r>
            <a:r>
              <a:rPr lang="de-DE" altLang="de-DE" sz="800" dirty="0"/>
              <a:t> Visualisierung. Verfügbar unter: </a:t>
            </a:r>
            <a:r>
              <a:rPr lang="de-DE" altLang="de-DE" sz="800" dirty="0">
                <a:solidFill>
                  <a:srgbClr val="00B050"/>
                </a:solidFill>
              </a:rPr>
              <a:t>Link</a:t>
            </a: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E11E1DF2-7BCE-F14A-8C8A-DA10C8EE0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207975"/>
              </p:ext>
            </p:extLst>
          </p:nvPr>
        </p:nvGraphicFramePr>
        <p:xfrm>
          <a:off x="364766" y="1195449"/>
          <a:ext cx="2609435" cy="2392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0555">
                  <a:extLst>
                    <a:ext uri="{9D8B030D-6E8A-4147-A177-3AD203B41FA5}">
                      <a16:colId xmlns:a16="http://schemas.microsoft.com/office/drawing/2014/main" val="1173828066"/>
                    </a:ext>
                  </a:extLst>
                </a:gridCol>
                <a:gridCol w="1578880">
                  <a:extLst>
                    <a:ext uri="{9D8B030D-6E8A-4147-A177-3AD203B41FA5}">
                      <a16:colId xmlns:a16="http://schemas.microsoft.com/office/drawing/2014/main" val="987403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Was?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Weinfass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370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Woraus?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Holz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63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Wo?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Heidelberger Schloss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055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Wer?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Kurfürst Karl Theodor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453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Wann?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1751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020942"/>
                  </a:ext>
                </a:extLst>
              </a:tr>
            </a:tbl>
          </a:graphicData>
        </a:graphic>
      </p:graphicFrame>
      <p:graphicFrame>
        <p:nvGraphicFramePr>
          <p:cNvPr id="10" name="Tabelle 2">
            <a:extLst>
              <a:ext uri="{FF2B5EF4-FFF2-40B4-BE49-F238E27FC236}">
                <a16:creationId xmlns:a16="http://schemas.microsoft.com/office/drawing/2014/main" id="{A5FE3AE3-5786-404A-9BD9-889BB56262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105583"/>
              </p:ext>
            </p:extLst>
          </p:nvPr>
        </p:nvGraphicFramePr>
        <p:xfrm>
          <a:off x="5751856" y="1205138"/>
          <a:ext cx="3894752" cy="1651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67309">
                  <a:extLst>
                    <a:ext uri="{9D8B030D-6E8A-4147-A177-3AD203B41FA5}">
                      <a16:colId xmlns:a16="http://schemas.microsoft.com/office/drawing/2014/main" val="1173828066"/>
                    </a:ext>
                  </a:extLst>
                </a:gridCol>
                <a:gridCol w="2527443">
                  <a:extLst>
                    <a:ext uri="{9D8B030D-6E8A-4147-A177-3AD203B41FA5}">
                      <a16:colId xmlns:a16="http://schemas.microsoft.com/office/drawing/2014/main" val="987403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Wie viel Wein?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So viel wie in 1.500 Badewannen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370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Problem?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Fass war undicht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63872"/>
                  </a:ext>
                </a:extLst>
              </a:tr>
              <a:tr h="355181">
                <a:tc>
                  <a:txBody>
                    <a:bodyPr/>
                    <a:lstStyle/>
                    <a:p>
                      <a:r>
                        <a:rPr lang="de-DE" b="1" dirty="0"/>
                        <a:t>Deswegen?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wurde es nicht mehr gefüllt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139894"/>
                  </a:ext>
                </a:extLst>
              </a:tr>
            </a:tbl>
          </a:graphicData>
        </a:graphic>
      </p:graphicFrame>
      <p:graphicFrame>
        <p:nvGraphicFramePr>
          <p:cNvPr id="11" name="Tabelle 2">
            <a:extLst>
              <a:ext uri="{FF2B5EF4-FFF2-40B4-BE49-F238E27FC236}">
                <a16:creationId xmlns:a16="http://schemas.microsoft.com/office/drawing/2014/main" id="{33E9EB99-5BFE-624A-81D2-76A5BA584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555949"/>
              </p:ext>
            </p:extLst>
          </p:nvPr>
        </p:nvGraphicFramePr>
        <p:xfrm>
          <a:off x="6793493" y="5282022"/>
          <a:ext cx="2853115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45172">
                  <a:extLst>
                    <a:ext uri="{9D8B030D-6E8A-4147-A177-3AD203B41FA5}">
                      <a16:colId xmlns:a16="http://schemas.microsoft.com/office/drawing/2014/main" val="1173828066"/>
                    </a:ext>
                  </a:extLst>
                </a:gridCol>
                <a:gridCol w="1907943">
                  <a:extLst>
                    <a:ext uri="{9D8B030D-6E8A-4147-A177-3AD203B41FA5}">
                      <a16:colId xmlns:a16="http://schemas.microsoft.com/office/drawing/2014/main" val="987403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Früher?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Weinfass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370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Heute?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Sehenswürdigkeit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63872"/>
                  </a:ext>
                </a:extLst>
              </a:tr>
            </a:tbl>
          </a:graphicData>
        </a:graphic>
      </p:graphicFrame>
      <p:pic>
        <p:nvPicPr>
          <p:cNvPr id="8" name="Picture 2" descr="Gescannte Dokumente.pdf">
            <a:extLst>
              <a:ext uri="{FF2B5EF4-FFF2-40B4-BE49-F238E27FC236}">
                <a16:creationId xmlns:a16="http://schemas.microsoft.com/office/drawing/2014/main" id="{F945DB46-5AF3-3C4A-807E-6A40BD6111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grayscl/>
            <a:lum bright="-20000" contrast="4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576" b="90783" l="8824" r="90196">
                        <a14:foregroundMark x1="11601" y1="71465" x2="21078" y2="71212"/>
                        <a14:foregroundMark x1="21078" y1="71212" x2="34477" y2="81692"/>
                        <a14:foregroundMark x1="34477" y1="81692" x2="54085" y2="83333"/>
                        <a14:foregroundMark x1="54085" y1="83333" x2="64706" y2="81187"/>
                        <a14:foregroundMark x1="64706" y1="81187" x2="73529" y2="85859"/>
                        <a14:foregroundMark x1="73529" y1="85859" x2="76634" y2="93687"/>
                        <a14:foregroundMark x1="76634" y1="93687" x2="85294" y2="96086"/>
                        <a14:foregroundMark x1="85294" y1="96086" x2="90523" y2="89520"/>
                        <a14:foregroundMark x1="90523" y1="89520" x2="94281" y2="64520"/>
                        <a14:foregroundMark x1="94281" y1="64520" x2="92810" y2="53283"/>
                        <a14:foregroundMark x1="92810" y1="53283" x2="95261" y2="45455"/>
                        <a14:foregroundMark x1="95261" y1="45455" x2="87745" y2="16035"/>
                        <a14:foregroundMark x1="87745" y1="16035" x2="81373" y2="10732"/>
                        <a14:foregroundMark x1="81373" y1="10732" x2="73039" y2="7576"/>
                        <a14:foregroundMark x1="73039" y1="7576" x2="35458" y2="9975"/>
                        <a14:foregroundMark x1="35458" y1="9975" x2="26144" y2="7828"/>
                        <a14:foregroundMark x1="26144" y1="7828" x2="18464" y2="11869"/>
                        <a14:foregroundMark x1="18464" y1="11869" x2="8824" y2="54924"/>
                        <a14:foregroundMark x1="8824" y1="54924" x2="10948" y2="71086"/>
                        <a14:foregroundMark x1="78105" y1="93434" x2="86765" y2="98359"/>
                        <a14:foregroundMark x1="86765" y1="98359" x2="96078" y2="93939"/>
                        <a14:foregroundMark x1="96078" y1="93939" x2="97549" y2="85101"/>
                        <a14:foregroundMark x1="97549" y1="85101" x2="93137" y2="54040"/>
                        <a14:foregroundMark x1="93137" y1="54040" x2="94118" y2="28030"/>
                        <a14:foregroundMark x1="94118" y1="28030" x2="91013" y2="13636"/>
                        <a14:foregroundMark x1="91013" y1="13636" x2="83824" y2="8460"/>
                        <a14:foregroundMark x1="83824" y1="8460" x2="80065" y2="10606"/>
                        <a14:foregroundMark x1="76471" y1="88889" x2="81209" y2="95707"/>
                        <a14:foregroundMark x1="81209" y1="95707" x2="91340" y2="95707"/>
                        <a14:foregroundMark x1="91340" y1="95707" x2="94935" y2="86995"/>
                        <a14:foregroundMark x1="94935" y1="86995" x2="94935" y2="77904"/>
                        <a14:foregroundMark x1="94935" y1="77904" x2="89542" y2="37374"/>
                        <a14:foregroundMark x1="89542" y1="37374" x2="91176" y2="28662"/>
                        <a14:foregroundMark x1="91176" y1="28662" x2="90850" y2="19949"/>
                        <a14:foregroundMark x1="90850" y1="19949" x2="82680" y2="14268"/>
                        <a14:foregroundMark x1="82680" y1="14268" x2="74020" y2="22222"/>
                        <a14:foregroundMark x1="74020" y1="22222" x2="68791" y2="77525"/>
                        <a14:foregroundMark x1="68791" y1="77525" x2="70588" y2="85227"/>
                        <a14:foregroundMark x1="70588" y1="85227" x2="76144" y2="90783"/>
                        <a14:foregroundMark x1="77451" y1="90404" x2="81373" y2="97727"/>
                        <a14:foregroundMark x1="81373" y1="97727" x2="91013" y2="93308"/>
                        <a14:foregroundMark x1="91013" y1="93308" x2="93464" y2="81566"/>
                        <a14:foregroundMark x1="93464" y1="81566" x2="88889" y2="51515"/>
                        <a14:foregroundMark x1="88889" y1="51515" x2="93627" y2="23737"/>
                        <a14:foregroundMark x1="93627" y1="23737" x2="90196" y2="17172"/>
                        <a14:foregroundMark x1="90196" y1="17172" x2="79248" y2="18308"/>
                        <a14:foregroundMark x1="79248" y1="18308" x2="75490" y2="203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0375"/>
          <a:stretch/>
        </p:blipFill>
        <p:spPr bwMode="auto">
          <a:xfrm rot="5400000">
            <a:off x="2118410" y="1653028"/>
            <a:ext cx="3763674" cy="547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elle 2">
            <a:extLst>
              <a:ext uri="{FF2B5EF4-FFF2-40B4-BE49-F238E27FC236}">
                <a16:creationId xmlns:a16="http://schemas.microsoft.com/office/drawing/2014/main" id="{FBB9AC49-4569-924E-898E-9126C8C5F4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867853"/>
              </p:ext>
            </p:extLst>
          </p:nvPr>
        </p:nvGraphicFramePr>
        <p:xfrm>
          <a:off x="3142423" y="1208785"/>
          <a:ext cx="2520397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56675">
                  <a:extLst>
                    <a:ext uri="{9D8B030D-6E8A-4147-A177-3AD203B41FA5}">
                      <a16:colId xmlns:a16="http://schemas.microsoft.com/office/drawing/2014/main" val="1173828066"/>
                    </a:ext>
                  </a:extLst>
                </a:gridCol>
                <a:gridCol w="1263722">
                  <a:extLst>
                    <a:ext uri="{9D8B030D-6E8A-4147-A177-3AD203B41FA5}">
                      <a16:colId xmlns:a16="http://schemas.microsoft.com/office/drawing/2014/main" val="987403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Höhe?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6,4 Meter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370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Höher als?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Eine Giraffe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63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Länge?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acht Meter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854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Länger als?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Ein Wal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158585"/>
                  </a:ext>
                </a:extLst>
              </a:tr>
            </a:tbl>
          </a:graphicData>
        </a:graphic>
      </p:graphicFrame>
      <p:graphicFrame>
        <p:nvGraphicFramePr>
          <p:cNvPr id="9" name="Tabelle 2">
            <a:extLst>
              <a:ext uri="{FF2B5EF4-FFF2-40B4-BE49-F238E27FC236}">
                <a16:creationId xmlns:a16="http://schemas.microsoft.com/office/drawing/2014/main" id="{F870BCB4-16F1-AF40-B94D-CC25D46D4C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936697"/>
              </p:ext>
            </p:extLst>
          </p:nvPr>
        </p:nvGraphicFramePr>
        <p:xfrm>
          <a:off x="6286960" y="3516426"/>
          <a:ext cx="3359648" cy="1280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63522">
                  <a:extLst>
                    <a:ext uri="{9D8B030D-6E8A-4147-A177-3AD203B41FA5}">
                      <a16:colId xmlns:a16="http://schemas.microsoft.com/office/drawing/2014/main" val="1173828066"/>
                    </a:ext>
                  </a:extLst>
                </a:gridCol>
                <a:gridCol w="1896126">
                  <a:extLst>
                    <a:ext uri="{9D8B030D-6E8A-4147-A177-3AD203B41FA5}">
                      <a16:colId xmlns:a16="http://schemas.microsoft.com/office/drawing/2014/main" val="987403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Was auf dem Fass?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Tanzfläche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370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Warum?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Weil Karl Theodor gerne Feste feiert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63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471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248</Words>
  <Application>Microsoft Macintosh PowerPoint</Application>
  <PresentationFormat>A4-Papier (210 x 297 mm)</PresentationFormat>
  <Paragraphs>72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Anna--Maria Maier</dc:creator>
  <cp:lastModifiedBy>AnnaMariaMaier Maier</cp:lastModifiedBy>
  <cp:revision>6</cp:revision>
  <dcterms:created xsi:type="dcterms:W3CDTF">2020-05-06T09:43:14Z</dcterms:created>
  <dcterms:modified xsi:type="dcterms:W3CDTF">2021-05-21T13:23:23Z</dcterms:modified>
</cp:coreProperties>
</file>