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24FC1-3C5C-4116-8724-85D999512831}" v="2" dt="2021-04-29T08:36:31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8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ziana Messina" userId="0e0c0d8caddbe46b" providerId="Windows Live" clId="Web-{98E24FC1-3C5C-4116-8724-85D999512831}"/>
    <pc:docChg chg="modSld">
      <pc:chgData name="Tiziana Messina" userId="0e0c0d8caddbe46b" providerId="Windows Live" clId="Web-{98E24FC1-3C5C-4116-8724-85D999512831}" dt="2021-04-29T08:36:31.759" v="1"/>
      <pc:docMkLst>
        <pc:docMk/>
      </pc:docMkLst>
      <pc:sldChg chg="delSp">
        <pc:chgData name="Tiziana Messina" userId="0e0c0d8caddbe46b" providerId="Windows Live" clId="Web-{98E24FC1-3C5C-4116-8724-85D999512831}" dt="2021-04-29T08:36:08.102" v="0"/>
        <pc:sldMkLst>
          <pc:docMk/>
          <pc:sldMk cId="850550230" sldId="262"/>
        </pc:sldMkLst>
        <pc:picChg chg="del">
          <ac:chgData name="Tiziana Messina" userId="0e0c0d8caddbe46b" providerId="Windows Live" clId="Web-{98E24FC1-3C5C-4116-8724-85D999512831}" dt="2021-04-29T08:36:08.102" v="0"/>
          <ac:picMkLst>
            <pc:docMk/>
            <pc:sldMk cId="850550230" sldId="262"/>
            <ac:picMk id="38" creationId="{4948D8BF-BC9D-6A43-AFFB-6A13A795EE9C}"/>
          </ac:picMkLst>
        </pc:picChg>
      </pc:sldChg>
      <pc:sldChg chg="delSp">
        <pc:chgData name="Tiziana Messina" userId="0e0c0d8caddbe46b" providerId="Windows Live" clId="Web-{98E24FC1-3C5C-4116-8724-85D999512831}" dt="2021-04-29T08:36:31.759" v="1"/>
        <pc:sldMkLst>
          <pc:docMk/>
          <pc:sldMk cId="3189570380" sldId="263"/>
        </pc:sldMkLst>
        <pc:picChg chg="del">
          <ac:chgData name="Tiziana Messina" userId="0e0c0d8caddbe46b" providerId="Windows Live" clId="Web-{98E24FC1-3C5C-4116-8724-85D999512831}" dt="2021-04-29T08:36:31.759" v="1"/>
          <ac:picMkLst>
            <pc:docMk/>
            <pc:sldMk cId="3189570380" sldId="263"/>
            <ac:picMk id="5" creationId="{1795CB3C-393F-FC48-95DF-5C8360F261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6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1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23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06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5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5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9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9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9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F032-973B-5049-8C7D-66ED5247C53B}" type="datetimeFigureOut">
              <a:rPr lang="de-DE" smtClean="0"/>
              <a:t>05.05.21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9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microsoft.com/office/2007/relationships/hdphoto" Target="../media/hdphoto7.wdp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apez 40">
            <a:extLst>
              <a:ext uri="{FF2B5EF4-FFF2-40B4-BE49-F238E27FC236}">
                <a16:creationId xmlns:a16="http://schemas.microsoft.com/office/drawing/2014/main" id="{1BB6412F-658D-E542-BE1E-06558DE0573B}"/>
              </a:ext>
            </a:extLst>
          </p:cNvPr>
          <p:cNvSpPr/>
          <p:nvPr/>
        </p:nvSpPr>
        <p:spPr>
          <a:xfrm>
            <a:off x="0" y="4888820"/>
            <a:ext cx="9906000" cy="1457271"/>
          </a:xfrm>
          <a:custGeom>
            <a:avLst/>
            <a:gdLst>
              <a:gd name="connsiteX0" fmla="*/ 0 w 9906000"/>
              <a:gd name="connsiteY0" fmla="*/ 1457271 h 1457271"/>
              <a:gd name="connsiteX1" fmla="*/ 98141 w 9906000"/>
              <a:gd name="connsiteY1" fmla="*/ 1015232 h 1457271"/>
              <a:gd name="connsiteX2" fmla="*/ 202754 w 9906000"/>
              <a:gd name="connsiteY2" fmla="*/ 544048 h 1457271"/>
              <a:gd name="connsiteX3" fmla="*/ 323543 w 9906000"/>
              <a:gd name="connsiteY3" fmla="*/ 0 h 1457271"/>
              <a:gd name="connsiteX4" fmla="*/ 1087403 w 9906000"/>
              <a:gd name="connsiteY4" fmla="*/ 0 h 1457271"/>
              <a:gd name="connsiteX5" fmla="*/ 1758675 w 9906000"/>
              <a:gd name="connsiteY5" fmla="*/ 0 h 1457271"/>
              <a:gd name="connsiteX6" fmla="*/ 2244768 w 9906000"/>
              <a:gd name="connsiteY6" fmla="*/ 0 h 1457271"/>
              <a:gd name="connsiteX7" fmla="*/ 2545682 w 9906000"/>
              <a:gd name="connsiteY7" fmla="*/ 0 h 1457271"/>
              <a:gd name="connsiteX8" fmla="*/ 3031775 w 9906000"/>
              <a:gd name="connsiteY8" fmla="*/ 0 h 1457271"/>
              <a:gd name="connsiteX9" fmla="*/ 3332690 w 9906000"/>
              <a:gd name="connsiteY9" fmla="*/ 0 h 1457271"/>
              <a:gd name="connsiteX10" fmla="*/ 4003961 w 9906000"/>
              <a:gd name="connsiteY10" fmla="*/ 0 h 1457271"/>
              <a:gd name="connsiteX11" fmla="*/ 4490054 w 9906000"/>
              <a:gd name="connsiteY11" fmla="*/ 0 h 1457271"/>
              <a:gd name="connsiteX12" fmla="*/ 4976147 w 9906000"/>
              <a:gd name="connsiteY12" fmla="*/ 0 h 1457271"/>
              <a:gd name="connsiteX13" fmla="*/ 5369651 w 9906000"/>
              <a:gd name="connsiteY13" fmla="*/ 0 h 1457271"/>
              <a:gd name="connsiteX14" fmla="*/ 5948333 w 9906000"/>
              <a:gd name="connsiteY14" fmla="*/ 0 h 1457271"/>
              <a:gd name="connsiteX15" fmla="*/ 6619605 w 9906000"/>
              <a:gd name="connsiteY15" fmla="*/ 0 h 1457271"/>
              <a:gd name="connsiteX16" fmla="*/ 7290876 w 9906000"/>
              <a:gd name="connsiteY16" fmla="*/ 0 h 1457271"/>
              <a:gd name="connsiteX17" fmla="*/ 7776969 w 9906000"/>
              <a:gd name="connsiteY17" fmla="*/ 0 h 1457271"/>
              <a:gd name="connsiteX18" fmla="*/ 8448240 w 9906000"/>
              <a:gd name="connsiteY18" fmla="*/ 0 h 1457271"/>
              <a:gd name="connsiteX19" fmla="*/ 8934333 w 9906000"/>
              <a:gd name="connsiteY19" fmla="*/ 0 h 1457271"/>
              <a:gd name="connsiteX20" fmla="*/ 9582457 w 9906000"/>
              <a:gd name="connsiteY20" fmla="*/ 0 h 1457271"/>
              <a:gd name="connsiteX21" fmla="*/ 9696776 w 9906000"/>
              <a:gd name="connsiteY21" fmla="*/ 514902 h 1457271"/>
              <a:gd name="connsiteX22" fmla="*/ 9811094 w 9906000"/>
              <a:gd name="connsiteY22" fmla="*/ 1029805 h 1457271"/>
              <a:gd name="connsiteX23" fmla="*/ 9906000 w 9906000"/>
              <a:gd name="connsiteY23" fmla="*/ 1457271 h 1457271"/>
              <a:gd name="connsiteX24" fmla="*/ 9323294 w 9906000"/>
              <a:gd name="connsiteY24" fmla="*/ 1457271 h 1457271"/>
              <a:gd name="connsiteX25" fmla="*/ 8938708 w 9906000"/>
              <a:gd name="connsiteY25" fmla="*/ 1457271 h 1457271"/>
              <a:gd name="connsiteX26" fmla="*/ 8455062 w 9906000"/>
              <a:gd name="connsiteY26" fmla="*/ 1457271 h 1457271"/>
              <a:gd name="connsiteX27" fmla="*/ 7674236 w 9906000"/>
              <a:gd name="connsiteY27" fmla="*/ 1457271 h 1457271"/>
              <a:gd name="connsiteX28" fmla="*/ 7091531 w 9906000"/>
              <a:gd name="connsiteY28" fmla="*/ 1457271 h 1457271"/>
              <a:gd name="connsiteX29" fmla="*/ 6310705 w 9906000"/>
              <a:gd name="connsiteY29" fmla="*/ 1457271 h 1457271"/>
              <a:gd name="connsiteX30" fmla="*/ 6025179 w 9906000"/>
              <a:gd name="connsiteY30" fmla="*/ 1457271 h 1457271"/>
              <a:gd name="connsiteX31" fmla="*/ 5541533 w 9906000"/>
              <a:gd name="connsiteY31" fmla="*/ 1457271 h 1457271"/>
              <a:gd name="connsiteX32" fmla="*/ 4958827 w 9906000"/>
              <a:gd name="connsiteY32" fmla="*/ 1457271 h 1457271"/>
              <a:gd name="connsiteX33" fmla="*/ 4574241 w 9906000"/>
              <a:gd name="connsiteY33" fmla="*/ 1457271 h 1457271"/>
              <a:gd name="connsiteX34" fmla="*/ 3892475 w 9906000"/>
              <a:gd name="connsiteY34" fmla="*/ 1457271 h 1457271"/>
              <a:gd name="connsiteX35" fmla="*/ 3210709 w 9906000"/>
              <a:gd name="connsiteY35" fmla="*/ 1457271 h 1457271"/>
              <a:gd name="connsiteX36" fmla="*/ 2628004 w 9906000"/>
              <a:gd name="connsiteY36" fmla="*/ 1457271 h 1457271"/>
              <a:gd name="connsiteX37" fmla="*/ 1946238 w 9906000"/>
              <a:gd name="connsiteY37" fmla="*/ 1457271 h 1457271"/>
              <a:gd name="connsiteX38" fmla="*/ 1660712 w 9906000"/>
              <a:gd name="connsiteY38" fmla="*/ 1457271 h 1457271"/>
              <a:gd name="connsiteX39" fmla="*/ 879886 w 9906000"/>
              <a:gd name="connsiteY39" fmla="*/ 1457271 h 1457271"/>
              <a:gd name="connsiteX40" fmla="*/ 0 w 9906000"/>
              <a:gd name="connsiteY40" fmla="*/ 1457271 h 145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906000" h="1457271" extrusionOk="0">
                <a:moveTo>
                  <a:pt x="0" y="1457271"/>
                </a:moveTo>
                <a:cubicBezTo>
                  <a:pt x="13408" y="1331123"/>
                  <a:pt x="86371" y="1178684"/>
                  <a:pt x="98141" y="1015232"/>
                </a:cubicBezTo>
                <a:cubicBezTo>
                  <a:pt x="109912" y="851780"/>
                  <a:pt x="179947" y="782312"/>
                  <a:pt x="202754" y="544048"/>
                </a:cubicBezTo>
                <a:cubicBezTo>
                  <a:pt x="225560" y="305784"/>
                  <a:pt x="299696" y="222932"/>
                  <a:pt x="323543" y="0"/>
                </a:cubicBezTo>
                <a:cubicBezTo>
                  <a:pt x="517712" y="-40769"/>
                  <a:pt x="809964" y="66198"/>
                  <a:pt x="1087403" y="0"/>
                </a:cubicBezTo>
                <a:cubicBezTo>
                  <a:pt x="1364842" y="-66198"/>
                  <a:pt x="1484098" y="10072"/>
                  <a:pt x="1758675" y="0"/>
                </a:cubicBezTo>
                <a:cubicBezTo>
                  <a:pt x="2033252" y="-10072"/>
                  <a:pt x="2139783" y="44636"/>
                  <a:pt x="2244768" y="0"/>
                </a:cubicBezTo>
                <a:cubicBezTo>
                  <a:pt x="2349753" y="-44636"/>
                  <a:pt x="2407715" y="21276"/>
                  <a:pt x="2545682" y="0"/>
                </a:cubicBezTo>
                <a:cubicBezTo>
                  <a:pt x="2683649" y="-21276"/>
                  <a:pt x="2881714" y="16197"/>
                  <a:pt x="3031775" y="0"/>
                </a:cubicBezTo>
                <a:cubicBezTo>
                  <a:pt x="3181836" y="-16197"/>
                  <a:pt x="3252759" y="33611"/>
                  <a:pt x="3332690" y="0"/>
                </a:cubicBezTo>
                <a:cubicBezTo>
                  <a:pt x="3412621" y="-33611"/>
                  <a:pt x="3862872" y="79224"/>
                  <a:pt x="4003961" y="0"/>
                </a:cubicBezTo>
                <a:cubicBezTo>
                  <a:pt x="4145050" y="-79224"/>
                  <a:pt x="4278399" y="15878"/>
                  <a:pt x="4490054" y="0"/>
                </a:cubicBezTo>
                <a:cubicBezTo>
                  <a:pt x="4701709" y="-15878"/>
                  <a:pt x="4829981" y="35548"/>
                  <a:pt x="4976147" y="0"/>
                </a:cubicBezTo>
                <a:cubicBezTo>
                  <a:pt x="5122313" y="-35548"/>
                  <a:pt x="5288068" y="31108"/>
                  <a:pt x="5369651" y="0"/>
                </a:cubicBezTo>
                <a:cubicBezTo>
                  <a:pt x="5451234" y="-31108"/>
                  <a:pt x="5720751" y="9769"/>
                  <a:pt x="5948333" y="0"/>
                </a:cubicBezTo>
                <a:cubicBezTo>
                  <a:pt x="6175915" y="-9769"/>
                  <a:pt x="6405601" y="7077"/>
                  <a:pt x="6619605" y="0"/>
                </a:cubicBezTo>
                <a:cubicBezTo>
                  <a:pt x="6833609" y="-7077"/>
                  <a:pt x="7130076" y="11877"/>
                  <a:pt x="7290876" y="0"/>
                </a:cubicBezTo>
                <a:cubicBezTo>
                  <a:pt x="7451676" y="-11877"/>
                  <a:pt x="7640718" y="2207"/>
                  <a:pt x="7776969" y="0"/>
                </a:cubicBezTo>
                <a:cubicBezTo>
                  <a:pt x="7913220" y="-2207"/>
                  <a:pt x="8207366" y="56235"/>
                  <a:pt x="8448240" y="0"/>
                </a:cubicBezTo>
                <a:cubicBezTo>
                  <a:pt x="8689114" y="-56235"/>
                  <a:pt x="8812813" y="564"/>
                  <a:pt x="8934333" y="0"/>
                </a:cubicBezTo>
                <a:cubicBezTo>
                  <a:pt x="9055853" y="-564"/>
                  <a:pt x="9413903" y="9686"/>
                  <a:pt x="9582457" y="0"/>
                </a:cubicBezTo>
                <a:cubicBezTo>
                  <a:pt x="9693467" y="214116"/>
                  <a:pt x="9665284" y="400598"/>
                  <a:pt x="9696776" y="514902"/>
                </a:cubicBezTo>
                <a:cubicBezTo>
                  <a:pt x="9728268" y="629206"/>
                  <a:pt x="9700058" y="795879"/>
                  <a:pt x="9811094" y="1029805"/>
                </a:cubicBezTo>
                <a:cubicBezTo>
                  <a:pt x="9922131" y="1263731"/>
                  <a:pt x="9825447" y="1262285"/>
                  <a:pt x="9906000" y="1457271"/>
                </a:cubicBezTo>
                <a:cubicBezTo>
                  <a:pt x="9677708" y="1511876"/>
                  <a:pt x="9604727" y="1391468"/>
                  <a:pt x="9323294" y="1457271"/>
                </a:cubicBezTo>
                <a:cubicBezTo>
                  <a:pt x="9041861" y="1523074"/>
                  <a:pt x="9025438" y="1412377"/>
                  <a:pt x="8938708" y="1457271"/>
                </a:cubicBezTo>
                <a:cubicBezTo>
                  <a:pt x="8851978" y="1502165"/>
                  <a:pt x="8665825" y="1443378"/>
                  <a:pt x="8455062" y="1457271"/>
                </a:cubicBezTo>
                <a:cubicBezTo>
                  <a:pt x="8244299" y="1471164"/>
                  <a:pt x="7865723" y="1432019"/>
                  <a:pt x="7674236" y="1457271"/>
                </a:cubicBezTo>
                <a:cubicBezTo>
                  <a:pt x="7482749" y="1482523"/>
                  <a:pt x="7310039" y="1393147"/>
                  <a:pt x="7091531" y="1457271"/>
                </a:cubicBezTo>
                <a:cubicBezTo>
                  <a:pt x="6873024" y="1521395"/>
                  <a:pt x="6662559" y="1455191"/>
                  <a:pt x="6310705" y="1457271"/>
                </a:cubicBezTo>
                <a:cubicBezTo>
                  <a:pt x="5958851" y="1459351"/>
                  <a:pt x="6089240" y="1441145"/>
                  <a:pt x="6025179" y="1457271"/>
                </a:cubicBezTo>
                <a:cubicBezTo>
                  <a:pt x="5961118" y="1473397"/>
                  <a:pt x="5650391" y="1406925"/>
                  <a:pt x="5541533" y="1457271"/>
                </a:cubicBezTo>
                <a:cubicBezTo>
                  <a:pt x="5432675" y="1507617"/>
                  <a:pt x="5218197" y="1412747"/>
                  <a:pt x="4958827" y="1457271"/>
                </a:cubicBezTo>
                <a:cubicBezTo>
                  <a:pt x="4699457" y="1501795"/>
                  <a:pt x="4754425" y="1411919"/>
                  <a:pt x="4574241" y="1457271"/>
                </a:cubicBezTo>
                <a:cubicBezTo>
                  <a:pt x="4394057" y="1502623"/>
                  <a:pt x="4168062" y="1420248"/>
                  <a:pt x="3892475" y="1457271"/>
                </a:cubicBezTo>
                <a:cubicBezTo>
                  <a:pt x="3616888" y="1494294"/>
                  <a:pt x="3384226" y="1453785"/>
                  <a:pt x="3210709" y="1457271"/>
                </a:cubicBezTo>
                <a:cubicBezTo>
                  <a:pt x="3037192" y="1460757"/>
                  <a:pt x="2795655" y="1429466"/>
                  <a:pt x="2628004" y="1457271"/>
                </a:cubicBezTo>
                <a:cubicBezTo>
                  <a:pt x="2460354" y="1485076"/>
                  <a:pt x="2280243" y="1434822"/>
                  <a:pt x="1946238" y="1457271"/>
                </a:cubicBezTo>
                <a:cubicBezTo>
                  <a:pt x="1612233" y="1479720"/>
                  <a:pt x="1761418" y="1440916"/>
                  <a:pt x="1660712" y="1457271"/>
                </a:cubicBezTo>
                <a:cubicBezTo>
                  <a:pt x="1560006" y="1473626"/>
                  <a:pt x="1198316" y="1394483"/>
                  <a:pt x="879886" y="1457271"/>
                </a:cubicBezTo>
                <a:cubicBezTo>
                  <a:pt x="561456" y="1520059"/>
                  <a:pt x="340582" y="1354555"/>
                  <a:pt x="0" y="145727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27743338">
                  <a:prstGeom prst="trapezoid">
                    <a:avLst>
                      <a:gd name="adj" fmla="val 2220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A2C8F0A-95E1-BB45-AEBF-7D9FDDC1C736}"/>
              </a:ext>
            </a:extLst>
          </p:cNvPr>
          <p:cNvGrpSpPr/>
          <p:nvPr/>
        </p:nvGrpSpPr>
        <p:grpSpPr>
          <a:xfrm>
            <a:off x="299144" y="2005210"/>
            <a:ext cx="2213654" cy="3051959"/>
            <a:chOff x="533201" y="2122416"/>
            <a:chExt cx="2213654" cy="3051959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4B8059B-ABCC-F14E-A5BC-E7548A8B8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9665" t="32208" r="28972" b="27446"/>
            <a:stretch/>
          </p:blipFill>
          <p:spPr>
            <a:xfrm>
              <a:off x="533201" y="2122416"/>
              <a:ext cx="2213654" cy="3051959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AED359C8-0568-1444-92A2-D4BEEB6C769E}"/>
                </a:ext>
              </a:extLst>
            </p:cNvPr>
            <p:cNvSpPr txBox="1"/>
            <p:nvPr/>
          </p:nvSpPr>
          <p:spPr>
            <a:xfrm>
              <a:off x="798422" y="2910485"/>
              <a:ext cx="1769327" cy="109260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sz="1300" dirty="0">
                <a:latin typeface="Century Gothic" panose="020B0502020202020204" pitchFamily="34" charset="0"/>
              </a:endParaRPr>
            </a:p>
            <a:p>
              <a:r>
                <a:rPr lang="de-DE" sz="1300" dirty="0">
                  <a:latin typeface="Century Gothic" panose="020B0502020202020204" pitchFamily="34" charset="0"/>
                </a:rPr>
                <a:t>Güterbahnhof wurde nicht mehr gebraucht</a:t>
              </a:r>
            </a:p>
            <a:p>
              <a:endParaRPr lang="de-DE" sz="13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4D956A13-6ACC-4943-A785-98AC393C0AFE}"/>
                </a:ext>
              </a:extLst>
            </p:cNvPr>
            <p:cNvSpPr txBox="1"/>
            <p:nvPr/>
          </p:nvSpPr>
          <p:spPr>
            <a:xfrm>
              <a:off x="809666" y="2281477"/>
              <a:ext cx="1769327" cy="646331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Warum konnte die Bahnstadt dort gebaut werden?</a:t>
              </a: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A7181593-CA14-A741-A145-4EC3DB9D2201}"/>
              </a:ext>
            </a:extLst>
          </p:cNvPr>
          <p:cNvSpPr/>
          <p:nvPr/>
        </p:nvSpPr>
        <p:spPr>
          <a:xfrm flipH="1">
            <a:off x="107504" y="6516052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207588F-9D7E-6542-88F6-086126171F6D}"/>
              </a:ext>
            </a:extLst>
          </p:cNvPr>
          <p:cNvSpPr/>
          <p:nvPr/>
        </p:nvSpPr>
        <p:spPr>
          <a:xfrm>
            <a:off x="323528" y="644404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  <a:r>
              <a:rPr lang="de-DE" dirty="0"/>
              <a:t> 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B832AB1D-D0C2-2A4E-B37F-62843AD9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299229" cy="78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Überschrift: Heidelberger Bahnstadt</a:t>
            </a:r>
            <a:endParaRPr lang="de-DE" sz="1600" b="1" dirty="0">
              <a:latin typeface="Century Gothic" panose="020B0502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6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6C86AB7-B144-B344-ABF7-CEE0B166F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665" t="32208" r="28972" b="27446"/>
          <a:stretch/>
        </p:blipFill>
        <p:spPr>
          <a:xfrm>
            <a:off x="4698727" y="2005210"/>
            <a:ext cx="2213654" cy="30519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F8D3CBE-FB9A-D54A-AADD-060F8F0A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665" t="32208" r="28972" b="27446"/>
          <a:stretch/>
        </p:blipFill>
        <p:spPr>
          <a:xfrm>
            <a:off x="6912375" y="2005210"/>
            <a:ext cx="2674097" cy="305195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918B51C2-20B9-8A41-9C84-5FEB778D22AD}"/>
              </a:ext>
            </a:extLst>
          </p:cNvPr>
          <p:cNvSpPr txBox="1"/>
          <p:nvPr/>
        </p:nvSpPr>
        <p:spPr>
          <a:xfrm>
            <a:off x="4920885" y="4429312"/>
            <a:ext cx="1769327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Gemeinderat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9B29BD6-599A-E44A-B29B-D414CE19E3E6}"/>
              </a:ext>
            </a:extLst>
          </p:cNvPr>
          <p:cNvSpPr txBox="1"/>
          <p:nvPr/>
        </p:nvSpPr>
        <p:spPr>
          <a:xfrm>
            <a:off x="7143834" y="2388752"/>
            <a:ext cx="2119690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Passivhäuser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B16681B-2993-7743-BA1C-2EBDD0B431F0}"/>
              </a:ext>
            </a:extLst>
          </p:cNvPr>
          <p:cNvGrpSpPr/>
          <p:nvPr/>
        </p:nvGrpSpPr>
        <p:grpSpPr>
          <a:xfrm>
            <a:off x="501082" y="2013833"/>
            <a:ext cx="4211503" cy="3051959"/>
            <a:chOff x="749001" y="2122416"/>
            <a:chExt cx="4211503" cy="305195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A5E84D7-7931-D046-9BC7-2914C2CA5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9665" t="32208" r="28972" b="27446"/>
            <a:stretch/>
          </p:blipFill>
          <p:spPr>
            <a:xfrm>
              <a:off x="2746850" y="2122416"/>
              <a:ext cx="2213654" cy="3051959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88B4A0C-AA27-D047-B954-2F34DFD980D0}"/>
                </a:ext>
              </a:extLst>
            </p:cNvPr>
            <p:cNvSpPr txBox="1"/>
            <p:nvPr/>
          </p:nvSpPr>
          <p:spPr>
            <a:xfrm>
              <a:off x="2986396" y="2860766"/>
              <a:ext cx="1769327" cy="49244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sz="1300" dirty="0">
                <a:latin typeface="Century Gothic" panose="020B0502020202020204" pitchFamily="34" charset="0"/>
              </a:endParaRPr>
            </a:p>
            <a:p>
              <a:r>
                <a:rPr lang="de-DE" sz="1300" dirty="0">
                  <a:latin typeface="Century Gothic" panose="020B0502020202020204" pitchFamily="34" charset="0"/>
                </a:rPr>
                <a:t>ungefähr 6.500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76B7E69-D319-D043-9863-0620359C1E9B}"/>
                </a:ext>
              </a:extLst>
            </p:cNvPr>
            <p:cNvSpPr txBox="1"/>
            <p:nvPr/>
          </p:nvSpPr>
          <p:spPr>
            <a:xfrm>
              <a:off x="3040700" y="2331856"/>
              <a:ext cx="1769327" cy="646331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Wie viele Menschen werden in der Bahnstadt leben?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C056FA6-1A7C-5943-BD45-C83E0CA56483}"/>
                </a:ext>
              </a:extLst>
            </p:cNvPr>
            <p:cNvSpPr txBox="1"/>
            <p:nvPr/>
          </p:nvSpPr>
          <p:spPr>
            <a:xfrm>
              <a:off x="749001" y="4519677"/>
              <a:ext cx="1769327" cy="49244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300" dirty="0">
                  <a:latin typeface="Century Gothic" panose="020B0502020202020204" pitchFamily="34" charset="0"/>
                </a:rPr>
                <a:t>Im Jahr 2022</a:t>
              </a:r>
            </a:p>
            <a:p>
              <a:endParaRPr lang="de-DE" sz="130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8D441FA-FBFF-BA46-B7E8-2B40E23B1FBE}"/>
                </a:ext>
              </a:extLst>
            </p:cNvPr>
            <p:cNvSpPr txBox="1"/>
            <p:nvPr/>
          </p:nvSpPr>
          <p:spPr>
            <a:xfrm>
              <a:off x="803305" y="3929807"/>
              <a:ext cx="1769327" cy="4616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Wann soll die Bahnstadt fertig sein?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D04270A8-EF95-5445-AB24-7B886D09D312}"/>
              </a:ext>
            </a:extLst>
          </p:cNvPr>
          <p:cNvSpPr txBox="1"/>
          <p:nvPr/>
        </p:nvSpPr>
        <p:spPr>
          <a:xfrm>
            <a:off x="4934742" y="2219028"/>
            <a:ext cx="1769327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Welche Vorschläge?</a:t>
            </a:r>
          </a:p>
          <a:p>
            <a:r>
              <a:rPr lang="de-DE" sz="12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319F97AC-B9CD-2649-AA0B-DDFDD023C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84532"/>
              </p:ext>
            </p:extLst>
          </p:nvPr>
        </p:nvGraphicFramePr>
        <p:xfrm>
          <a:off x="417938" y="1346730"/>
          <a:ext cx="4108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ist die Bahnstadt?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neuster Stadtteil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15. Stadtviertel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elle 42">
            <a:extLst>
              <a:ext uri="{FF2B5EF4-FFF2-40B4-BE49-F238E27FC236}">
                <a16:creationId xmlns:a16="http://schemas.microsoft.com/office/drawing/2014/main" id="{EB87D2A3-116B-7C43-BB67-EF4C263F8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53849"/>
              </p:ext>
            </p:extLst>
          </p:nvPr>
        </p:nvGraphicFramePr>
        <p:xfrm>
          <a:off x="4795864" y="1338106"/>
          <a:ext cx="4692198" cy="531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war die Bahnstadt vorher?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ein Güterbahnhof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feld 26">
            <a:extLst>
              <a:ext uri="{FF2B5EF4-FFF2-40B4-BE49-F238E27FC236}">
                <a16:creationId xmlns:a16="http://schemas.microsoft.com/office/drawing/2014/main" id="{5CA7D09E-CD16-7B4B-BBDD-DD0FC26F4123}"/>
              </a:ext>
            </a:extLst>
          </p:cNvPr>
          <p:cNvSpPr txBox="1"/>
          <p:nvPr/>
        </p:nvSpPr>
        <p:spPr>
          <a:xfrm>
            <a:off x="2700878" y="3781735"/>
            <a:ext cx="1769327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entury Gothic" panose="020B0502020202020204" pitchFamily="34" charset="0"/>
              </a:rPr>
              <a:t>um einen Namen zu finden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DB2B938-E2DA-0B4C-929F-BC2043C1248F}"/>
              </a:ext>
            </a:extLst>
          </p:cNvPr>
          <p:cNvSpPr txBox="1"/>
          <p:nvPr/>
        </p:nvSpPr>
        <p:spPr>
          <a:xfrm>
            <a:off x="2721094" y="4266873"/>
            <a:ext cx="1769327" cy="66172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Wie viele Vorschläge für Namen gab es? </a:t>
            </a:r>
            <a:r>
              <a:rPr lang="de-DE" sz="1300" dirty="0">
                <a:latin typeface="Century Gothic" panose="020B0502020202020204" pitchFamily="34" charset="0"/>
              </a:rPr>
              <a:t>über 500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1998ECD-0772-7D4F-ABB9-04C5B2766459}"/>
              </a:ext>
            </a:extLst>
          </p:cNvPr>
          <p:cNvSpPr txBox="1"/>
          <p:nvPr/>
        </p:nvSpPr>
        <p:spPr>
          <a:xfrm>
            <a:off x="7086600" y="2179424"/>
            <a:ext cx="2234159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Welche Häuser stehen in der Bahnstadt?</a:t>
            </a:r>
          </a:p>
        </p:txBody>
      </p:sp>
      <p:graphicFrame>
        <p:nvGraphicFramePr>
          <p:cNvPr id="57" name="Tabelle 56">
            <a:extLst>
              <a:ext uri="{FF2B5EF4-FFF2-40B4-BE49-F238E27FC236}">
                <a16:creationId xmlns:a16="http://schemas.microsoft.com/office/drawing/2014/main" id="{6B6D22AF-F505-3B42-A986-7CCF6FA2B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57975"/>
              </p:ext>
            </p:extLst>
          </p:nvPr>
        </p:nvGraphicFramePr>
        <p:xfrm>
          <a:off x="381722" y="5185374"/>
          <a:ext cx="410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Wie sind die Häuser angeordnet?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 Quadrat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befindet sich in der Mitte?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Grünflächen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91522"/>
                  </a:ext>
                </a:extLst>
              </a:tr>
            </a:tbl>
          </a:graphicData>
        </a:graphic>
      </p:graphicFrame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996C14AE-6A82-2545-9A7C-47671F86F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27068"/>
              </p:ext>
            </p:extLst>
          </p:nvPr>
        </p:nvGraphicFramePr>
        <p:xfrm>
          <a:off x="5155524" y="5064023"/>
          <a:ext cx="4108000" cy="117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gibt es für Kinder?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Spielplätze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Welcher Spielplatz hat schon einen Preis gewonnen?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Feuerwehr Spielplatz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91522"/>
                  </a:ext>
                </a:extLst>
              </a:tr>
            </a:tbl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157E36C5-CCC1-C14B-B149-87FB7F7CC242}"/>
              </a:ext>
            </a:extLst>
          </p:cNvPr>
          <p:cNvSpPr txBox="1"/>
          <p:nvPr/>
        </p:nvSpPr>
        <p:spPr>
          <a:xfrm>
            <a:off x="2755181" y="3305437"/>
            <a:ext cx="1769327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Warum gab es einen Wettbewerb?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F243145-ED37-AA40-A8ED-9792A8490A92}"/>
              </a:ext>
            </a:extLst>
          </p:cNvPr>
          <p:cNvSpPr txBox="1"/>
          <p:nvPr/>
        </p:nvSpPr>
        <p:spPr>
          <a:xfrm>
            <a:off x="4934742" y="2547853"/>
            <a:ext cx="1769327" cy="129266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Europa Viertel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Neustadt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Bahnbogen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F180CA5-DD06-754F-8DA8-8E7359D64A4C}"/>
              </a:ext>
            </a:extLst>
          </p:cNvPr>
          <p:cNvSpPr txBox="1"/>
          <p:nvPr/>
        </p:nvSpPr>
        <p:spPr>
          <a:xfrm>
            <a:off x="4994779" y="3776127"/>
            <a:ext cx="1621537" cy="64633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Wer wählte den Namen der Bahnstadt?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FCF837A8-6AB6-974D-85BC-662C5110CBC3}"/>
              </a:ext>
            </a:extLst>
          </p:cNvPr>
          <p:cNvSpPr txBox="1"/>
          <p:nvPr/>
        </p:nvSpPr>
        <p:spPr>
          <a:xfrm>
            <a:off x="7110416" y="3228984"/>
            <a:ext cx="2294502" cy="169277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lassen wenig Luft 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werden durch Sonne, Eigenwärme und elektrische Geräte erwärmt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Warme Luft bleibt drin</a:t>
            </a:r>
          </a:p>
          <a:p>
            <a:r>
              <a:rPr lang="de-DE" sz="13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de-DE" sz="1300" dirty="0">
                <a:latin typeface="Century Gothic" panose="020B0502020202020204" pitchFamily="34" charset="0"/>
              </a:rPr>
              <a:t>wenig zusätzliches Heizen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F9599DC-887C-674A-9DD0-ED49C1D075F8}"/>
              </a:ext>
            </a:extLst>
          </p:cNvPr>
          <p:cNvSpPr txBox="1"/>
          <p:nvPr/>
        </p:nvSpPr>
        <p:spPr>
          <a:xfrm>
            <a:off x="7103304" y="2825545"/>
            <a:ext cx="2277716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Was ist das Besondere an den Häusern?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11E3C4F-2B88-8A4A-AED6-DF0B64BA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96" y="6402345"/>
            <a:ext cx="3454400" cy="461665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/>
              <a:t>Zitierhinweis: König, C., Emrich, A. L., Maier, A.-M. &amp; Projektteam (2021): Die Heidelberger Bahnstadt </a:t>
            </a:r>
            <a:r>
              <a:rPr lang="mr-IN" altLang="de-DE" sz="800" dirty="0"/>
              <a:t>–</a:t>
            </a:r>
            <a:r>
              <a:rPr lang="de-DE" altLang="de-DE" sz="800" dirty="0"/>
              <a:t> Visualisierung. Verfügbar unter: </a:t>
            </a:r>
            <a:r>
              <a:rPr lang="de-DE" altLang="de-DE" sz="800" dirty="0">
                <a:solidFill>
                  <a:srgbClr val="00B050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85055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apez 40">
            <a:extLst>
              <a:ext uri="{FF2B5EF4-FFF2-40B4-BE49-F238E27FC236}">
                <a16:creationId xmlns:a16="http://schemas.microsoft.com/office/drawing/2014/main" id="{1BB6412F-658D-E542-BE1E-06558DE0573B}"/>
              </a:ext>
            </a:extLst>
          </p:cNvPr>
          <p:cNvSpPr/>
          <p:nvPr/>
        </p:nvSpPr>
        <p:spPr>
          <a:xfrm>
            <a:off x="0" y="4888820"/>
            <a:ext cx="9906000" cy="1457271"/>
          </a:xfrm>
          <a:custGeom>
            <a:avLst/>
            <a:gdLst>
              <a:gd name="connsiteX0" fmla="*/ 0 w 9906000"/>
              <a:gd name="connsiteY0" fmla="*/ 1457271 h 1457271"/>
              <a:gd name="connsiteX1" fmla="*/ 98141 w 9906000"/>
              <a:gd name="connsiteY1" fmla="*/ 1015232 h 1457271"/>
              <a:gd name="connsiteX2" fmla="*/ 202754 w 9906000"/>
              <a:gd name="connsiteY2" fmla="*/ 544048 h 1457271"/>
              <a:gd name="connsiteX3" fmla="*/ 323543 w 9906000"/>
              <a:gd name="connsiteY3" fmla="*/ 0 h 1457271"/>
              <a:gd name="connsiteX4" fmla="*/ 1087403 w 9906000"/>
              <a:gd name="connsiteY4" fmla="*/ 0 h 1457271"/>
              <a:gd name="connsiteX5" fmla="*/ 1758675 w 9906000"/>
              <a:gd name="connsiteY5" fmla="*/ 0 h 1457271"/>
              <a:gd name="connsiteX6" fmla="*/ 2244768 w 9906000"/>
              <a:gd name="connsiteY6" fmla="*/ 0 h 1457271"/>
              <a:gd name="connsiteX7" fmla="*/ 2545682 w 9906000"/>
              <a:gd name="connsiteY7" fmla="*/ 0 h 1457271"/>
              <a:gd name="connsiteX8" fmla="*/ 3031775 w 9906000"/>
              <a:gd name="connsiteY8" fmla="*/ 0 h 1457271"/>
              <a:gd name="connsiteX9" fmla="*/ 3332690 w 9906000"/>
              <a:gd name="connsiteY9" fmla="*/ 0 h 1457271"/>
              <a:gd name="connsiteX10" fmla="*/ 4003961 w 9906000"/>
              <a:gd name="connsiteY10" fmla="*/ 0 h 1457271"/>
              <a:gd name="connsiteX11" fmla="*/ 4490054 w 9906000"/>
              <a:gd name="connsiteY11" fmla="*/ 0 h 1457271"/>
              <a:gd name="connsiteX12" fmla="*/ 4976147 w 9906000"/>
              <a:gd name="connsiteY12" fmla="*/ 0 h 1457271"/>
              <a:gd name="connsiteX13" fmla="*/ 5369651 w 9906000"/>
              <a:gd name="connsiteY13" fmla="*/ 0 h 1457271"/>
              <a:gd name="connsiteX14" fmla="*/ 5948333 w 9906000"/>
              <a:gd name="connsiteY14" fmla="*/ 0 h 1457271"/>
              <a:gd name="connsiteX15" fmla="*/ 6619605 w 9906000"/>
              <a:gd name="connsiteY15" fmla="*/ 0 h 1457271"/>
              <a:gd name="connsiteX16" fmla="*/ 7290876 w 9906000"/>
              <a:gd name="connsiteY16" fmla="*/ 0 h 1457271"/>
              <a:gd name="connsiteX17" fmla="*/ 7776969 w 9906000"/>
              <a:gd name="connsiteY17" fmla="*/ 0 h 1457271"/>
              <a:gd name="connsiteX18" fmla="*/ 8448240 w 9906000"/>
              <a:gd name="connsiteY18" fmla="*/ 0 h 1457271"/>
              <a:gd name="connsiteX19" fmla="*/ 8934333 w 9906000"/>
              <a:gd name="connsiteY19" fmla="*/ 0 h 1457271"/>
              <a:gd name="connsiteX20" fmla="*/ 9582457 w 9906000"/>
              <a:gd name="connsiteY20" fmla="*/ 0 h 1457271"/>
              <a:gd name="connsiteX21" fmla="*/ 9696776 w 9906000"/>
              <a:gd name="connsiteY21" fmla="*/ 514902 h 1457271"/>
              <a:gd name="connsiteX22" fmla="*/ 9811094 w 9906000"/>
              <a:gd name="connsiteY22" fmla="*/ 1029805 h 1457271"/>
              <a:gd name="connsiteX23" fmla="*/ 9906000 w 9906000"/>
              <a:gd name="connsiteY23" fmla="*/ 1457271 h 1457271"/>
              <a:gd name="connsiteX24" fmla="*/ 9323294 w 9906000"/>
              <a:gd name="connsiteY24" fmla="*/ 1457271 h 1457271"/>
              <a:gd name="connsiteX25" fmla="*/ 8938708 w 9906000"/>
              <a:gd name="connsiteY25" fmla="*/ 1457271 h 1457271"/>
              <a:gd name="connsiteX26" fmla="*/ 8455062 w 9906000"/>
              <a:gd name="connsiteY26" fmla="*/ 1457271 h 1457271"/>
              <a:gd name="connsiteX27" fmla="*/ 7674236 w 9906000"/>
              <a:gd name="connsiteY27" fmla="*/ 1457271 h 1457271"/>
              <a:gd name="connsiteX28" fmla="*/ 7091531 w 9906000"/>
              <a:gd name="connsiteY28" fmla="*/ 1457271 h 1457271"/>
              <a:gd name="connsiteX29" fmla="*/ 6310705 w 9906000"/>
              <a:gd name="connsiteY29" fmla="*/ 1457271 h 1457271"/>
              <a:gd name="connsiteX30" fmla="*/ 6025179 w 9906000"/>
              <a:gd name="connsiteY30" fmla="*/ 1457271 h 1457271"/>
              <a:gd name="connsiteX31" fmla="*/ 5541533 w 9906000"/>
              <a:gd name="connsiteY31" fmla="*/ 1457271 h 1457271"/>
              <a:gd name="connsiteX32" fmla="*/ 4958827 w 9906000"/>
              <a:gd name="connsiteY32" fmla="*/ 1457271 h 1457271"/>
              <a:gd name="connsiteX33" fmla="*/ 4574241 w 9906000"/>
              <a:gd name="connsiteY33" fmla="*/ 1457271 h 1457271"/>
              <a:gd name="connsiteX34" fmla="*/ 3892475 w 9906000"/>
              <a:gd name="connsiteY34" fmla="*/ 1457271 h 1457271"/>
              <a:gd name="connsiteX35" fmla="*/ 3210709 w 9906000"/>
              <a:gd name="connsiteY35" fmla="*/ 1457271 h 1457271"/>
              <a:gd name="connsiteX36" fmla="*/ 2628004 w 9906000"/>
              <a:gd name="connsiteY36" fmla="*/ 1457271 h 1457271"/>
              <a:gd name="connsiteX37" fmla="*/ 1946238 w 9906000"/>
              <a:gd name="connsiteY37" fmla="*/ 1457271 h 1457271"/>
              <a:gd name="connsiteX38" fmla="*/ 1660712 w 9906000"/>
              <a:gd name="connsiteY38" fmla="*/ 1457271 h 1457271"/>
              <a:gd name="connsiteX39" fmla="*/ 879886 w 9906000"/>
              <a:gd name="connsiteY39" fmla="*/ 1457271 h 1457271"/>
              <a:gd name="connsiteX40" fmla="*/ 0 w 9906000"/>
              <a:gd name="connsiteY40" fmla="*/ 1457271 h 145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906000" h="1457271" extrusionOk="0">
                <a:moveTo>
                  <a:pt x="0" y="1457271"/>
                </a:moveTo>
                <a:cubicBezTo>
                  <a:pt x="13408" y="1331123"/>
                  <a:pt x="86371" y="1178684"/>
                  <a:pt x="98141" y="1015232"/>
                </a:cubicBezTo>
                <a:cubicBezTo>
                  <a:pt x="109912" y="851780"/>
                  <a:pt x="179947" y="782312"/>
                  <a:pt x="202754" y="544048"/>
                </a:cubicBezTo>
                <a:cubicBezTo>
                  <a:pt x="225560" y="305784"/>
                  <a:pt x="299696" y="222932"/>
                  <a:pt x="323543" y="0"/>
                </a:cubicBezTo>
                <a:cubicBezTo>
                  <a:pt x="517712" y="-40769"/>
                  <a:pt x="809964" y="66198"/>
                  <a:pt x="1087403" y="0"/>
                </a:cubicBezTo>
                <a:cubicBezTo>
                  <a:pt x="1364842" y="-66198"/>
                  <a:pt x="1484098" y="10072"/>
                  <a:pt x="1758675" y="0"/>
                </a:cubicBezTo>
                <a:cubicBezTo>
                  <a:pt x="2033252" y="-10072"/>
                  <a:pt x="2139783" y="44636"/>
                  <a:pt x="2244768" y="0"/>
                </a:cubicBezTo>
                <a:cubicBezTo>
                  <a:pt x="2349753" y="-44636"/>
                  <a:pt x="2407715" y="21276"/>
                  <a:pt x="2545682" y="0"/>
                </a:cubicBezTo>
                <a:cubicBezTo>
                  <a:pt x="2683649" y="-21276"/>
                  <a:pt x="2881714" y="16197"/>
                  <a:pt x="3031775" y="0"/>
                </a:cubicBezTo>
                <a:cubicBezTo>
                  <a:pt x="3181836" y="-16197"/>
                  <a:pt x="3252759" y="33611"/>
                  <a:pt x="3332690" y="0"/>
                </a:cubicBezTo>
                <a:cubicBezTo>
                  <a:pt x="3412621" y="-33611"/>
                  <a:pt x="3862872" y="79224"/>
                  <a:pt x="4003961" y="0"/>
                </a:cubicBezTo>
                <a:cubicBezTo>
                  <a:pt x="4145050" y="-79224"/>
                  <a:pt x="4278399" y="15878"/>
                  <a:pt x="4490054" y="0"/>
                </a:cubicBezTo>
                <a:cubicBezTo>
                  <a:pt x="4701709" y="-15878"/>
                  <a:pt x="4829981" y="35548"/>
                  <a:pt x="4976147" y="0"/>
                </a:cubicBezTo>
                <a:cubicBezTo>
                  <a:pt x="5122313" y="-35548"/>
                  <a:pt x="5288068" y="31108"/>
                  <a:pt x="5369651" y="0"/>
                </a:cubicBezTo>
                <a:cubicBezTo>
                  <a:pt x="5451234" y="-31108"/>
                  <a:pt x="5720751" y="9769"/>
                  <a:pt x="5948333" y="0"/>
                </a:cubicBezTo>
                <a:cubicBezTo>
                  <a:pt x="6175915" y="-9769"/>
                  <a:pt x="6405601" y="7077"/>
                  <a:pt x="6619605" y="0"/>
                </a:cubicBezTo>
                <a:cubicBezTo>
                  <a:pt x="6833609" y="-7077"/>
                  <a:pt x="7130076" y="11877"/>
                  <a:pt x="7290876" y="0"/>
                </a:cubicBezTo>
                <a:cubicBezTo>
                  <a:pt x="7451676" y="-11877"/>
                  <a:pt x="7640718" y="2207"/>
                  <a:pt x="7776969" y="0"/>
                </a:cubicBezTo>
                <a:cubicBezTo>
                  <a:pt x="7913220" y="-2207"/>
                  <a:pt x="8207366" y="56235"/>
                  <a:pt x="8448240" y="0"/>
                </a:cubicBezTo>
                <a:cubicBezTo>
                  <a:pt x="8689114" y="-56235"/>
                  <a:pt x="8812813" y="564"/>
                  <a:pt x="8934333" y="0"/>
                </a:cubicBezTo>
                <a:cubicBezTo>
                  <a:pt x="9055853" y="-564"/>
                  <a:pt x="9413903" y="9686"/>
                  <a:pt x="9582457" y="0"/>
                </a:cubicBezTo>
                <a:cubicBezTo>
                  <a:pt x="9693467" y="214116"/>
                  <a:pt x="9665284" y="400598"/>
                  <a:pt x="9696776" y="514902"/>
                </a:cubicBezTo>
                <a:cubicBezTo>
                  <a:pt x="9728268" y="629206"/>
                  <a:pt x="9700058" y="795879"/>
                  <a:pt x="9811094" y="1029805"/>
                </a:cubicBezTo>
                <a:cubicBezTo>
                  <a:pt x="9922131" y="1263731"/>
                  <a:pt x="9825447" y="1262285"/>
                  <a:pt x="9906000" y="1457271"/>
                </a:cubicBezTo>
                <a:cubicBezTo>
                  <a:pt x="9677708" y="1511876"/>
                  <a:pt x="9604727" y="1391468"/>
                  <a:pt x="9323294" y="1457271"/>
                </a:cubicBezTo>
                <a:cubicBezTo>
                  <a:pt x="9041861" y="1523074"/>
                  <a:pt x="9025438" y="1412377"/>
                  <a:pt x="8938708" y="1457271"/>
                </a:cubicBezTo>
                <a:cubicBezTo>
                  <a:pt x="8851978" y="1502165"/>
                  <a:pt x="8665825" y="1443378"/>
                  <a:pt x="8455062" y="1457271"/>
                </a:cubicBezTo>
                <a:cubicBezTo>
                  <a:pt x="8244299" y="1471164"/>
                  <a:pt x="7865723" y="1432019"/>
                  <a:pt x="7674236" y="1457271"/>
                </a:cubicBezTo>
                <a:cubicBezTo>
                  <a:pt x="7482749" y="1482523"/>
                  <a:pt x="7310039" y="1393147"/>
                  <a:pt x="7091531" y="1457271"/>
                </a:cubicBezTo>
                <a:cubicBezTo>
                  <a:pt x="6873024" y="1521395"/>
                  <a:pt x="6662559" y="1455191"/>
                  <a:pt x="6310705" y="1457271"/>
                </a:cubicBezTo>
                <a:cubicBezTo>
                  <a:pt x="5958851" y="1459351"/>
                  <a:pt x="6089240" y="1441145"/>
                  <a:pt x="6025179" y="1457271"/>
                </a:cubicBezTo>
                <a:cubicBezTo>
                  <a:pt x="5961118" y="1473397"/>
                  <a:pt x="5650391" y="1406925"/>
                  <a:pt x="5541533" y="1457271"/>
                </a:cubicBezTo>
                <a:cubicBezTo>
                  <a:pt x="5432675" y="1507617"/>
                  <a:pt x="5218197" y="1412747"/>
                  <a:pt x="4958827" y="1457271"/>
                </a:cubicBezTo>
                <a:cubicBezTo>
                  <a:pt x="4699457" y="1501795"/>
                  <a:pt x="4754425" y="1411919"/>
                  <a:pt x="4574241" y="1457271"/>
                </a:cubicBezTo>
                <a:cubicBezTo>
                  <a:pt x="4394057" y="1502623"/>
                  <a:pt x="4168062" y="1420248"/>
                  <a:pt x="3892475" y="1457271"/>
                </a:cubicBezTo>
                <a:cubicBezTo>
                  <a:pt x="3616888" y="1494294"/>
                  <a:pt x="3384226" y="1453785"/>
                  <a:pt x="3210709" y="1457271"/>
                </a:cubicBezTo>
                <a:cubicBezTo>
                  <a:pt x="3037192" y="1460757"/>
                  <a:pt x="2795655" y="1429466"/>
                  <a:pt x="2628004" y="1457271"/>
                </a:cubicBezTo>
                <a:cubicBezTo>
                  <a:pt x="2460354" y="1485076"/>
                  <a:pt x="2280243" y="1434822"/>
                  <a:pt x="1946238" y="1457271"/>
                </a:cubicBezTo>
                <a:cubicBezTo>
                  <a:pt x="1612233" y="1479720"/>
                  <a:pt x="1761418" y="1440916"/>
                  <a:pt x="1660712" y="1457271"/>
                </a:cubicBezTo>
                <a:cubicBezTo>
                  <a:pt x="1560006" y="1473626"/>
                  <a:pt x="1198316" y="1394483"/>
                  <a:pt x="879886" y="1457271"/>
                </a:cubicBezTo>
                <a:cubicBezTo>
                  <a:pt x="561456" y="1520059"/>
                  <a:pt x="340582" y="1354555"/>
                  <a:pt x="0" y="145727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27743338">
                  <a:prstGeom prst="trapezoid">
                    <a:avLst>
                      <a:gd name="adj" fmla="val 2220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A2C8F0A-95E1-BB45-AEBF-7D9FDDC1C736}"/>
              </a:ext>
            </a:extLst>
          </p:cNvPr>
          <p:cNvGrpSpPr/>
          <p:nvPr/>
        </p:nvGrpSpPr>
        <p:grpSpPr>
          <a:xfrm>
            <a:off x="299144" y="2005210"/>
            <a:ext cx="2213654" cy="3051959"/>
            <a:chOff x="533201" y="2122416"/>
            <a:chExt cx="2213654" cy="3051959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4B8059B-ABCC-F14E-A5BC-E7548A8B8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9665" t="32208" r="28972" b="27446"/>
            <a:stretch/>
          </p:blipFill>
          <p:spPr>
            <a:xfrm>
              <a:off x="533201" y="2122416"/>
              <a:ext cx="2213654" cy="3051959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AED359C8-0568-1444-92A2-D4BEEB6C769E}"/>
                </a:ext>
              </a:extLst>
            </p:cNvPr>
            <p:cNvSpPr txBox="1"/>
            <p:nvPr/>
          </p:nvSpPr>
          <p:spPr>
            <a:xfrm>
              <a:off x="798422" y="2910485"/>
              <a:ext cx="1769327" cy="109260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sz="1300" dirty="0">
                <a:latin typeface="Century Gothic" panose="020B0502020202020204" pitchFamily="34" charset="0"/>
              </a:endParaRPr>
            </a:p>
            <a:p>
              <a:r>
                <a:rPr lang="de-DE" sz="1300" dirty="0">
                  <a:latin typeface="Century Gothic" panose="020B0502020202020204" pitchFamily="34" charset="0"/>
                </a:rPr>
                <a:t>__________________</a:t>
              </a:r>
            </a:p>
            <a:p>
              <a:endParaRPr lang="de-DE" sz="1300" dirty="0">
                <a:latin typeface="Century Gothic" panose="020B0502020202020204" pitchFamily="34" charset="0"/>
              </a:endParaRPr>
            </a:p>
            <a:p>
              <a:endParaRPr lang="de-DE" sz="1300" dirty="0">
                <a:latin typeface="Century Gothic" panose="020B0502020202020204" pitchFamily="34" charset="0"/>
              </a:endParaRPr>
            </a:p>
            <a:p>
              <a:r>
                <a:rPr lang="de-DE" sz="1300" dirty="0">
                  <a:latin typeface="Century Gothic" panose="020B0502020202020204" pitchFamily="34" charset="0"/>
                </a:rPr>
                <a:t>__________________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4D956A13-6ACC-4943-A785-98AC393C0AFE}"/>
                </a:ext>
              </a:extLst>
            </p:cNvPr>
            <p:cNvSpPr txBox="1"/>
            <p:nvPr/>
          </p:nvSpPr>
          <p:spPr>
            <a:xfrm>
              <a:off x="809666" y="2281477"/>
              <a:ext cx="1769327" cy="646331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Warum konnte die Bahnstadt dort gebaut werden?</a:t>
              </a: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A7181593-CA14-A741-A145-4EC3DB9D2201}"/>
              </a:ext>
            </a:extLst>
          </p:cNvPr>
          <p:cNvSpPr/>
          <p:nvPr/>
        </p:nvSpPr>
        <p:spPr>
          <a:xfrm flipH="1">
            <a:off x="107504" y="6516052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207588F-9D7E-6542-88F6-086126171F6D}"/>
              </a:ext>
            </a:extLst>
          </p:cNvPr>
          <p:cNvSpPr/>
          <p:nvPr/>
        </p:nvSpPr>
        <p:spPr>
          <a:xfrm>
            <a:off x="323528" y="644404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  <a:r>
              <a:rPr lang="de-DE" dirty="0"/>
              <a:t> 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B832AB1D-D0C2-2A4E-B37F-62843AD9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299229" cy="78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Überschrift: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6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6C86AB7-B144-B344-ABF7-CEE0B166F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665" t="32208" r="28972" b="27446"/>
          <a:stretch/>
        </p:blipFill>
        <p:spPr>
          <a:xfrm>
            <a:off x="4698727" y="2005210"/>
            <a:ext cx="2213654" cy="30519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F8D3CBE-FB9A-D54A-AADD-060F8F0A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665" t="32208" r="28972" b="27446"/>
          <a:stretch/>
        </p:blipFill>
        <p:spPr>
          <a:xfrm>
            <a:off x="6912375" y="2005210"/>
            <a:ext cx="2674097" cy="305195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969E28B0-9997-7B4F-A7F5-B84274C7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96" y="6402345"/>
            <a:ext cx="3454400" cy="461665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/>
              <a:t>Zitierhinweis: König, C., Emrich, A. L., Maier, A.-M. &amp; Projektteam (2021): Die Heidelberger Bahnstadt </a:t>
            </a:r>
            <a:r>
              <a:rPr lang="mr-IN" altLang="de-DE" sz="800" dirty="0"/>
              <a:t>–</a:t>
            </a:r>
            <a:r>
              <a:rPr lang="de-DE" altLang="de-DE" sz="800" dirty="0"/>
              <a:t> Visualisierung. Verfügbar unter: </a:t>
            </a:r>
            <a:r>
              <a:rPr lang="de-DE" altLang="de-DE" sz="800" dirty="0">
                <a:solidFill>
                  <a:srgbClr val="00B050"/>
                </a:solidFill>
              </a:rPr>
              <a:t>Link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B16681B-2993-7743-BA1C-2EBDD0B431F0}"/>
              </a:ext>
            </a:extLst>
          </p:cNvPr>
          <p:cNvGrpSpPr/>
          <p:nvPr/>
        </p:nvGrpSpPr>
        <p:grpSpPr>
          <a:xfrm>
            <a:off x="501082" y="2013833"/>
            <a:ext cx="4211503" cy="3051959"/>
            <a:chOff x="749001" y="2122416"/>
            <a:chExt cx="4211503" cy="305195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A5E84D7-7931-D046-9BC7-2914C2CA5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29665" t="32208" r="28972" b="27446"/>
            <a:stretch/>
          </p:blipFill>
          <p:spPr>
            <a:xfrm>
              <a:off x="2746850" y="2122416"/>
              <a:ext cx="2213654" cy="3051959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76B7E69-D319-D043-9863-0620359C1E9B}"/>
                </a:ext>
              </a:extLst>
            </p:cNvPr>
            <p:cNvSpPr txBox="1"/>
            <p:nvPr/>
          </p:nvSpPr>
          <p:spPr>
            <a:xfrm>
              <a:off x="3040700" y="2331856"/>
              <a:ext cx="1769327" cy="646331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Wie viele Menschen werden in der Bahnstadt leben?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C056FA6-1A7C-5943-BD45-C83E0CA56483}"/>
                </a:ext>
              </a:extLst>
            </p:cNvPr>
            <p:cNvSpPr txBox="1"/>
            <p:nvPr/>
          </p:nvSpPr>
          <p:spPr>
            <a:xfrm>
              <a:off x="749001" y="4519677"/>
              <a:ext cx="1769327" cy="49244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sz="1300" dirty="0">
                <a:latin typeface="Century Gothic" panose="020B0502020202020204" pitchFamily="34" charset="0"/>
              </a:endParaRPr>
            </a:p>
            <a:p>
              <a:r>
                <a:rPr lang="de-DE" sz="1300" dirty="0">
                  <a:latin typeface="Century Gothic" panose="020B0502020202020204" pitchFamily="34" charset="0"/>
                </a:rPr>
                <a:t>__________________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8D441FA-FBFF-BA46-B7E8-2B40E23B1FBE}"/>
                </a:ext>
              </a:extLst>
            </p:cNvPr>
            <p:cNvSpPr txBox="1"/>
            <p:nvPr/>
          </p:nvSpPr>
          <p:spPr>
            <a:xfrm>
              <a:off x="803305" y="3929807"/>
              <a:ext cx="1769327" cy="461665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Wann soll die Bahnstadt fertig sein?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D04270A8-EF95-5445-AB24-7B886D09D312}"/>
              </a:ext>
            </a:extLst>
          </p:cNvPr>
          <p:cNvSpPr txBox="1"/>
          <p:nvPr/>
        </p:nvSpPr>
        <p:spPr>
          <a:xfrm>
            <a:off x="4934742" y="2219028"/>
            <a:ext cx="1769327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Welche Vorschläge?</a:t>
            </a:r>
          </a:p>
          <a:p>
            <a:r>
              <a:rPr lang="de-DE" sz="12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319F97AC-B9CD-2649-AA0B-DDFDD023C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64932"/>
              </p:ext>
            </p:extLst>
          </p:nvPr>
        </p:nvGraphicFramePr>
        <p:xfrm>
          <a:off x="417938" y="1346730"/>
          <a:ext cx="4108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ist die Bahnstadt?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elle 42">
            <a:extLst>
              <a:ext uri="{FF2B5EF4-FFF2-40B4-BE49-F238E27FC236}">
                <a16:creationId xmlns:a16="http://schemas.microsoft.com/office/drawing/2014/main" id="{EB87D2A3-116B-7C43-BB67-EF4C263F8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55235"/>
              </p:ext>
            </p:extLst>
          </p:nvPr>
        </p:nvGraphicFramePr>
        <p:xfrm>
          <a:off x="4795864" y="1338106"/>
          <a:ext cx="4692198" cy="531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war die Bahnstadt vorher?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2DB2B938-E2DA-0B4C-929F-BC2043C1248F}"/>
              </a:ext>
            </a:extLst>
          </p:cNvPr>
          <p:cNvSpPr txBox="1"/>
          <p:nvPr/>
        </p:nvSpPr>
        <p:spPr>
          <a:xfrm>
            <a:off x="2721094" y="4266873"/>
            <a:ext cx="1769327" cy="66172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Wie viele Vorschläge für Namen gab es? </a:t>
            </a:r>
            <a:r>
              <a:rPr lang="de-DE" sz="1300" dirty="0">
                <a:latin typeface="Century Gothic" panose="020B0502020202020204" pitchFamily="34" charset="0"/>
              </a:rPr>
              <a:t>___________________</a:t>
            </a:r>
          </a:p>
        </p:txBody>
      </p:sp>
      <p:graphicFrame>
        <p:nvGraphicFramePr>
          <p:cNvPr id="57" name="Tabelle 56">
            <a:extLst>
              <a:ext uri="{FF2B5EF4-FFF2-40B4-BE49-F238E27FC236}">
                <a16:creationId xmlns:a16="http://schemas.microsoft.com/office/drawing/2014/main" id="{6B6D22AF-F505-3B42-A986-7CCF6FA2B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53644"/>
              </p:ext>
            </p:extLst>
          </p:nvPr>
        </p:nvGraphicFramePr>
        <p:xfrm>
          <a:off x="381722" y="5185374"/>
          <a:ext cx="4108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Wie sind die Häuser angeordnet?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__________________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befindet sich in der Mitte?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91522"/>
                  </a:ext>
                </a:extLst>
              </a:tr>
            </a:tbl>
          </a:graphicData>
        </a:graphic>
      </p:graphicFrame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996C14AE-6A82-2545-9A7C-47671F86F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1848"/>
              </p:ext>
            </p:extLst>
          </p:nvPr>
        </p:nvGraphicFramePr>
        <p:xfrm>
          <a:off x="5155524" y="5064023"/>
          <a:ext cx="4108000" cy="117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Was gibt es für Kinder?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__________________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latin typeface="Century Gothic" panose="020B0502020202020204" pitchFamily="34" charset="0"/>
                        </a:rPr>
                        <a:t>Welcher Spielplatz hat schon einen Preis gewonnen?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91522"/>
                  </a:ext>
                </a:extLst>
              </a:tr>
            </a:tbl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157E36C5-CCC1-C14B-B149-87FB7F7CC242}"/>
              </a:ext>
            </a:extLst>
          </p:cNvPr>
          <p:cNvSpPr txBox="1"/>
          <p:nvPr/>
        </p:nvSpPr>
        <p:spPr>
          <a:xfrm>
            <a:off x="2755181" y="3305437"/>
            <a:ext cx="1769327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Warum gab es einen Wettbewerb?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F243145-ED37-AA40-A8ED-9792A8490A92}"/>
              </a:ext>
            </a:extLst>
          </p:cNvPr>
          <p:cNvSpPr txBox="1"/>
          <p:nvPr/>
        </p:nvSpPr>
        <p:spPr>
          <a:xfrm>
            <a:off x="4934742" y="2547853"/>
            <a:ext cx="1769327" cy="169277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_______________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_______________</a:t>
            </a:r>
          </a:p>
          <a:p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F180CA5-DD06-754F-8DA8-8E7359D64A4C}"/>
              </a:ext>
            </a:extLst>
          </p:cNvPr>
          <p:cNvSpPr txBox="1"/>
          <p:nvPr/>
        </p:nvSpPr>
        <p:spPr>
          <a:xfrm>
            <a:off x="4994779" y="3776127"/>
            <a:ext cx="1621537" cy="64633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Wer wählte den Namen der Bahnstadt?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F9599DC-887C-674A-9DD0-ED49C1D075F8}"/>
              </a:ext>
            </a:extLst>
          </p:cNvPr>
          <p:cNvSpPr txBox="1"/>
          <p:nvPr/>
        </p:nvSpPr>
        <p:spPr>
          <a:xfrm>
            <a:off x="7103304" y="2825545"/>
            <a:ext cx="2277716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Was ist das Besondere an den Häusern?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734D912-8324-FC47-A550-FC60EED8B2AE}"/>
              </a:ext>
            </a:extLst>
          </p:cNvPr>
          <p:cNvSpPr txBox="1"/>
          <p:nvPr/>
        </p:nvSpPr>
        <p:spPr>
          <a:xfrm>
            <a:off x="2734955" y="2828250"/>
            <a:ext cx="1769327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444147B-ABEA-D442-AB55-67AD361721D1}"/>
              </a:ext>
            </a:extLst>
          </p:cNvPr>
          <p:cNvSpPr txBox="1"/>
          <p:nvPr/>
        </p:nvSpPr>
        <p:spPr>
          <a:xfrm>
            <a:off x="2729132" y="3839182"/>
            <a:ext cx="1769327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034DA7E-6497-464F-8860-74E3CEDB5DFF}"/>
              </a:ext>
            </a:extLst>
          </p:cNvPr>
          <p:cNvSpPr txBox="1"/>
          <p:nvPr/>
        </p:nvSpPr>
        <p:spPr>
          <a:xfrm>
            <a:off x="4987856" y="4403992"/>
            <a:ext cx="1769327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2212CD16-59A3-6147-A2D3-D2006B26C88E}"/>
              </a:ext>
            </a:extLst>
          </p:cNvPr>
          <p:cNvSpPr txBox="1"/>
          <p:nvPr/>
        </p:nvSpPr>
        <p:spPr>
          <a:xfrm>
            <a:off x="7144881" y="3216915"/>
            <a:ext cx="2236139" cy="1692771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_____________________</a:t>
            </a:r>
          </a:p>
          <a:p>
            <a:r>
              <a:rPr lang="de-DE" sz="1300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entury Gothic" panose="020B0502020202020204" pitchFamily="34" charset="0"/>
              </a:rPr>
              <a:t>_____________________</a:t>
            </a:r>
          </a:p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  <a:sym typeface="Wingdings" pitchFamily="2" charset="2"/>
              </a:rPr>
              <a:t> ______________________</a:t>
            </a:r>
            <a:endParaRPr lang="de-DE" sz="1300" dirty="0">
              <a:latin typeface="Century Gothic" panose="020B0502020202020204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ACECA26-7352-9D42-A8E2-DDF9C5ED1D21}"/>
              </a:ext>
            </a:extLst>
          </p:cNvPr>
          <p:cNvSpPr txBox="1"/>
          <p:nvPr/>
        </p:nvSpPr>
        <p:spPr>
          <a:xfrm>
            <a:off x="7186632" y="2386023"/>
            <a:ext cx="2076892" cy="4924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de-DE" sz="1300" dirty="0">
              <a:latin typeface="Century Gothic" panose="020B0502020202020204" pitchFamily="34" charset="0"/>
            </a:endParaRPr>
          </a:p>
          <a:p>
            <a:r>
              <a:rPr lang="de-DE" sz="1300" dirty="0">
                <a:latin typeface="Century Gothic" panose="020B0502020202020204" pitchFamily="34" charset="0"/>
              </a:rPr>
              <a:t>______________________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1998ECD-0772-7D4F-ABB9-04C5B2766459}"/>
              </a:ext>
            </a:extLst>
          </p:cNvPr>
          <p:cNvSpPr txBox="1"/>
          <p:nvPr/>
        </p:nvSpPr>
        <p:spPr>
          <a:xfrm>
            <a:off x="7086600" y="2179424"/>
            <a:ext cx="2234159" cy="46166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entury Gothic" panose="020B0502020202020204" pitchFamily="34" charset="0"/>
              </a:rPr>
              <a:t>Welche Häuser stehen in der Bahnstadt?</a:t>
            </a:r>
          </a:p>
        </p:txBody>
      </p:sp>
    </p:spTree>
    <p:extLst>
      <p:ext uri="{BB962C8B-B14F-4D97-AF65-F5344CB8AC3E}">
        <p14:creationId xmlns:p14="http://schemas.microsoft.com/office/powerpoint/2010/main" val="318957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394</Words>
  <Application>Microsoft Macintosh PowerPoint</Application>
  <PresentationFormat>A4-Papier (210 x 297 mm)</PresentationFormat>
  <Paragraphs>102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Anna--Maria Maier</dc:creator>
  <cp:lastModifiedBy>AnnaMariaMaier Maier</cp:lastModifiedBy>
  <cp:revision>24</cp:revision>
  <dcterms:created xsi:type="dcterms:W3CDTF">2020-05-06T09:43:14Z</dcterms:created>
  <dcterms:modified xsi:type="dcterms:W3CDTF">2021-05-05T14:36:43Z</dcterms:modified>
</cp:coreProperties>
</file>