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9" r:id="rId2"/>
    <p:sldId id="260" r:id="rId3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962"/>
    <p:restoredTop sz="94663"/>
  </p:normalViewPr>
  <p:slideViewPr>
    <p:cSldViewPr snapToGrid="0" snapToObjects="1">
      <p:cViewPr varScale="1">
        <p:scale>
          <a:sx n="112" d="100"/>
          <a:sy n="112" d="100"/>
        </p:scale>
        <p:origin x="95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0F032-973B-5049-8C7D-66ED5247C53B}" type="datetimeFigureOut">
              <a:rPr lang="de-DE" smtClean="0"/>
              <a:t>30.04.21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75DD4-8D04-294C-B9C2-23F9B64FF7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1625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0F032-973B-5049-8C7D-66ED5247C53B}" type="datetimeFigureOut">
              <a:rPr lang="de-DE" smtClean="0"/>
              <a:t>30.04.21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75DD4-8D04-294C-B9C2-23F9B64FF7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7171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0F032-973B-5049-8C7D-66ED5247C53B}" type="datetimeFigureOut">
              <a:rPr lang="de-DE" smtClean="0"/>
              <a:t>30.04.21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75DD4-8D04-294C-B9C2-23F9B64FF7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7176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0F032-973B-5049-8C7D-66ED5247C53B}" type="datetimeFigureOut">
              <a:rPr lang="de-DE" smtClean="0"/>
              <a:t>30.04.21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75DD4-8D04-294C-B9C2-23F9B64FF7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9235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0F032-973B-5049-8C7D-66ED5247C53B}" type="datetimeFigureOut">
              <a:rPr lang="de-DE" smtClean="0"/>
              <a:t>30.04.21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75DD4-8D04-294C-B9C2-23F9B64FF7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2068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0F032-973B-5049-8C7D-66ED5247C53B}" type="datetimeFigureOut">
              <a:rPr lang="de-DE" smtClean="0"/>
              <a:t>30.04.21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75DD4-8D04-294C-B9C2-23F9B64FF7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6565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0F032-973B-5049-8C7D-66ED5247C53B}" type="datetimeFigureOut">
              <a:rPr lang="de-DE" smtClean="0"/>
              <a:t>30.04.21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75DD4-8D04-294C-B9C2-23F9B64FF7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86155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0F032-973B-5049-8C7D-66ED5247C53B}" type="datetimeFigureOut">
              <a:rPr lang="de-DE" smtClean="0"/>
              <a:t>30.04.21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75DD4-8D04-294C-B9C2-23F9B64FF7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0929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0F032-973B-5049-8C7D-66ED5247C53B}" type="datetimeFigureOut">
              <a:rPr lang="de-DE" smtClean="0"/>
              <a:t>30.04.21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75DD4-8D04-294C-B9C2-23F9B64FF7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73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0F032-973B-5049-8C7D-66ED5247C53B}" type="datetimeFigureOut">
              <a:rPr lang="de-DE" smtClean="0"/>
              <a:t>30.04.21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75DD4-8D04-294C-B9C2-23F9B64FF7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3093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0F032-973B-5049-8C7D-66ED5247C53B}" type="datetimeFigureOut">
              <a:rPr lang="de-DE" smtClean="0"/>
              <a:t>30.04.21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75DD4-8D04-294C-B9C2-23F9B64FF7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5934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F0F032-973B-5049-8C7D-66ED5247C53B}" type="datetimeFigureOut">
              <a:rPr lang="de-DE" smtClean="0"/>
              <a:t>30.04.21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675DD4-8D04-294C-B9C2-23F9B64FF7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594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87B98979-AD5E-FF42-8957-F365EE44C3C3}"/>
              </a:ext>
            </a:extLst>
          </p:cNvPr>
          <p:cNvSpPr/>
          <p:nvPr/>
        </p:nvSpPr>
        <p:spPr>
          <a:xfrm flipH="1">
            <a:off x="255585" y="6526267"/>
            <a:ext cx="242018" cy="22484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2B1B0204-09D0-574A-AEAC-1B863C97C230}"/>
              </a:ext>
            </a:extLst>
          </p:cNvPr>
          <p:cNvSpPr/>
          <p:nvPr/>
        </p:nvSpPr>
        <p:spPr>
          <a:xfrm>
            <a:off x="471609" y="6454259"/>
            <a:ext cx="5400600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400" dirty="0">
                <a:latin typeface="Century Gothic" panose="020B0502020202020204" pitchFamily="34" charset="0"/>
              </a:rPr>
              <a:t>Prima! Schreibe nun einen Text zu deinem Schaubild</a:t>
            </a:r>
            <a:r>
              <a:rPr lang="de-DE" sz="1600" dirty="0">
                <a:latin typeface="Century Gothic" panose="020B0502020202020204" pitchFamily="34" charset="0"/>
              </a:rPr>
              <a:t>.</a:t>
            </a:r>
            <a:r>
              <a:rPr lang="de-DE" dirty="0"/>
              <a:t> </a:t>
            </a:r>
          </a:p>
        </p:txBody>
      </p:sp>
      <p:sp>
        <p:nvSpPr>
          <p:cNvPr id="6" name="Text Box 7">
            <a:extLst>
              <a:ext uri="{FF2B5EF4-FFF2-40B4-BE49-F238E27FC236}">
                <a16:creationId xmlns:a16="http://schemas.microsoft.com/office/drawing/2014/main" id="{66A6EF3E-11DA-084F-879C-31C505DE38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87" y="219075"/>
            <a:ext cx="9299229" cy="87062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de-DE" sz="1800" b="1" dirty="0">
                <a:latin typeface="Century Gothic" panose="020B0502020202020204" pitchFamily="34" charset="0"/>
              </a:rPr>
              <a:t>Überschrift: </a:t>
            </a:r>
            <a:r>
              <a:rPr lang="de-DE" sz="1800" dirty="0">
                <a:latin typeface="Century Gothic" panose="020B0502020202020204" pitchFamily="34" charset="0"/>
              </a:rPr>
              <a:t>Heidelberger Stadtwald</a:t>
            </a:r>
            <a:endParaRPr lang="de-DE" sz="1800" b="1" dirty="0">
              <a:latin typeface="Century Gothic" panose="020B0502020202020204" pitchFamily="34" charset="0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de-DE" sz="1800" dirty="0">
                <a:latin typeface="Century Gothic" panose="020B0502020202020204" pitchFamily="34" charset="0"/>
              </a:rPr>
              <a:t>Name:                                                                               	         Datum:</a:t>
            </a:r>
            <a:endParaRPr lang="de-DE" sz="1800" dirty="0">
              <a:latin typeface="Century Gothic" panose="020B0502020202020204" pitchFamily="34" charset="0"/>
              <a:ea typeface="Times New Roman"/>
              <a:cs typeface="Times New Roman"/>
            </a:endParaRPr>
          </a:p>
        </p:txBody>
      </p:sp>
      <p:sp>
        <p:nvSpPr>
          <p:cNvPr id="7" name="Textfeld 21">
            <a:extLst>
              <a:ext uri="{FF2B5EF4-FFF2-40B4-BE49-F238E27FC236}">
                <a16:creationId xmlns:a16="http://schemas.microsoft.com/office/drawing/2014/main" id="{C0559CAF-C432-484F-9791-7EA76D8D92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00415" y="6457504"/>
            <a:ext cx="3454400" cy="307777"/>
          </a:xfrm>
          <a:prstGeom prst="rect">
            <a:avLst/>
          </a:prstGeom>
          <a:noFill/>
          <a:ln w="3175">
            <a:solidFill>
              <a:srgbClr val="00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700" dirty="0">
                <a:latin typeface="Century Gothic" panose="020B0502020202020204" pitchFamily="34" charset="0"/>
              </a:rPr>
              <a:t>Zitierhinweis: Messina, T., Emrich, A. L., Maier, A.-M. &amp; Projektteam (2020): Heidelberger Stadtwald </a:t>
            </a:r>
            <a:r>
              <a:rPr lang="mr-IN" altLang="de-DE" sz="700" dirty="0">
                <a:latin typeface="Century Gothic" panose="020B0502020202020204" pitchFamily="34" charset="0"/>
              </a:rPr>
              <a:t>–</a:t>
            </a:r>
            <a:r>
              <a:rPr lang="de-DE" altLang="de-DE" sz="700" dirty="0">
                <a:latin typeface="Century Gothic" panose="020B0502020202020204" pitchFamily="34" charset="0"/>
              </a:rPr>
              <a:t> Visualisierung. Verfügbar unter: </a:t>
            </a:r>
            <a:r>
              <a:rPr lang="de-DE" altLang="de-DE" sz="700" dirty="0">
                <a:highlight>
                  <a:srgbClr val="FFFF00"/>
                </a:highlight>
                <a:latin typeface="Century Gothic" panose="020B0502020202020204" pitchFamily="34" charset="0"/>
              </a:rPr>
              <a:t>Link</a:t>
            </a:r>
          </a:p>
        </p:txBody>
      </p:sp>
      <p:graphicFrame>
        <p:nvGraphicFramePr>
          <p:cNvPr id="3" name="Tabelle 7">
            <a:extLst>
              <a:ext uri="{FF2B5EF4-FFF2-40B4-BE49-F238E27FC236}">
                <a16:creationId xmlns:a16="http://schemas.microsoft.com/office/drawing/2014/main" id="{3074B46D-DF6C-8C47-B337-A32AE29164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696310"/>
              </p:ext>
            </p:extLst>
          </p:nvPr>
        </p:nvGraphicFramePr>
        <p:xfrm>
          <a:off x="255585" y="1405721"/>
          <a:ext cx="9299230" cy="4859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8554">
                  <a:extLst>
                    <a:ext uri="{9D8B030D-6E8A-4147-A177-3AD203B41FA5}">
                      <a16:colId xmlns:a16="http://schemas.microsoft.com/office/drawing/2014/main" val="2933923781"/>
                    </a:ext>
                  </a:extLst>
                </a:gridCol>
                <a:gridCol w="3655338">
                  <a:extLst>
                    <a:ext uri="{9D8B030D-6E8A-4147-A177-3AD203B41FA5}">
                      <a16:colId xmlns:a16="http://schemas.microsoft.com/office/drawing/2014/main" val="1277437582"/>
                    </a:ext>
                  </a:extLst>
                </a:gridCol>
                <a:gridCol w="3655338">
                  <a:extLst>
                    <a:ext uri="{9D8B030D-6E8A-4147-A177-3AD203B41FA5}">
                      <a16:colId xmlns:a16="http://schemas.microsoft.com/office/drawing/2014/main" val="393917280"/>
                    </a:ext>
                  </a:extLst>
                </a:gridCol>
              </a:tblGrid>
              <a:tr h="368975">
                <a:tc>
                  <a:txBody>
                    <a:bodyPr/>
                    <a:lstStyle/>
                    <a:p>
                      <a:r>
                        <a:rPr lang="de-DE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Was?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de-DE" sz="1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Heidelberger Stadtwald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741413"/>
                  </a:ext>
                </a:extLst>
              </a:tr>
              <a:tr h="600918">
                <a:tc>
                  <a:txBody>
                    <a:bodyPr/>
                    <a:lstStyle/>
                    <a:p>
                      <a:r>
                        <a:rPr lang="de-DE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Wo?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Heiligenberg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Königstuhl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0671655"/>
                  </a:ext>
                </a:extLst>
              </a:tr>
              <a:tr h="368975">
                <a:tc>
                  <a:txBody>
                    <a:bodyPr/>
                    <a:lstStyle/>
                    <a:p>
                      <a:r>
                        <a:rPr lang="de-DE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Welche?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sz="1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Laubbäume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sz="1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Nadelbäume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5719638"/>
                  </a:ext>
                </a:extLst>
              </a:tr>
              <a:tr h="858454">
                <a:tc>
                  <a:txBody>
                    <a:bodyPr/>
                    <a:lstStyle/>
                    <a:p>
                      <a:r>
                        <a:rPr lang="de-DE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Wie?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Buchen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Eichen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Esskastanien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Fichten</a:t>
                      </a:r>
                    </a:p>
                    <a:p>
                      <a:endParaRPr lang="de-DE" sz="18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8194578"/>
                  </a:ext>
                </a:extLst>
              </a:tr>
              <a:tr h="1115990">
                <a:tc>
                  <a:txBody>
                    <a:bodyPr/>
                    <a:lstStyle/>
                    <a:p>
                      <a:r>
                        <a:rPr lang="de-DE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Aktivitäten?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Esskastanien sammeln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sich erholen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Spazieren gehen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wandern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6196819"/>
                  </a:ext>
                </a:extLst>
              </a:tr>
              <a:tr h="368975">
                <a:tc>
                  <a:txBody>
                    <a:bodyPr/>
                    <a:lstStyle/>
                    <a:p>
                      <a:r>
                        <a:rPr lang="de-DE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Besonderheit?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Waldweg „Via </a:t>
                      </a:r>
                      <a:r>
                        <a:rPr lang="de-DE" sz="1800" b="0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Naturae</a:t>
                      </a:r>
                      <a:r>
                        <a:rPr lang="de-DE" sz="1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“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Walderlebnispfad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7978137"/>
                  </a:ext>
                </a:extLst>
              </a:tr>
              <a:tr h="368975">
                <a:tc rowSpan="2">
                  <a:txBody>
                    <a:bodyPr/>
                    <a:lstStyle/>
                    <a:p>
                      <a:r>
                        <a:rPr lang="de-DE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Was?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b="0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Erklärtafeln</a:t>
                      </a:r>
                      <a:r>
                        <a:rPr lang="de-DE" sz="1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erklären den Wald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Spielplätze zum Thema Wald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7504483"/>
                  </a:ext>
                </a:extLst>
              </a:tr>
              <a:tr h="600918">
                <a:tc vMerge="1">
                  <a:txBody>
                    <a:bodyPr/>
                    <a:lstStyle/>
                    <a:p>
                      <a:endParaRPr lang="de-DE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Mit Schulklassen besuchen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Informationen zu den Waldwegen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1219949"/>
                  </a:ext>
                </a:extLst>
              </a:tr>
            </a:tbl>
          </a:graphicData>
        </a:graphic>
      </p:graphicFrame>
      <p:pic>
        <p:nvPicPr>
          <p:cNvPr id="9" name="Grafik 8">
            <a:extLst>
              <a:ext uri="{FF2B5EF4-FFF2-40B4-BE49-F238E27FC236}">
                <a16:creationId xmlns:a16="http://schemas.microsoft.com/office/drawing/2014/main" id="{0F1BE5A2-FB85-8A48-BFA2-1CEE4E09A8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633568" y="2892287"/>
            <a:ext cx="761455" cy="775252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650EF54C-CFD9-144E-9334-AA463F962C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2553" y="2819401"/>
            <a:ext cx="273435" cy="279938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91ECCC66-E571-6F40-8AD8-C6F88990BE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8390" y="3395278"/>
            <a:ext cx="255308" cy="239984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2CAE852A-F636-E247-90F5-E669208588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10298" y="3129228"/>
            <a:ext cx="325580" cy="261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6920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87B98979-AD5E-FF42-8957-F365EE44C3C3}"/>
              </a:ext>
            </a:extLst>
          </p:cNvPr>
          <p:cNvSpPr/>
          <p:nvPr/>
        </p:nvSpPr>
        <p:spPr>
          <a:xfrm flipH="1">
            <a:off x="255585" y="6526267"/>
            <a:ext cx="242018" cy="22484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2B1B0204-09D0-574A-AEAC-1B863C97C230}"/>
              </a:ext>
            </a:extLst>
          </p:cNvPr>
          <p:cNvSpPr/>
          <p:nvPr/>
        </p:nvSpPr>
        <p:spPr>
          <a:xfrm>
            <a:off x="471609" y="6454259"/>
            <a:ext cx="5400600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400" dirty="0">
                <a:latin typeface="Century Gothic" panose="020B0502020202020204" pitchFamily="34" charset="0"/>
              </a:rPr>
              <a:t>Prima! Schreibe nun einen Text zu deinem Schaubild</a:t>
            </a:r>
            <a:r>
              <a:rPr lang="de-DE" sz="1600" dirty="0">
                <a:latin typeface="Century Gothic" panose="020B0502020202020204" pitchFamily="34" charset="0"/>
              </a:rPr>
              <a:t>.</a:t>
            </a:r>
            <a:r>
              <a:rPr lang="de-DE" dirty="0"/>
              <a:t> </a:t>
            </a:r>
          </a:p>
        </p:txBody>
      </p:sp>
      <p:sp>
        <p:nvSpPr>
          <p:cNvPr id="6" name="Text Box 7">
            <a:extLst>
              <a:ext uri="{FF2B5EF4-FFF2-40B4-BE49-F238E27FC236}">
                <a16:creationId xmlns:a16="http://schemas.microsoft.com/office/drawing/2014/main" id="{66A6EF3E-11DA-084F-879C-31C505DE38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87" y="219075"/>
            <a:ext cx="9299229" cy="87062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de-DE" sz="1800" b="1" dirty="0">
                <a:latin typeface="Century Gothic" panose="020B0502020202020204" pitchFamily="34" charset="0"/>
              </a:rPr>
              <a:t>Überschrift: 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de-DE" sz="1800" dirty="0">
                <a:latin typeface="Century Gothic" panose="020B0502020202020204" pitchFamily="34" charset="0"/>
              </a:rPr>
              <a:t>Name:                                                                               	         Datum:</a:t>
            </a:r>
            <a:endParaRPr lang="de-DE" sz="1800" dirty="0">
              <a:latin typeface="Century Gothic" panose="020B0502020202020204" pitchFamily="34" charset="0"/>
              <a:ea typeface="Times New Roman"/>
              <a:cs typeface="Times New Roman"/>
            </a:endParaRPr>
          </a:p>
        </p:txBody>
      </p:sp>
      <p:sp>
        <p:nvSpPr>
          <p:cNvPr id="7" name="Textfeld 21">
            <a:extLst>
              <a:ext uri="{FF2B5EF4-FFF2-40B4-BE49-F238E27FC236}">
                <a16:creationId xmlns:a16="http://schemas.microsoft.com/office/drawing/2014/main" id="{C0559CAF-C432-484F-9791-7EA76D8D92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00415" y="6457504"/>
            <a:ext cx="3454400" cy="307777"/>
          </a:xfrm>
          <a:prstGeom prst="rect">
            <a:avLst/>
          </a:prstGeom>
          <a:noFill/>
          <a:ln w="3175">
            <a:solidFill>
              <a:srgbClr val="00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700" dirty="0">
                <a:latin typeface="Century Gothic" panose="020B0502020202020204" pitchFamily="34" charset="0"/>
              </a:rPr>
              <a:t>Zitierhinweis: Messina, T., Emrich, A. L., Maier, A.-M. &amp; Projektteam (2020): Heidelberger Stadtwald </a:t>
            </a:r>
            <a:r>
              <a:rPr lang="mr-IN" altLang="de-DE" sz="700" dirty="0">
                <a:latin typeface="Century Gothic" panose="020B0502020202020204" pitchFamily="34" charset="0"/>
              </a:rPr>
              <a:t>–</a:t>
            </a:r>
            <a:r>
              <a:rPr lang="de-DE" altLang="de-DE" sz="700" dirty="0">
                <a:latin typeface="Century Gothic" panose="020B0502020202020204" pitchFamily="34" charset="0"/>
              </a:rPr>
              <a:t> Visualisierung. Verfügbar unter: </a:t>
            </a:r>
            <a:r>
              <a:rPr lang="de-DE" altLang="de-DE" sz="700" dirty="0">
                <a:highlight>
                  <a:srgbClr val="FFFF00"/>
                </a:highlight>
                <a:latin typeface="Century Gothic" panose="020B0502020202020204" pitchFamily="34" charset="0"/>
              </a:rPr>
              <a:t>Link</a:t>
            </a:r>
          </a:p>
        </p:txBody>
      </p:sp>
      <p:graphicFrame>
        <p:nvGraphicFramePr>
          <p:cNvPr id="3" name="Tabelle 7">
            <a:extLst>
              <a:ext uri="{FF2B5EF4-FFF2-40B4-BE49-F238E27FC236}">
                <a16:creationId xmlns:a16="http://schemas.microsoft.com/office/drawing/2014/main" id="{3074B46D-DF6C-8C47-B337-A32AE29164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9028146"/>
              </p:ext>
            </p:extLst>
          </p:nvPr>
        </p:nvGraphicFramePr>
        <p:xfrm>
          <a:off x="255585" y="1405721"/>
          <a:ext cx="9299230" cy="4859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8554">
                  <a:extLst>
                    <a:ext uri="{9D8B030D-6E8A-4147-A177-3AD203B41FA5}">
                      <a16:colId xmlns:a16="http://schemas.microsoft.com/office/drawing/2014/main" val="2933923781"/>
                    </a:ext>
                  </a:extLst>
                </a:gridCol>
                <a:gridCol w="3655338">
                  <a:extLst>
                    <a:ext uri="{9D8B030D-6E8A-4147-A177-3AD203B41FA5}">
                      <a16:colId xmlns:a16="http://schemas.microsoft.com/office/drawing/2014/main" val="1277437582"/>
                    </a:ext>
                  </a:extLst>
                </a:gridCol>
                <a:gridCol w="3655338">
                  <a:extLst>
                    <a:ext uri="{9D8B030D-6E8A-4147-A177-3AD203B41FA5}">
                      <a16:colId xmlns:a16="http://schemas.microsoft.com/office/drawing/2014/main" val="393917280"/>
                    </a:ext>
                  </a:extLst>
                </a:gridCol>
              </a:tblGrid>
              <a:tr h="368975">
                <a:tc>
                  <a:txBody>
                    <a:bodyPr/>
                    <a:lstStyle/>
                    <a:p>
                      <a:pPr algn="l"/>
                      <a:r>
                        <a:rPr lang="de-DE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Was?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de-DE" sz="18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741413"/>
                  </a:ext>
                </a:extLst>
              </a:tr>
              <a:tr h="600918">
                <a:tc>
                  <a:txBody>
                    <a:bodyPr/>
                    <a:lstStyle/>
                    <a:p>
                      <a:pPr algn="l"/>
                      <a:r>
                        <a:rPr lang="de-DE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Wo?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0671655"/>
                  </a:ext>
                </a:extLst>
              </a:tr>
              <a:tr h="368975">
                <a:tc>
                  <a:txBody>
                    <a:bodyPr/>
                    <a:lstStyle/>
                    <a:p>
                      <a:pPr algn="l"/>
                      <a:r>
                        <a:rPr lang="de-DE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Welche?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de-DE" sz="18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de-DE" sz="18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5719638"/>
                  </a:ext>
                </a:extLst>
              </a:tr>
              <a:tr h="858454">
                <a:tc>
                  <a:txBody>
                    <a:bodyPr/>
                    <a:lstStyle/>
                    <a:p>
                      <a:pPr algn="l"/>
                      <a:r>
                        <a:rPr lang="de-DE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Wie?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8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8194578"/>
                  </a:ext>
                </a:extLst>
              </a:tr>
              <a:tr h="1115990">
                <a:tc>
                  <a:txBody>
                    <a:bodyPr/>
                    <a:lstStyle/>
                    <a:p>
                      <a:pPr algn="l"/>
                      <a:r>
                        <a:rPr lang="de-DE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Aktivitäten?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6196819"/>
                  </a:ext>
                </a:extLst>
              </a:tr>
              <a:tr h="368975">
                <a:tc>
                  <a:txBody>
                    <a:bodyPr/>
                    <a:lstStyle/>
                    <a:p>
                      <a:pPr algn="l"/>
                      <a:r>
                        <a:rPr lang="de-DE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Besonderheit?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8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8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7978137"/>
                  </a:ext>
                </a:extLst>
              </a:tr>
              <a:tr h="368975">
                <a:tc rowSpan="2">
                  <a:txBody>
                    <a:bodyPr/>
                    <a:lstStyle/>
                    <a:p>
                      <a:pPr algn="l"/>
                      <a:r>
                        <a:rPr lang="de-DE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Was?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8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8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7504483"/>
                  </a:ext>
                </a:extLst>
              </a:tr>
              <a:tr h="600918">
                <a:tc vMerge="1">
                  <a:txBody>
                    <a:bodyPr/>
                    <a:lstStyle/>
                    <a:p>
                      <a:endParaRPr lang="de-DE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de-DE" sz="18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1219949"/>
                  </a:ext>
                </a:extLst>
              </a:tr>
            </a:tbl>
          </a:graphicData>
        </a:graphic>
      </p:graphicFrame>
      <p:pic>
        <p:nvPicPr>
          <p:cNvPr id="8" name="Grafik 7">
            <a:extLst>
              <a:ext uri="{FF2B5EF4-FFF2-40B4-BE49-F238E27FC236}">
                <a16:creationId xmlns:a16="http://schemas.microsoft.com/office/drawing/2014/main" id="{330A314D-F401-1844-B119-5D067009C4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633568" y="2892287"/>
            <a:ext cx="761455" cy="775252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0162A863-8957-6047-B360-7360CD51CA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0403" y="2790826"/>
            <a:ext cx="273435" cy="279938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A2414F9C-F014-EE40-BD87-1DE6BB5F1D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6615" y="3404803"/>
            <a:ext cx="255308" cy="239984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42079529-187F-0B4C-AE62-88F0521BBE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5248" y="3091128"/>
            <a:ext cx="325580" cy="261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2994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178</Words>
  <Application>Microsoft Macintosh PowerPoint</Application>
  <PresentationFormat>A4-Papier (210 x 297 mm)</PresentationFormat>
  <Paragraphs>51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Century Gothic</vt:lpstr>
      <vt:lpstr>Office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Anna--Maria Maier</dc:creator>
  <cp:lastModifiedBy>Lisa Reinhardt</cp:lastModifiedBy>
  <cp:revision>9</cp:revision>
  <dcterms:created xsi:type="dcterms:W3CDTF">2020-05-06T09:43:14Z</dcterms:created>
  <dcterms:modified xsi:type="dcterms:W3CDTF">2021-04-30T17:58:19Z</dcterms:modified>
</cp:coreProperties>
</file>