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0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63ACCC-10CF-4A4A-9AA1-85B8762D3DA7}" v="18" dt="2021-04-07T20:08:54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9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62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17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17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2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06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56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15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092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09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93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0F032-973B-5049-8C7D-66ED5247C53B}" type="datetimeFigureOut">
              <a:rPr lang="de-DE" smtClean="0"/>
              <a:t>05.05.21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9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7B98979-AD5E-FF42-8957-F365EE44C3C3}"/>
              </a:ext>
            </a:extLst>
          </p:cNvPr>
          <p:cNvSpPr/>
          <p:nvPr/>
        </p:nvSpPr>
        <p:spPr>
          <a:xfrm flipH="1">
            <a:off x="107504" y="6516052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B1B0204-09D0-574A-AEAC-1B863C97C230}"/>
              </a:ext>
            </a:extLst>
          </p:cNvPr>
          <p:cNvSpPr/>
          <p:nvPr/>
        </p:nvSpPr>
        <p:spPr>
          <a:xfrm>
            <a:off x="323528" y="6444044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66A6EF3E-11DA-084F-879C-31C505DE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35" y="219075"/>
            <a:ext cx="9412790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b="1" dirty="0">
                <a:latin typeface="Century Gothic" panose="020B0502020202020204" pitchFamily="34" charset="0"/>
              </a:rPr>
              <a:t>Überschrift: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sp>
        <p:nvSpPr>
          <p:cNvPr id="7" name="Textfeld 21">
            <a:extLst>
              <a:ext uri="{FF2B5EF4-FFF2-40B4-BE49-F238E27FC236}">
                <a16:creationId xmlns:a16="http://schemas.microsoft.com/office/drawing/2014/main" id="{C0559CAF-C432-484F-9791-7EA76D8D9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096" y="6402345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</a:t>
            </a:r>
            <a:r>
              <a:rPr lang="de-DE" altLang="de-DE" sz="800" dirty="0" err="1"/>
              <a:t>Messine</a:t>
            </a:r>
            <a:r>
              <a:rPr lang="de-DE" altLang="de-DE" sz="800" dirty="0"/>
              <a:t>, T., Emrich, A. L., Maier, A.-M. &amp; Projektteam (2020): Heidelberger Zooschule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  <p:graphicFrame>
        <p:nvGraphicFramePr>
          <p:cNvPr id="10" name="Tabelle 7">
            <a:extLst>
              <a:ext uri="{FF2B5EF4-FFF2-40B4-BE49-F238E27FC236}">
                <a16:creationId xmlns:a16="http://schemas.microsoft.com/office/drawing/2014/main" id="{09649B50-10DC-BC40-B98F-4B5630744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686979"/>
              </p:ext>
            </p:extLst>
          </p:nvPr>
        </p:nvGraphicFramePr>
        <p:xfrm>
          <a:off x="183734" y="1409716"/>
          <a:ext cx="3402013" cy="2642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9050">
                  <a:extLst>
                    <a:ext uri="{9D8B030D-6E8A-4147-A177-3AD203B41FA5}">
                      <a16:colId xmlns:a16="http://schemas.microsoft.com/office/drawing/2014/main" val="3370353049"/>
                    </a:ext>
                  </a:extLst>
                </a:gridCol>
                <a:gridCol w="2232963">
                  <a:extLst>
                    <a:ext uri="{9D8B030D-6E8A-4147-A177-3AD203B41FA5}">
                      <a16:colId xmlns:a16="http://schemas.microsoft.com/office/drawing/2014/main" val="3587249728"/>
                    </a:ext>
                  </a:extLst>
                </a:gridCol>
              </a:tblGrid>
              <a:tr h="484851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latin typeface="Century Gothic" panose="020B0502020202020204" pitchFamily="34" charset="0"/>
                        </a:rPr>
                        <a:t>Zoo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619025"/>
                  </a:ext>
                </a:extLst>
              </a:tr>
              <a:tr h="1137791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Century Gothic" panose="020B0502020202020204" pitchFamily="34" charset="0"/>
                        </a:rPr>
                        <a:t>Wer?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Tiger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Elefanten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Zebras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Erdmännchen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204130"/>
                  </a:ext>
                </a:extLst>
              </a:tr>
              <a:tr h="694201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Century Gothic" panose="020B0502020202020204" pitchFamily="34" charset="0"/>
                        </a:rPr>
                        <a:t>Wo?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Gehege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Käfige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349178"/>
                  </a:ext>
                </a:extLst>
              </a:tr>
            </a:tbl>
          </a:graphicData>
        </a:graphic>
      </p:graphicFrame>
      <p:graphicFrame>
        <p:nvGraphicFramePr>
          <p:cNvPr id="11" name="Tabelle 7">
            <a:extLst>
              <a:ext uri="{FF2B5EF4-FFF2-40B4-BE49-F238E27FC236}">
                <a16:creationId xmlns:a16="http://schemas.microsoft.com/office/drawing/2014/main" id="{0C0DC761-24DF-3445-9232-E1F8D1103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973417"/>
              </p:ext>
            </p:extLst>
          </p:nvPr>
        </p:nvGraphicFramePr>
        <p:xfrm>
          <a:off x="4007919" y="2519699"/>
          <a:ext cx="5588606" cy="3647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3298">
                  <a:extLst>
                    <a:ext uri="{9D8B030D-6E8A-4147-A177-3AD203B41FA5}">
                      <a16:colId xmlns:a16="http://schemas.microsoft.com/office/drawing/2014/main" val="3370353049"/>
                    </a:ext>
                  </a:extLst>
                </a:gridCol>
                <a:gridCol w="3705308">
                  <a:extLst>
                    <a:ext uri="{9D8B030D-6E8A-4147-A177-3AD203B41FA5}">
                      <a16:colId xmlns:a16="http://schemas.microsoft.com/office/drawing/2014/main" val="3587249728"/>
                    </a:ext>
                  </a:extLst>
                </a:gridCol>
              </a:tblGrid>
              <a:tr h="491567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latin typeface="Century Gothic" panose="020B0502020202020204" pitchFamily="34" charset="0"/>
                        </a:rPr>
                        <a:t>Zooschule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349178"/>
                  </a:ext>
                </a:extLst>
              </a:tr>
              <a:tr h="445169">
                <a:tc>
                  <a:txBody>
                    <a:bodyPr/>
                    <a:lstStyle/>
                    <a:p>
                      <a:r>
                        <a:rPr lang="de-DE" sz="1600" b="1" dirty="0">
                          <a:latin typeface="Century Gothic" panose="020B0502020202020204" pitchFamily="34" charset="0"/>
                        </a:rPr>
                        <a:t>Was?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keine Schule für Tiere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Kinder und Erwachsene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21010"/>
                  </a:ext>
                </a:extLst>
              </a:tr>
              <a:tr h="778677">
                <a:tc>
                  <a:txBody>
                    <a:bodyPr/>
                    <a:lstStyle/>
                    <a:p>
                      <a:r>
                        <a:rPr lang="de-DE" sz="1600" b="1" dirty="0">
                          <a:latin typeface="Century Gothic" panose="020B0502020202020204" pitchFamily="34" charset="0"/>
                        </a:rPr>
                        <a:t>Was kann man machen?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über Tiere und Natur lernen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nachts Führungen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à"/>
                        <a:tabLst/>
                        <a:defRPr/>
                      </a:pPr>
                      <a:r>
                        <a:rPr lang="de-DE" b="1" dirty="0">
                          <a:latin typeface="Century Gothic" panose="020B0502020202020204" pitchFamily="34" charset="0"/>
                          <a:sym typeface="Wingdings" pitchFamily="2" charset="2"/>
                        </a:rPr>
                        <a:t>Besonderheit?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de-DE" b="1" dirty="0">
                          <a:latin typeface="Century Gothic" panose="020B0502020202020204" pitchFamily="34" charset="0"/>
                          <a:sym typeface="Wingdings" pitchFamily="2" charset="2"/>
                        </a:rPr>
                        <a:t>     - </a:t>
                      </a:r>
                      <a:r>
                        <a:rPr lang="de-DE" b="0" dirty="0">
                          <a:latin typeface="Century Gothic" panose="020B0502020202020204" pitchFamily="34" charset="0"/>
                          <a:sym typeface="Wingdings" pitchFamily="2" charset="2"/>
                        </a:rPr>
                        <a:t>Eule wach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de-DE" b="0" dirty="0">
                          <a:latin typeface="Century Gothic" panose="020B0502020202020204" pitchFamily="34" charset="0"/>
                        </a:rPr>
                        <a:t>     </a:t>
                      </a:r>
                      <a:r>
                        <a:rPr lang="de-DE" b="1" dirty="0">
                          <a:latin typeface="Century Gothic" panose="020B0502020202020204" pitchFamily="34" charset="0"/>
                        </a:rPr>
                        <a:t>- </a:t>
                      </a:r>
                      <a:r>
                        <a:rPr lang="de-DE" b="0" dirty="0">
                          <a:latin typeface="Century Gothic" panose="020B0502020202020204" pitchFamily="34" charset="0"/>
                        </a:rPr>
                        <a:t>Eulen rufen laut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Ferienprogramm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085"/>
                  </a:ext>
                </a:extLst>
              </a:tr>
              <a:tr h="778677">
                <a:tc>
                  <a:txBody>
                    <a:bodyPr/>
                    <a:lstStyle/>
                    <a:p>
                      <a:r>
                        <a:rPr lang="de-DE" sz="1600" b="1" dirty="0">
                          <a:latin typeface="Century Gothic" panose="020B0502020202020204" pitchFamily="34" charset="0"/>
                        </a:rPr>
                        <a:t>Ferienprogramm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b="0" dirty="0">
                          <a:latin typeface="Century Gothic" panose="020B0502020202020204" pitchFamily="34" charset="0"/>
                        </a:rPr>
                        <a:t>Schlangen streicheln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b="0" dirty="0">
                          <a:latin typeface="Century Gothic" panose="020B0502020202020204" pitchFamily="34" charset="0"/>
                        </a:rPr>
                        <a:t>Heuschrecken beobachten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180731"/>
                  </a:ext>
                </a:extLst>
              </a:tr>
            </a:tbl>
          </a:graphicData>
        </a:graphic>
      </p:graphicFrame>
      <p:pic>
        <p:nvPicPr>
          <p:cNvPr id="9" name="Grafik 8">
            <a:extLst>
              <a:ext uri="{FF2B5EF4-FFF2-40B4-BE49-F238E27FC236}">
                <a16:creationId xmlns:a16="http://schemas.microsoft.com/office/drawing/2014/main" id="{401A1E5A-5FEF-D044-A085-074FB17F0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13" y="2453356"/>
            <a:ext cx="1108156" cy="846844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53DE30ED-2C3B-0948-A07E-BAA4FE36D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05" y="4606946"/>
            <a:ext cx="2197281" cy="121933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A8BB4303-A877-D944-A687-69DAC2053E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3252" y="1255185"/>
            <a:ext cx="1582310" cy="103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7B98979-AD5E-FF42-8957-F365EE44C3C3}"/>
              </a:ext>
            </a:extLst>
          </p:cNvPr>
          <p:cNvSpPr/>
          <p:nvPr/>
        </p:nvSpPr>
        <p:spPr>
          <a:xfrm flipH="1">
            <a:off x="107504" y="6516052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B1B0204-09D0-574A-AEAC-1B863C97C230}"/>
              </a:ext>
            </a:extLst>
          </p:cNvPr>
          <p:cNvSpPr/>
          <p:nvPr/>
        </p:nvSpPr>
        <p:spPr>
          <a:xfrm>
            <a:off x="323528" y="6444044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66A6EF3E-11DA-084F-879C-31C505DE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35" y="219075"/>
            <a:ext cx="9412790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b="1" dirty="0">
                <a:latin typeface="Century Gothic" panose="020B0502020202020204" pitchFamily="34" charset="0"/>
              </a:rPr>
              <a:t>Überschrift: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sp>
        <p:nvSpPr>
          <p:cNvPr id="7" name="Textfeld 21">
            <a:extLst>
              <a:ext uri="{FF2B5EF4-FFF2-40B4-BE49-F238E27FC236}">
                <a16:creationId xmlns:a16="http://schemas.microsoft.com/office/drawing/2014/main" id="{C0559CAF-C432-484F-9791-7EA76D8D9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096" y="6402345"/>
            <a:ext cx="3454400" cy="338554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</a:t>
            </a:r>
            <a:r>
              <a:rPr lang="de-DE" altLang="de-DE" sz="800" dirty="0" err="1"/>
              <a:t>Messine</a:t>
            </a:r>
            <a:r>
              <a:rPr lang="de-DE" altLang="de-DE" sz="800" dirty="0"/>
              <a:t>, T., Emrich, A. L., Maier, A.-M. &amp; Projektteam (2020): Heidelberger Zooschule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  <p:graphicFrame>
        <p:nvGraphicFramePr>
          <p:cNvPr id="10" name="Tabelle 7">
            <a:extLst>
              <a:ext uri="{FF2B5EF4-FFF2-40B4-BE49-F238E27FC236}">
                <a16:creationId xmlns:a16="http://schemas.microsoft.com/office/drawing/2014/main" id="{09649B50-10DC-BC40-B98F-4B56307446CF}"/>
              </a:ext>
            </a:extLst>
          </p:cNvPr>
          <p:cNvGraphicFramePr>
            <a:graphicFrameLocks noGrp="1"/>
          </p:cNvGraphicFramePr>
          <p:nvPr/>
        </p:nvGraphicFramePr>
        <p:xfrm>
          <a:off x="183734" y="1409716"/>
          <a:ext cx="3402013" cy="2642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9050">
                  <a:extLst>
                    <a:ext uri="{9D8B030D-6E8A-4147-A177-3AD203B41FA5}">
                      <a16:colId xmlns:a16="http://schemas.microsoft.com/office/drawing/2014/main" val="3370353049"/>
                    </a:ext>
                  </a:extLst>
                </a:gridCol>
                <a:gridCol w="2232963">
                  <a:extLst>
                    <a:ext uri="{9D8B030D-6E8A-4147-A177-3AD203B41FA5}">
                      <a16:colId xmlns:a16="http://schemas.microsoft.com/office/drawing/2014/main" val="3587249728"/>
                    </a:ext>
                  </a:extLst>
                </a:gridCol>
              </a:tblGrid>
              <a:tr h="484851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latin typeface="Century Gothic" panose="020B0502020202020204" pitchFamily="34" charset="0"/>
                        </a:rPr>
                        <a:t>Zoo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619025"/>
                  </a:ext>
                </a:extLst>
              </a:tr>
              <a:tr h="1137791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Century Gothic" panose="020B0502020202020204" pitchFamily="34" charset="0"/>
                        </a:rPr>
                        <a:t>Wer?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Tiger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Elefanten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Zebras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Erdmännchen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204130"/>
                  </a:ext>
                </a:extLst>
              </a:tr>
              <a:tr h="694201">
                <a:tc>
                  <a:txBody>
                    <a:bodyPr/>
                    <a:lstStyle/>
                    <a:p>
                      <a:r>
                        <a:rPr lang="de-DE" b="1" dirty="0">
                          <a:latin typeface="Century Gothic" panose="020B0502020202020204" pitchFamily="34" charset="0"/>
                        </a:rPr>
                        <a:t>Wo?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Gehege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Käfige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349178"/>
                  </a:ext>
                </a:extLst>
              </a:tr>
            </a:tbl>
          </a:graphicData>
        </a:graphic>
      </p:graphicFrame>
      <p:graphicFrame>
        <p:nvGraphicFramePr>
          <p:cNvPr id="11" name="Tabelle 7">
            <a:extLst>
              <a:ext uri="{FF2B5EF4-FFF2-40B4-BE49-F238E27FC236}">
                <a16:creationId xmlns:a16="http://schemas.microsoft.com/office/drawing/2014/main" id="{0C0DC761-24DF-3445-9232-E1F8D1103447}"/>
              </a:ext>
            </a:extLst>
          </p:cNvPr>
          <p:cNvGraphicFramePr>
            <a:graphicFrameLocks noGrp="1"/>
          </p:cNvGraphicFramePr>
          <p:nvPr/>
        </p:nvGraphicFramePr>
        <p:xfrm>
          <a:off x="4007919" y="2519699"/>
          <a:ext cx="5588606" cy="3647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3298">
                  <a:extLst>
                    <a:ext uri="{9D8B030D-6E8A-4147-A177-3AD203B41FA5}">
                      <a16:colId xmlns:a16="http://schemas.microsoft.com/office/drawing/2014/main" val="3370353049"/>
                    </a:ext>
                  </a:extLst>
                </a:gridCol>
                <a:gridCol w="3705308">
                  <a:extLst>
                    <a:ext uri="{9D8B030D-6E8A-4147-A177-3AD203B41FA5}">
                      <a16:colId xmlns:a16="http://schemas.microsoft.com/office/drawing/2014/main" val="3587249728"/>
                    </a:ext>
                  </a:extLst>
                </a:gridCol>
              </a:tblGrid>
              <a:tr h="491567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latin typeface="Century Gothic" panose="020B0502020202020204" pitchFamily="34" charset="0"/>
                        </a:rPr>
                        <a:t>Zooschule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349178"/>
                  </a:ext>
                </a:extLst>
              </a:tr>
              <a:tr h="445169">
                <a:tc>
                  <a:txBody>
                    <a:bodyPr/>
                    <a:lstStyle/>
                    <a:p>
                      <a:r>
                        <a:rPr lang="de-DE" sz="1600" b="1" dirty="0">
                          <a:latin typeface="Century Gothic" panose="020B0502020202020204" pitchFamily="34" charset="0"/>
                        </a:rPr>
                        <a:t>Was?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keine Schule für Tiere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Kinder und Erwachsene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21010"/>
                  </a:ext>
                </a:extLst>
              </a:tr>
              <a:tr h="778677">
                <a:tc>
                  <a:txBody>
                    <a:bodyPr/>
                    <a:lstStyle/>
                    <a:p>
                      <a:r>
                        <a:rPr lang="de-DE" sz="1600" b="1" dirty="0">
                          <a:latin typeface="Century Gothic" panose="020B0502020202020204" pitchFamily="34" charset="0"/>
                        </a:rPr>
                        <a:t>Was kann man machen?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über Tiere und Natur lernen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nachts Führungen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à"/>
                        <a:tabLst/>
                        <a:defRPr/>
                      </a:pPr>
                      <a:r>
                        <a:rPr lang="de-DE" b="1" dirty="0">
                          <a:latin typeface="Century Gothic" panose="020B0502020202020204" pitchFamily="34" charset="0"/>
                          <a:sym typeface="Wingdings" pitchFamily="2" charset="2"/>
                        </a:rPr>
                        <a:t>Besonderheit?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de-DE" b="1" dirty="0">
                          <a:latin typeface="Century Gothic" panose="020B0502020202020204" pitchFamily="34" charset="0"/>
                          <a:sym typeface="Wingdings" pitchFamily="2" charset="2"/>
                        </a:rPr>
                        <a:t>     - </a:t>
                      </a:r>
                      <a:r>
                        <a:rPr lang="de-DE" b="0" dirty="0">
                          <a:latin typeface="Century Gothic" panose="020B0502020202020204" pitchFamily="34" charset="0"/>
                          <a:sym typeface="Wingdings" pitchFamily="2" charset="2"/>
                        </a:rPr>
                        <a:t>Eule wach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de-DE" b="0" dirty="0">
                          <a:latin typeface="Century Gothic" panose="020B0502020202020204" pitchFamily="34" charset="0"/>
                        </a:rPr>
                        <a:t>     </a:t>
                      </a:r>
                      <a:r>
                        <a:rPr lang="de-DE" b="1" dirty="0">
                          <a:latin typeface="Century Gothic" panose="020B0502020202020204" pitchFamily="34" charset="0"/>
                        </a:rPr>
                        <a:t>- </a:t>
                      </a:r>
                      <a:r>
                        <a:rPr lang="de-DE" b="0" dirty="0">
                          <a:latin typeface="Century Gothic" panose="020B0502020202020204" pitchFamily="34" charset="0"/>
                        </a:rPr>
                        <a:t>Eulen rufen laut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dirty="0">
                          <a:latin typeface="Century Gothic" panose="020B0502020202020204" pitchFamily="34" charset="0"/>
                        </a:rPr>
                        <a:t>Ferienprogramm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085"/>
                  </a:ext>
                </a:extLst>
              </a:tr>
              <a:tr h="778677">
                <a:tc>
                  <a:txBody>
                    <a:bodyPr/>
                    <a:lstStyle/>
                    <a:p>
                      <a:r>
                        <a:rPr lang="de-DE" sz="1600" b="1" dirty="0">
                          <a:latin typeface="Century Gothic" panose="020B0502020202020204" pitchFamily="34" charset="0"/>
                        </a:rPr>
                        <a:t>Ferienprogramm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b="0" dirty="0">
                          <a:latin typeface="Century Gothic" panose="020B0502020202020204" pitchFamily="34" charset="0"/>
                        </a:rPr>
                        <a:t>Schlangen streicheln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b="0" dirty="0">
                          <a:latin typeface="Century Gothic" panose="020B0502020202020204" pitchFamily="34" charset="0"/>
                        </a:rPr>
                        <a:t>Heuschrecken beobachten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180731"/>
                  </a:ext>
                </a:extLst>
              </a:tr>
            </a:tbl>
          </a:graphicData>
        </a:graphic>
      </p:graphicFrame>
      <p:pic>
        <p:nvPicPr>
          <p:cNvPr id="9" name="Grafik 8">
            <a:extLst>
              <a:ext uri="{FF2B5EF4-FFF2-40B4-BE49-F238E27FC236}">
                <a16:creationId xmlns:a16="http://schemas.microsoft.com/office/drawing/2014/main" id="{401A1E5A-5FEF-D044-A085-074FB17F0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13" y="2453356"/>
            <a:ext cx="1108156" cy="846844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53DE30ED-2C3B-0948-A07E-BAA4FE36D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05" y="4606946"/>
            <a:ext cx="2197281" cy="121933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A8BB4303-A877-D944-A687-69DAC2053E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3252" y="1255185"/>
            <a:ext cx="1582310" cy="103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77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202</Words>
  <Application>Microsoft Macintosh PowerPoint</Application>
  <PresentationFormat>A4-Papier (210 x 297 mm)</PresentationFormat>
  <Paragraphs>56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Anna--Maria Maier</dc:creator>
  <cp:lastModifiedBy>AnnaMariaMaier Maier</cp:lastModifiedBy>
  <cp:revision>24</cp:revision>
  <dcterms:created xsi:type="dcterms:W3CDTF">2020-05-06T09:43:14Z</dcterms:created>
  <dcterms:modified xsi:type="dcterms:W3CDTF">2021-05-05T14:59:26Z</dcterms:modified>
</cp:coreProperties>
</file>