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76" r:id="rId4"/>
    <p:sldId id="265" r:id="rId5"/>
    <p:sldId id="260" r:id="rId6"/>
    <p:sldId id="261" r:id="rId7"/>
    <p:sldId id="262" r:id="rId8"/>
    <p:sldId id="269" r:id="rId9"/>
    <p:sldId id="268" r:id="rId10"/>
    <p:sldId id="271" r:id="rId11"/>
    <p:sldId id="272" r:id="rId12"/>
    <p:sldId id="273" r:id="rId13"/>
    <p:sldId id="274" r:id="rId14"/>
    <p:sldId id="275" r:id="rId15"/>
    <p:sldId id="277" r:id="rId16"/>
    <p:sldId id="259" r:id="rId17"/>
    <p:sldId id="263" r:id="rId18"/>
    <p:sldId id="264" r:id="rId19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5" autoAdjust="0"/>
    <p:restoredTop sz="96197" autoAdjust="0"/>
  </p:normalViewPr>
  <p:slideViewPr>
    <p:cSldViewPr>
      <p:cViewPr varScale="1">
        <p:scale>
          <a:sx n="111" d="100"/>
          <a:sy n="111" d="100"/>
        </p:scale>
        <p:origin x="1416" y="19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27.05.21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idelberg-stadtbuecherei.de/946051" TargetMode="External"/><Relationship Id="rId7" Type="http://schemas.openxmlformats.org/officeDocument/2006/relationships/hyperlink" Target="https://www.ph-heidelberg.de/deutsch/forschung/verbundprojekt-durchgaengige-sprachfoerderung/kl-34-integrierte-sprachfoerderung.html" TargetMode="External"/><Relationship Id="rId2" Type="http://schemas.openxmlformats.org/officeDocument/2006/relationships/hyperlink" Target="https://www.ub.uni-heidelberg.de/allg/profil/adoefte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bkat.de/vitus-handschuhsheim/contact/" TargetMode="External"/><Relationship Id="rId5" Type="http://schemas.openxmlformats.org/officeDocument/2006/relationships/hyperlink" Target="https://www.buergerhaus-heidelberg.de/medienzentrum" TargetMode="External"/><Relationship Id="rId4" Type="http://schemas.openxmlformats.org/officeDocument/2006/relationships/hyperlink" Target="https://www.heidelberg.de/957886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b.uni-heidelberg.de/zweigstelle/oeffnungszeiten.html" TargetMode="External"/><Relationship Id="rId2" Type="http://schemas.openxmlformats.org/officeDocument/2006/relationships/hyperlink" Target="https://www.heidelberg.de/957886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-heidelberg.de/deutsch/forschung/verbundprojekt-durchgaengige-sprachfoerderung/kl-34-integrierte-sprachfoerderung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-heidelberg.de/deutsch/forschung/verbundprojekt-durchgaengige-sprachfoerderung/kl-34-integrierte-sprachfoerderung.html" TargetMode="External"/><Relationship Id="rId2" Type="http://schemas.openxmlformats.org/officeDocument/2006/relationships/hyperlink" Target="https://www.heidelberg.de/131752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heidelberg.de/deutsch/forschung/verbundprojekt-durchgaengige-sprachfoerderung/kl-34-integrierte-sprachfoerderung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255900"/>
              </p:ext>
            </p:extLst>
          </p:nvPr>
        </p:nvGraphicFramePr>
        <p:xfrm>
          <a:off x="217173" y="1345284"/>
          <a:ext cx="9494356" cy="4884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Öffnungszeiten: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96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771682"/>
              </p:ext>
            </p:extLst>
          </p:nvPr>
        </p:nvGraphicFramePr>
        <p:xfrm>
          <a:off x="217173" y="1345284"/>
          <a:ext cx="9494356" cy="486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Universitätsbibliothek Heidelberg Zweigstelle (</a:t>
                      </a:r>
                      <a:r>
                        <a:rPr lang="de-DE" sz="2000" dirty="0" err="1"/>
                        <a:t>Neuenheim</a:t>
                      </a:r>
                      <a:r>
                        <a:rPr lang="de-DE" sz="2000" dirty="0"/>
                        <a:t>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Plöck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107-109, 69117 Heidelberg</a:t>
                      </a:r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Haltestelle „Universitätsplatz“</a:t>
                      </a:r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27.05.2021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47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EFA5207-A6BC-4B43-A9E9-6436311B8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848349"/>
              </p:ext>
            </p:extLst>
          </p:nvPr>
        </p:nvGraphicFramePr>
        <p:xfrm>
          <a:off x="205822" y="1196752"/>
          <a:ext cx="9494356" cy="5029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(Pfaffengrund)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 Markt/Parkplatz Bürgeramt; Kranichweg</a:t>
                      </a:r>
                      <a:br>
                        <a:rPr lang="de-DE" sz="2000" dirty="0"/>
                      </a:b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Höhe RNV-Halt "Im Heimgarten"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27.05.2021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14.30 - 15.00 Uhr (Parkplatz Bürgeramt)</a:t>
                      </a:r>
                    </a:p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15.15 - 16.15 Uhr (Kranichweg)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766401DF-2940-5C49-9E95-316DE56EE07B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369DE0-35F9-D748-BD9E-F5E39A83988F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826A53-4D0A-9F43-B121-5679326DCFF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1166F6B8-F438-3E4F-A430-F3C7BF5E1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0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36172"/>
              </p:ext>
            </p:extLst>
          </p:nvPr>
        </p:nvGraphicFramePr>
        <p:xfrm>
          <a:off x="205822" y="1196752"/>
          <a:ext cx="9494356" cy="5093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(Rohrbach)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Kolbenzeil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 </a:t>
                      </a: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Ortenauer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Straße; Quartier am Turm / </a:t>
                      </a: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Agaplesion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Bethanien Lindenhof; Herrenwiesenstraße / Achim-von-Arnim-Straße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r>
                        <a:rPr lang="de-DE" sz="1400" b="1" dirty="0">
                          <a:latin typeface="Century Gothic" panose="020B0502020202020204" pitchFamily="34" charset="0"/>
                        </a:rPr>
                        <a:t>Wie komme ich 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14.00 - 14.45 Uhr (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Kolbenzeil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 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Ortenauer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Straße)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17.30 - 18.30 Uhr (Quartier am Turm / 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Agaplesion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Bethanien Lindenhof) 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11.15 - 12.30 Uhr Herrenwiesenstraße / Achim-von-Arnim-Straße</a:t>
                      </a:r>
                      <a:endParaRPr lang="de-DE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4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82263"/>
              </p:ext>
            </p:extLst>
          </p:nvPr>
        </p:nvGraphicFramePr>
        <p:xfrm>
          <a:off x="205822" y="1196752"/>
          <a:ext cx="9494356" cy="4661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</a:t>
                      </a:r>
                      <a:r>
                        <a:rPr lang="de-DE" sz="2000" dirty="0" err="1"/>
                        <a:t>Schlierbach</a:t>
                      </a:r>
                      <a:r>
                        <a:rPr lang="de-DE" sz="2000" dirty="0"/>
                        <a:t>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 </a:t>
                      </a: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Gutleuthofhang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Evangelischer Kindergarten</a:t>
                      </a:r>
                      <a:endParaRPr lang="de-DE" sz="24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14.00 - 15.00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340476"/>
              </p:ext>
            </p:extLst>
          </p:nvPr>
        </p:nvGraphicFramePr>
        <p:xfrm>
          <a:off x="205822" y="1196752"/>
          <a:ext cx="9494356" cy="4479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</a:t>
                      </a:r>
                      <a:r>
                        <a:rPr lang="de-DE" sz="2000" dirty="0" err="1"/>
                        <a:t>Wieblingen</a:t>
                      </a:r>
                      <a:r>
                        <a:rPr lang="de-DE" sz="2000" dirty="0"/>
                        <a:t>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Karolingerweg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14.00 - 15.30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3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62071"/>
              </p:ext>
            </p:extLst>
          </p:nvPr>
        </p:nvGraphicFramePr>
        <p:xfrm>
          <a:off x="205822" y="1340768"/>
          <a:ext cx="9494356" cy="48059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(Ziegelhausen)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Peterstal/ Katholische Kirche; </a:t>
                      </a: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Köpfel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Neckarschule</a:t>
                      </a:r>
                      <a:endParaRPr lang="de-DE" sz="24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14.00 - 14.45 Uhr (Peterstal)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15.00 - 16.00 Uhr (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Köpfel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16.15 - 17.30 Uhr (Neckarschule)</a:t>
                      </a:r>
                      <a:endParaRPr lang="de-DE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200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Links auf die verschiedenen Bibliotheken in Heidelberg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394592"/>
              </p:ext>
            </p:extLst>
          </p:nvPr>
        </p:nvGraphicFramePr>
        <p:xfrm>
          <a:off x="495300" y="1628800"/>
          <a:ext cx="8915400" cy="433036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8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9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852">
                <a:tc>
                  <a:txBody>
                    <a:bodyPr/>
                    <a:lstStyle/>
                    <a:p>
                      <a:r>
                        <a:rPr lang="de-DE" sz="2100" dirty="0"/>
                        <a:t>Stadtteil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Name der Bibliothek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Link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Altstadt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Universitätsbibliothek Heidelberg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https://www.ub.uni-heidelberg.de/allg/profil/adoeftel.html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26440369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Bahnstadt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28020194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Bergheim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Stadtbücherei - Kinderbücherei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hlinkClick r:id="rId3"/>
                        </a:rPr>
                        <a:t>https://www.heidelberg-stadtbuecherei.de/946051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Boxberg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4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38768549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Emmertsgrund</a:t>
                      </a: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4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Medienzentrum im Bürgerhaus </a:t>
                      </a:r>
                      <a:r>
                        <a:rPr lang="de-DE" sz="1600" dirty="0" err="1"/>
                        <a:t>Emmertsgrund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hlinkClick r:id="rId5"/>
                        </a:rPr>
                        <a:t>https://www.buergerhaus-heidelberg.de/medienzentrum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err="1"/>
                        <a:t>Handschusheim</a:t>
                      </a: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Katholische öffentliche Bücherei St. Vitus </a:t>
                      </a:r>
                      <a:r>
                        <a:rPr lang="de-DE" sz="1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Handschuhsheim</a:t>
                      </a:r>
                      <a:endParaRPr lang="de-DE" sz="1600" b="0" i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hlinkClick r:id="rId6"/>
                        </a:rPr>
                        <a:t>https://www.bibkat.de/vitus-handschuhsheim/contact/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452013019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7318EB4C-3D1E-ED4D-9972-0411F87BBCD6}"/>
              </a:ext>
            </a:extLst>
          </p:cNvPr>
          <p:cNvSpPr/>
          <p:nvPr/>
        </p:nvSpPr>
        <p:spPr>
          <a:xfrm>
            <a:off x="5241032" y="6381328"/>
            <a:ext cx="4953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de-DE" altLang="de-DE" sz="800" dirty="0"/>
              <a:t>Zitierhinweis: Harren, I. &amp; Projektteam (2021): Wo befindet sich meine Bibliothek?. Verfügbar unter: </a:t>
            </a:r>
            <a:r>
              <a:rPr lang="de-DE" altLang="de-DE" sz="800" dirty="0">
                <a:hlinkClick r:id="rId7"/>
              </a:rPr>
              <a:t>https://www.ph-heidelberg.de/deutsch/forschung/verbundprojekt-durchgaengige-sprachfoerderung/kl-34-integrierte-sprachfoerderung.html</a:t>
            </a:r>
            <a:endParaRPr lang="de-DE" altLang="de-DE" sz="800" dirty="0"/>
          </a:p>
          <a:p>
            <a:pPr>
              <a:spcBef>
                <a:spcPct val="0"/>
              </a:spcBef>
            </a:pPr>
            <a:endParaRPr lang="de-DE" altLang="de-DE" sz="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4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36C90B2-F720-E147-A066-598A21F4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Links auf die verschiedenen Bibliotheken in Heidelberg</a:t>
            </a:r>
          </a:p>
        </p:txBody>
      </p:sp>
      <p:graphicFrame>
        <p:nvGraphicFramePr>
          <p:cNvPr id="5" name="Inhaltsplatzhalter 5">
            <a:extLst>
              <a:ext uri="{FF2B5EF4-FFF2-40B4-BE49-F238E27FC236}">
                <a16:creationId xmlns:a16="http://schemas.microsoft.com/office/drawing/2014/main" id="{51A8D83B-5F4D-2044-A03F-A3C613E068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753678"/>
              </p:ext>
            </p:extLst>
          </p:nvPr>
        </p:nvGraphicFramePr>
        <p:xfrm>
          <a:off x="495300" y="1628800"/>
          <a:ext cx="8915400" cy="430154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8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9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852">
                <a:tc>
                  <a:txBody>
                    <a:bodyPr/>
                    <a:lstStyle/>
                    <a:p>
                      <a:r>
                        <a:rPr lang="de-DE" sz="2100" dirty="0"/>
                        <a:t>Stadtteil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Name der Bibliothek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Link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Kirchheim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26440369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Neuenheim</a:t>
                      </a: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Universitätsbibliothek Heidelberg Zweigstelle </a:t>
                      </a:r>
                      <a:r>
                        <a:rPr lang="de-DE" sz="1600" dirty="0" err="1"/>
                        <a:t>Neuenheim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3"/>
                        </a:rPr>
                        <a:t>https://</a:t>
                      </a:r>
                      <a:r>
                        <a:rPr lang="de-DE" sz="1600" dirty="0" err="1">
                          <a:hlinkClick r:id="rId3"/>
                        </a:rPr>
                        <a:t>www.ub.uni</a:t>
                      </a:r>
                      <a:r>
                        <a:rPr lang="de-DE" sz="1600" dirty="0" err="1">
                          <a:hlinkClick r:id="rId3"/>
                        </a:rPr>
                        <a:t>-</a:t>
                      </a:r>
                      <a:r>
                        <a:rPr lang="de-DE" sz="1600" dirty="0" err="1">
                          <a:hlinkClick r:id="rId3"/>
                        </a:rPr>
                        <a:t>heidelberg.de</a:t>
                      </a:r>
                      <a:r>
                        <a:rPr lang="de-DE" sz="1600" dirty="0">
                          <a:hlinkClick r:id="rId3"/>
                        </a:rPr>
                        <a:t>/zweigstelle/oeffnungszeiten.html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28020194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Pfaffengrund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Rohrbach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38768549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Schlierbach</a:t>
                      </a: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https://www.heidelberg.de/957886.html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Südstadt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Weststadt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452013019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F6079541-9BE2-8C40-881F-1DA761342976}"/>
              </a:ext>
            </a:extLst>
          </p:cNvPr>
          <p:cNvSpPr/>
          <p:nvPr/>
        </p:nvSpPr>
        <p:spPr>
          <a:xfrm>
            <a:off x="5241032" y="6381328"/>
            <a:ext cx="4953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de-DE" altLang="de-DE" sz="800" dirty="0"/>
              <a:t>Zitierhinweis: Harren, I. &amp; Projektteam (2021): Wo befindet sich meine Bibliothek?. Verfügbar unter: </a:t>
            </a:r>
            <a:r>
              <a:rPr lang="de-DE" altLang="de-DE" sz="800" dirty="0">
                <a:hlinkClick r:id="rId4"/>
              </a:rPr>
              <a:t>https://www.ph-heidelberg.de/deutsch/forschung/verbundprojekt-durchgaengige-sprachfoerderung/kl-34-integrierte-sprachfoerderung.html</a:t>
            </a:r>
            <a:endParaRPr lang="de-DE" altLang="de-DE" sz="800" dirty="0"/>
          </a:p>
          <a:p>
            <a:pPr>
              <a:spcBef>
                <a:spcPct val="0"/>
              </a:spcBef>
            </a:pPr>
            <a:endParaRPr lang="de-DE" altLang="de-DE" sz="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609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B0128BD-36C8-554D-A3A9-7BC6C5E2C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Links auf die verschiedenen Bibliotheken in Heidelberg</a:t>
            </a:r>
          </a:p>
        </p:txBody>
      </p:sp>
      <p:graphicFrame>
        <p:nvGraphicFramePr>
          <p:cNvPr id="5" name="Inhaltsplatzhalter 5">
            <a:extLst>
              <a:ext uri="{FF2B5EF4-FFF2-40B4-BE49-F238E27FC236}">
                <a16:creationId xmlns:a16="http://schemas.microsoft.com/office/drawing/2014/main" id="{3382069D-D2FF-8747-B924-85049A982C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675607"/>
              </p:ext>
            </p:extLst>
          </p:nvPr>
        </p:nvGraphicFramePr>
        <p:xfrm>
          <a:off x="495300" y="1628800"/>
          <a:ext cx="8915400" cy="39668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8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9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852">
                <a:tc>
                  <a:txBody>
                    <a:bodyPr/>
                    <a:lstStyle/>
                    <a:p>
                      <a:r>
                        <a:rPr lang="de-DE" sz="2100" dirty="0"/>
                        <a:t>Stadtteil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Name der Bibliothek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2100" dirty="0"/>
                        <a:t>Link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 err="1"/>
                        <a:t>Wieblingen</a:t>
                      </a: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https://www.heidelberg.de/1317522.html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26440369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r>
                        <a:rPr lang="de-DE" sz="1600" b="1" dirty="0"/>
                        <a:t>Ziegelhausen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Bücherbus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r>
                        <a:rPr lang="de-DE" sz="1600" dirty="0">
                          <a:hlinkClick r:id="rId2"/>
                        </a:rPr>
                        <a:t>https://www.heidelberg.de/1317522.html</a:t>
                      </a:r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28020194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38768549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176213" indent="-176213"/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852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452013019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D1EC363A-523F-904E-8EFF-DD2C651EE2AA}"/>
              </a:ext>
            </a:extLst>
          </p:cNvPr>
          <p:cNvSpPr/>
          <p:nvPr/>
        </p:nvSpPr>
        <p:spPr>
          <a:xfrm>
            <a:off x="5241032" y="6381328"/>
            <a:ext cx="4953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de-DE" altLang="de-DE" sz="800" dirty="0"/>
              <a:t>Zitierhinweis: Harren, I. &amp; Projektteam (2021): Wo befindet sich meine Bibliothek?. Verfügbar unter: </a:t>
            </a:r>
            <a:r>
              <a:rPr lang="de-DE" altLang="de-DE" sz="800" dirty="0">
                <a:hlinkClick r:id="rId3"/>
              </a:rPr>
              <a:t>https://www.ph-heidelberg.de/deutsch/forschung/verbundprojekt-durchgaengige-sprachfoerderung/kl-34-integrierte-sprachfoerderung.html</a:t>
            </a:r>
            <a:endParaRPr lang="de-DE" altLang="de-DE" sz="800" dirty="0"/>
          </a:p>
          <a:p>
            <a:pPr>
              <a:spcBef>
                <a:spcPct val="0"/>
              </a:spcBef>
            </a:pPr>
            <a:endParaRPr lang="de-DE" altLang="de-DE" sz="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3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61067"/>
              </p:ext>
            </p:extLst>
          </p:nvPr>
        </p:nvGraphicFramePr>
        <p:xfrm>
          <a:off x="217173" y="1345284"/>
          <a:ext cx="9494356" cy="486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Universitätsbibliothek Heidelberg (Altstadt)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Plöck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107-109, 69117 Heidelberg</a:t>
                      </a:r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Haltestelle „Universitätsplatz“</a:t>
                      </a:r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09.00 - 18.00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09.00 - 16.00 Uhr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56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el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23351"/>
              </p:ext>
            </p:extLst>
          </p:nvPr>
        </p:nvGraphicFramePr>
        <p:xfrm>
          <a:off x="217173" y="1345284"/>
          <a:ext cx="9494356" cy="486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Campus-Bibliothek (Bergheim)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Bergheimer Str. 58, 69115 Heidelberg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Haltestelle „Römerstraße“</a:t>
                      </a:r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27.05.2021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Vorübergehend geschlossen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3F46EBE2-BA51-9A43-B22B-9AC9581859D9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A2DC47B-D68E-0243-8ADA-21988841071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4E54C6-C462-7C44-8F3E-5888CCDE9D59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11" name="Textfeld 21">
            <a:extLst>
              <a:ext uri="{FF2B5EF4-FFF2-40B4-BE49-F238E27FC236}">
                <a16:creationId xmlns:a16="http://schemas.microsoft.com/office/drawing/2014/main" id="{2B2EC2A4-136D-CC4D-ADCB-A783DD0B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4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0833937-D19D-694C-AF9E-A667ED154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552066"/>
              </p:ext>
            </p:extLst>
          </p:nvPr>
        </p:nvGraphicFramePr>
        <p:xfrm>
          <a:off x="217173" y="1345284"/>
          <a:ext cx="9494356" cy="4884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Bücherbus (Boxberg)</a:t>
                      </a:r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Boxbergring / Zur Forstquelle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Century Gothic" panose="020B0502020202020204" pitchFamily="34" charset="0"/>
                        </a:rPr>
                        <a:t>*Stand 27.05.2021</a:t>
                      </a:r>
                    </a:p>
                    <a:p>
                      <a:endParaRPr lang="de-DE" sz="2000" b="1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10.00 - 11.00 Uhr </a:t>
                      </a:r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6E7EC5AB-C261-AC43-AB75-FD49F7257772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7ADC753-6B19-584A-9F73-CC5F8F19EBA3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F2C7324-CFF0-1348-9958-106054201085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ADBB0F6E-353A-214A-95C6-FAAC6F5C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7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188082C-E44E-B945-96A4-9A321C630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07988"/>
              </p:ext>
            </p:extLst>
          </p:nvPr>
        </p:nvGraphicFramePr>
        <p:xfrm>
          <a:off x="205822" y="1268760"/>
          <a:ext cx="9494356" cy="5064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</a:t>
                      </a:r>
                      <a:r>
                        <a:rPr lang="de-DE" sz="2000" dirty="0" err="1"/>
                        <a:t>Emmertsgrund</a:t>
                      </a:r>
                      <a:r>
                        <a:rPr lang="de-DE" sz="2000" dirty="0"/>
                        <a:t>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Straße "Im </a:t>
                      </a:r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Emmertsgrund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 &amp; Schulhof Grundschule </a:t>
                      </a:r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Emmertsgrund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Haltestelle „</a:t>
                      </a:r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Jaspersstraße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15.00 - 16.00 Uhr Straße "Im 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Emmertsgrund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16.00 - 17.00 Uhr 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Mombertplatz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10.00 - 12.00 Uhr (Schulhof Grundschule 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Emmertsgrund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F47AF318-30CD-4444-A1BA-DB14953D9B92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D7549E6-E889-3D43-9D41-1C1D53302694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A39A967-065D-CA4B-9779-2A96E96D6A17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EE96C069-3A84-AD47-914F-DF4788485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4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F382069-6EEB-DA49-BB10-0DEA14D00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741032"/>
              </p:ext>
            </p:extLst>
          </p:nvPr>
        </p:nvGraphicFramePr>
        <p:xfrm>
          <a:off x="217173" y="1345284"/>
          <a:ext cx="9494356" cy="486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Medienzentrum im Bürgerhaus (</a:t>
                      </a:r>
                      <a:r>
                        <a:rPr lang="de-DE" sz="2000" dirty="0" err="1"/>
                        <a:t>Emmertsgrund</a:t>
                      </a:r>
                      <a:r>
                        <a:rPr lang="de-DE" sz="2000" dirty="0"/>
                        <a:t>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Forum 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69126 Heidelberg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Haltestelle „Forum“ oder „</a:t>
                      </a:r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Augustinum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18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18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18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18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18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C1E27A0B-783C-5A49-8B14-96808458F194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F299236-62F0-C740-BC2C-013AA82F01AE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418B263-09D9-AD40-A0BE-38FA6875DDC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FEDC225E-49D4-9342-B5DF-B851C590D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62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EFA5207-A6BC-4B43-A9E9-6436311B8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952"/>
              </p:ext>
            </p:extLst>
          </p:nvPr>
        </p:nvGraphicFramePr>
        <p:xfrm>
          <a:off x="217173" y="1345284"/>
          <a:ext cx="9494356" cy="486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Stadtbücherei – Kinderbücherei (Bergheim)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Poststraße 15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69115 Heidelberg</a:t>
                      </a:r>
                      <a:endParaRPr lang="de-DE" sz="2000" dirty="0"/>
                    </a:p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Haltestelle „Stadtbücherei“ 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20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20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20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20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16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766401DF-2940-5C49-9E95-316DE56EE07B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369DE0-35F9-D748-BD9E-F5E39A83988F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826A53-4D0A-9F43-B121-5679326DCFF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1166F6B8-F438-3E4F-A430-F3C7BF5E1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3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EFA5207-A6BC-4B43-A9E9-6436311B8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744286"/>
              </p:ext>
            </p:extLst>
          </p:nvPr>
        </p:nvGraphicFramePr>
        <p:xfrm>
          <a:off x="205822" y="1196752"/>
          <a:ext cx="9494356" cy="50647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Katholische öffentliche Bücherei St. Vitus (</a:t>
                      </a:r>
                      <a:r>
                        <a:rPr lang="de-DE" sz="2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Handschuhsheim</a:t>
                      </a:r>
                      <a:r>
                        <a:rPr lang="de-DE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2000" b="0" i="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Steubenstraße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/Ecke Pfarrgasse</a:t>
                      </a:r>
                      <a:br>
                        <a:rPr lang="de-DE" sz="2000" i="0" dirty="0"/>
                      </a:b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69121 Heidelberg - </a:t>
                      </a:r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Handschuhsheim</a:t>
                      </a:r>
                      <a:endParaRPr lang="de-DE" sz="2000" i="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Haltestelle „Kapellenweg“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11.15 - 12.30 Uhr Bücherbus (Heiligenbergschule</a:t>
                      </a:r>
                      <a:br>
                        <a:rPr lang="de-DE" sz="1400" dirty="0"/>
                      </a:b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Furtwänglerstraße / Berliner Straße)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– 19 Uhr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766401DF-2940-5C49-9E95-316DE56EE07B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369DE0-35F9-D748-BD9E-F5E39A83988F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826A53-4D0A-9F43-B121-5679326DCFF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1166F6B8-F438-3E4F-A430-F3C7BF5E1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08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EFA5207-A6BC-4B43-A9E9-6436311B8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86826"/>
              </p:ext>
            </p:extLst>
          </p:nvPr>
        </p:nvGraphicFramePr>
        <p:xfrm>
          <a:off x="205822" y="1196752"/>
          <a:ext cx="9494356" cy="5003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Name: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2000" dirty="0"/>
                        <a:t>Bücherbus (Kirchheim)</a:t>
                      </a:r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Adresse: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r>
                        <a:rPr lang="de-DE" sz="19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Kerweplatz</a:t>
                      </a:r>
                      <a:r>
                        <a:rPr lang="de-DE" sz="19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Mathilde-Vogt-Haus; Geschwister-Scholl-Schule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420">
                <a:tc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Wie komme ich </a:t>
                      </a:r>
                    </a:p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da hin?</a:t>
                      </a:r>
                    </a:p>
                  </a:txBody>
                  <a:tcPr marL="99060" marR="99060" marT="49530" marB="49530"/>
                </a:tc>
                <a:tc gridSpan="2">
                  <a:txBody>
                    <a:bodyPr/>
                    <a:lstStyle/>
                    <a:p>
                      <a:endParaRPr lang="de-DE" sz="2000" dirty="0"/>
                    </a:p>
                  </a:txBody>
                  <a:tcPr marL="99060" marR="99060" marT="49530" marB="4953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00">
                <a:tc rowSpan="8">
                  <a:txBody>
                    <a:bodyPr/>
                    <a:lstStyle/>
                    <a:p>
                      <a:r>
                        <a:rPr lang="de-DE" sz="2000" b="1" dirty="0">
                          <a:latin typeface="Century Gothic" panose="020B0502020202020204" pitchFamily="34" charset="0"/>
                        </a:rPr>
                        <a:t>Öffnungszeiten*:</a:t>
                      </a:r>
                    </a:p>
                    <a:p>
                      <a:r>
                        <a:rPr lang="de-DE" sz="1100" b="0" dirty="0">
                          <a:latin typeface="Century Gothic" panose="020B0502020202020204" pitchFamily="34" charset="0"/>
                        </a:rPr>
                        <a:t>*Stand 26.05.2021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Wochentag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Uhrzeiten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6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montags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16.30 - 18.00 Uhr (</a:t>
                      </a:r>
                      <a:r>
                        <a:rPr lang="de-DE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Kerweplatz</a:t>
                      </a: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dienstags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8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mittwochs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donnerstags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freitags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11 Uhr (Mathilde-Vogt-Haus)</a:t>
                      </a: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11.15 - 12.15 Uhr (Geschwister-Scholl-Schule)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samstags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2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b="1" dirty="0">
                          <a:latin typeface="Century Gothic" panose="020B0502020202020204" pitchFamily="34" charset="0"/>
                        </a:rPr>
                        <a:t>sonntags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lang="de-DE" sz="1300" dirty="0">
                        <a:latin typeface="Century Gothic" panose="020B0502020202020204" pitchFamily="34" charset="0"/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766401DF-2940-5C49-9E95-316DE56EE07B}"/>
              </a:ext>
            </a:extLst>
          </p:cNvPr>
          <p:cNvSpPr/>
          <p:nvPr/>
        </p:nvSpPr>
        <p:spPr>
          <a:xfrm>
            <a:off x="191751" y="260648"/>
            <a:ext cx="9519778" cy="853351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60" tIns="49530" rIns="99060" bIns="49530" rtlCol="0" anchor="ctr"/>
          <a:lstStyle/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Überschrift: Wo befindet sich meine Bibliothek?</a:t>
            </a:r>
          </a:p>
          <a:p>
            <a:pPr>
              <a:lnSpc>
                <a:spcPct val="150000"/>
              </a:lnSpc>
            </a:pPr>
            <a:r>
              <a:rPr lang="de-DE" sz="1950" dirty="0">
                <a:solidFill>
                  <a:schemeClr val="tx1"/>
                </a:solidFill>
                <a:latin typeface="Century Gothic"/>
                <a:ea typeface="Cambria Math"/>
                <a:cs typeface="Times New Roman"/>
              </a:rPr>
              <a:t>Name:                                                                                   Datum: </a:t>
            </a:r>
            <a:endParaRPr lang="de-DE" sz="1950" dirty="0">
              <a:solidFill>
                <a:schemeClr val="tx1"/>
              </a:solidFill>
              <a:latin typeface="Century Gothic" panose="020B0502020202020204" pitchFamily="34" charset="0"/>
              <a:ea typeface="Cambria Math" panose="02040503050406030204" pitchFamily="18" charset="0"/>
              <a:cs typeface="Times New Roman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369DE0-35F9-D748-BD9E-F5E39A83988F}"/>
              </a:ext>
            </a:extLst>
          </p:cNvPr>
          <p:cNvSpPr/>
          <p:nvPr/>
        </p:nvSpPr>
        <p:spPr>
          <a:xfrm flipH="1">
            <a:off x="255251" y="6505663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7826A53-4D0A-9F43-B121-5679326DCFF3}"/>
              </a:ext>
            </a:extLst>
          </p:cNvPr>
          <p:cNvSpPr/>
          <p:nvPr/>
        </p:nvSpPr>
        <p:spPr>
          <a:xfrm>
            <a:off x="471275" y="6433655"/>
            <a:ext cx="540060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feld 21">
            <a:extLst>
              <a:ext uri="{FF2B5EF4-FFF2-40B4-BE49-F238E27FC236}">
                <a16:creationId xmlns:a16="http://schemas.microsoft.com/office/drawing/2014/main" id="{1166F6B8-F438-3E4F-A430-F3C7BF5E1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144" y="6334780"/>
            <a:ext cx="3454400" cy="523220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700" dirty="0"/>
              <a:t>Zitierhinweis: Harren, I. &amp; Projektteam (2021): Wo befindet sich meine Bibliothek?. Verfügbar unter: </a:t>
            </a:r>
            <a:r>
              <a:rPr lang="de-DE" altLang="de-DE" sz="700" dirty="0">
                <a:hlinkClick r:id="rId2"/>
              </a:rPr>
              <a:t>https://www.ph-heidelberg.de/deutsch/forschung/verbundprojekt-durchgaengige-sprachfoerderung/kl-34-integrierte-sprachfoerderung.html</a:t>
            </a:r>
            <a:endParaRPr lang="de-DE" altLang="de-DE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7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3319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2008</Words>
  <Application>Microsoft Macintosh PowerPoint</Application>
  <PresentationFormat>A4-Papier (210 x 297 mm)</PresentationFormat>
  <Paragraphs>418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Links auf die verschiedenen Bibliotheken in Heidelberg</vt:lpstr>
      <vt:lpstr>Links auf die verschiedenen Bibliotheken in Heidelberg</vt:lpstr>
      <vt:lpstr>Links auf die verschiedenen Bibliotheken in Heidelberg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harren</dc:creator>
  <cp:lastModifiedBy>Lisa Reinhardt</cp:lastModifiedBy>
  <cp:revision>41</cp:revision>
  <dcterms:created xsi:type="dcterms:W3CDTF">2020-02-08T13:54:59Z</dcterms:created>
  <dcterms:modified xsi:type="dcterms:W3CDTF">2021-05-27T12:12:00Z</dcterms:modified>
</cp:coreProperties>
</file>