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7" autoAdjust="0"/>
  </p:normalViewPr>
  <p:slideViewPr>
    <p:cSldViewPr snapToGrid="0">
      <p:cViewPr varScale="1">
        <p:scale>
          <a:sx n="124" d="100"/>
          <a:sy n="124" d="100"/>
        </p:scale>
        <p:origin x="9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5C2A5-E386-424E-92C5-470B8E2FD572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9A3EA-C4D6-447D-A43D-CC0723ACFC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23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FE3-E38A-4534-9295-80C64C3F7B2A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BB53-794A-4820-931E-E5519CAC7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5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FE3-E38A-4534-9295-80C64C3F7B2A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BB53-794A-4820-931E-E5519CAC7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73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FE3-E38A-4534-9295-80C64C3F7B2A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BB53-794A-4820-931E-E5519CAC7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70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FE3-E38A-4534-9295-80C64C3F7B2A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BB53-794A-4820-931E-E5519CAC7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91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FE3-E38A-4534-9295-80C64C3F7B2A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BB53-794A-4820-931E-E5519CAC7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08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FE3-E38A-4534-9295-80C64C3F7B2A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BB53-794A-4820-931E-E5519CAC7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43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FE3-E38A-4534-9295-80C64C3F7B2A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BB53-794A-4820-931E-E5519CAC7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88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FE3-E38A-4534-9295-80C64C3F7B2A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BB53-794A-4820-931E-E5519CAC7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35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FE3-E38A-4534-9295-80C64C3F7B2A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BB53-794A-4820-931E-E5519CAC7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25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FE3-E38A-4534-9295-80C64C3F7B2A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BB53-794A-4820-931E-E5519CAC7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53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FE3-E38A-4534-9295-80C64C3F7B2A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BB53-794A-4820-931E-E5519CAC7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64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FFE3-E38A-4534-9295-80C64C3F7B2A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8BB53-794A-4820-931E-E5519CAC7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58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7B98979-AD5E-FF42-8957-F365EE44C3C3}"/>
              </a:ext>
            </a:extLst>
          </p:cNvPr>
          <p:cNvSpPr/>
          <p:nvPr/>
        </p:nvSpPr>
        <p:spPr>
          <a:xfrm flipH="1">
            <a:off x="107504" y="6516052"/>
            <a:ext cx="242018" cy="2248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B1B0204-09D0-574A-AEAC-1B863C97C230}"/>
              </a:ext>
            </a:extLst>
          </p:cNvPr>
          <p:cNvSpPr/>
          <p:nvPr/>
        </p:nvSpPr>
        <p:spPr>
          <a:xfrm>
            <a:off x="323528" y="6444044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Century Gothic" panose="020B0502020202020204" pitchFamily="34" charset="0"/>
              </a:rPr>
              <a:t>Prima! Schreibe nun einen Text zu deinem Schaubild</a:t>
            </a:r>
            <a:r>
              <a:rPr lang="de-DE" sz="1600" dirty="0">
                <a:latin typeface="Century Gothic" panose="020B0502020202020204" pitchFamily="34" charset="0"/>
              </a:rPr>
              <a:t>.</a:t>
            </a:r>
            <a:r>
              <a:rPr lang="de-DE" dirty="0"/>
              <a:t>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6A6EF3E-11DA-084F-879C-31C505DE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" y="219075"/>
            <a:ext cx="9299229" cy="78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600" b="1" dirty="0">
                <a:latin typeface="Century Gothic" panose="020B0502020202020204" pitchFamily="34" charset="0"/>
              </a:rPr>
              <a:t>Überschrift: </a:t>
            </a:r>
            <a:r>
              <a:rPr lang="de-DE" sz="1600" dirty="0">
                <a:latin typeface="Century Gothic" panose="020B0502020202020204" pitchFamily="34" charset="0"/>
              </a:rPr>
              <a:t>Vereine in Heidelberg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600" dirty="0">
                <a:latin typeface="Century Gothic" panose="020B0502020202020204" pitchFamily="34" charset="0"/>
              </a:rPr>
              <a:t>Name:                                                                               	         Datum:</a:t>
            </a:r>
            <a:endParaRPr lang="de-DE" sz="1600" dirty="0">
              <a:latin typeface="Century Gothic" panose="020B0502020202020204" pitchFamily="34" charset="0"/>
              <a:ea typeface="Times New Roman"/>
              <a:cs typeface="Times New Roman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BEC4A5F-DB2F-3449-89BA-15675A6DD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63223"/>
              </p:ext>
            </p:extLst>
          </p:nvPr>
        </p:nvGraphicFramePr>
        <p:xfrm>
          <a:off x="323528" y="1220493"/>
          <a:ext cx="4257259" cy="274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865">
                  <a:extLst>
                    <a:ext uri="{9D8B030D-6E8A-4147-A177-3AD203B41FA5}">
                      <a16:colId xmlns:a16="http://schemas.microsoft.com/office/drawing/2014/main" val="1318814525"/>
                    </a:ext>
                  </a:extLst>
                </a:gridCol>
                <a:gridCol w="2061394">
                  <a:extLst>
                    <a:ext uri="{9D8B030D-6E8A-4147-A177-3AD203B41FA5}">
                      <a16:colId xmlns:a16="http://schemas.microsoft.com/office/drawing/2014/main" val="3112043431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 ist ein Verein?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eine Gruppe von mehreren Menschen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8793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 kann man in einem Verein machen?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neue Freunde finden,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Spenden sammeln,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Sport machen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Musik machen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828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 sind Mitglieder?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Personen in einem Verein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9632"/>
                  </a:ext>
                </a:extLst>
              </a:tr>
              <a:tr h="425885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Wie viele Vereine gibt es in Heidelberg?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ca. 2000 verschiedene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183029"/>
                  </a:ext>
                </a:extLst>
              </a:tr>
              <a:tr h="586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Welche Vereine gibt es in Heidelberg?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Karnevalsverein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Musikverein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Sportverein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und viele mehr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44831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22B97DF-E64F-9148-BA9C-C8D41033D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326779"/>
              </p:ext>
            </p:extLst>
          </p:nvPr>
        </p:nvGraphicFramePr>
        <p:xfrm>
          <a:off x="323528" y="4118936"/>
          <a:ext cx="4257259" cy="217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964">
                  <a:extLst>
                    <a:ext uri="{9D8B030D-6E8A-4147-A177-3AD203B41FA5}">
                      <a16:colId xmlns:a16="http://schemas.microsoft.com/office/drawing/2014/main" val="1318814525"/>
                    </a:ext>
                  </a:extLst>
                </a:gridCol>
                <a:gridCol w="2035295">
                  <a:extLst>
                    <a:ext uri="{9D8B030D-6E8A-4147-A177-3AD203B41FA5}">
                      <a16:colId xmlns:a16="http://schemas.microsoft.com/office/drawing/2014/main" val="3112043431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Welchen Verein gibt es in dem Stadtteil Pfaffengrund?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Musikverein 1956 Heidelberg - Pfaffengrund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8793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Welche Musikinstrumente kann man dort spielen?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Querflöte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Klarinette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Trompete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8289"/>
                  </a:ext>
                </a:extLst>
              </a:tr>
              <a:tr h="327929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Was gibt es in dem Verein noch?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Jugendkapelle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50878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FE2CD8D-D1EB-264D-A366-7525A09F0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30883"/>
              </p:ext>
            </p:extLst>
          </p:nvPr>
        </p:nvGraphicFramePr>
        <p:xfrm>
          <a:off x="5569614" y="3951550"/>
          <a:ext cx="3983885" cy="22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671">
                  <a:extLst>
                    <a:ext uri="{9D8B030D-6E8A-4147-A177-3AD203B41FA5}">
                      <a16:colId xmlns:a16="http://schemas.microsoft.com/office/drawing/2014/main" val="1318814525"/>
                    </a:ext>
                  </a:extLst>
                </a:gridCol>
                <a:gridCol w="2129214">
                  <a:extLst>
                    <a:ext uri="{9D8B030D-6E8A-4147-A177-3AD203B41FA5}">
                      <a16:colId xmlns:a16="http://schemas.microsoft.com/office/drawing/2014/main" val="3112043431"/>
                    </a:ext>
                  </a:extLst>
                </a:gridCol>
              </a:tblGrid>
              <a:tr h="649949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Wie heißt ein Sportverein in Heidelberg?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TSG Rohrbach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87932"/>
                  </a:ext>
                </a:extLst>
              </a:tr>
              <a:tr h="1584619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Was kann man dort machen? </a:t>
                      </a:r>
                    </a:p>
                    <a:p>
                      <a:endParaRPr lang="de-DE" sz="1200" dirty="0">
                        <a:latin typeface="Century Gothic" panose="020B0502020202020204" pitchFamily="34" charset="0"/>
                      </a:endParaRPr>
                    </a:p>
                    <a:p>
                      <a:endParaRPr lang="de-DE" sz="1200" dirty="0"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Leichtathletik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Kampfkunst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Turnen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Klettern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8289"/>
                  </a:ext>
                </a:extLst>
              </a:tr>
            </a:tbl>
          </a:graphicData>
        </a:graphic>
      </p:graphicFrame>
      <p:sp>
        <p:nvSpPr>
          <p:cNvPr id="21" name="Textfeld 21">
            <a:extLst>
              <a:ext uri="{FF2B5EF4-FFF2-40B4-BE49-F238E27FC236}">
                <a16:creationId xmlns:a16="http://schemas.microsoft.com/office/drawing/2014/main" id="{C64F1B54-505C-A74A-BD65-D5E3C4BD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099" y="6402345"/>
            <a:ext cx="3454400" cy="338554"/>
          </a:xfrm>
          <a:prstGeom prst="rect">
            <a:avLst/>
          </a:prstGeom>
          <a:noFill/>
          <a:ln w="317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>
                <a:latin typeface="Century Gothic" panose="020B0502020202020204" pitchFamily="34" charset="0"/>
              </a:rPr>
              <a:t>Zitierhinweis: Messina, T., Emrich, A. L., Maier, A.-M. &amp; Projektteam (2020): Vereine </a:t>
            </a:r>
            <a:r>
              <a:rPr lang="mr-IN" altLang="de-DE" sz="800" dirty="0">
                <a:latin typeface="Century Gothic" panose="020B0502020202020204" pitchFamily="34" charset="0"/>
              </a:rPr>
              <a:t>–</a:t>
            </a:r>
            <a:r>
              <a:rPr lang="de-DE" altLang="de-DE" sz="800" dirty="0">
                <a:latin typeface="Century Gothic" panose="020B0502020202020204" pitchFamily="34" charset="0"/>
              </a:rPr>
              <a:t> Visualisierung. Verfügbar unter: </a:t>
            </a:r>
            <a:r>
              <a:rPr lang="de-DE" altLang="de-DE" sz="800" dirty="0">
                <a:highlight>
                  <a:srgbClr val="FFFF00"/>
                </a:highlight>
                <a:latin typeface="Century Gothic" panose="020B0502020202020204" pitchFamily="34" charset="0"/>
              </a:rPr>
              <a:t>Link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76EC23F-F621-7A43-9697-CDAE18F42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30" y="1021444"/>
            <a:ext cx="3783559" cy="2896586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FF0E4D5-C708-8B46-AFA4-86F7CA58632E}"/>
              </a:ext>
            </a:extLst>
          </p:cNvPr>
          <p:cNvCxnSpPr>
            <a:cxnSpLocks/>
          </p:cNvCxnSpPr>
          <p:nvPr/>
        </p:nvCxnSpPr>
        <p:spPr>
          <a:xfrm flipV="1">
            <a:off x="7055318" y="3689232"/>
            <a:ext cx="216514" cy="25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461C25DA-A15E-EC46-AA38-C310068A2FEC}"/>
              </a:ext>
            </a:extLst>
          </p:cNvPr>
          <p:cNvCxnSpPr>
            <a:cxnSpLocks/>
          </p:cNvCxnSpPr>
          <p:nvPr/>
        </p:nvCxnSpPr>
        <p:spPr>
          <a:xfrm flipV="1">
            <a:off x="4540469" y="2605741"/>
            <a:ext cx="1872284" cy="1512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Grafik 24">
            <a:extLst>
              <a:ext uri="{FF2B5EF4-FFF2-40B4-BE49-F238E27FC236}">
                <a16:creationId xmlns:a16="http://schemas.microsoft.com/office/drawing/2014/main" id="{732DD2C9-0C59-A949-9325-60C1ED0A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89" y="5060473"/>
            <a:ext cx="254778" cy="30865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748463E-A6A7-7F42-A926-7F2DBEC63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65" y="5769664"/>
            <a:ext cx="437342" cy="38044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F3AA608-3C8D-7F49-95BB-DF30F126B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83" y="4613772"/>
            <a:ext cx="444746" cy="41259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6FFCB37-9E13-FB48-847F-7695FA648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60" y="5359461"/>
            <a:ext cx="257221" cy="41268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1F417E8-C3BD-4843-93A1-7311C3C4A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5349" y="5034060"/>
            <a:ext cx="372223" cy="41007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E3483A8-CA86-AC47-B480-2C8CB1B707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54399" y="4687235"/>
            <a:ext cx="330816" cy="45779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7FF2A63-DB07-DC49-B0B4-2C81842E0C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14" y="5401490"/>
            <a:ext cx="457888" cy="3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7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991B605-0D59-F14C-BF24-6095D2EFC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30" y="1021444"/>
            <a:ext cx="3783559" cy="2896586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883456F-9FFB-7F4E-A3B0-F4D72490EFF1}"/>
              </a:ext>
            </a:extLst>
          </p:cNvPr>
          <p:cNvCxnSpPr>
            <a:cxnSpLocks/>
          </p:cNvCxnSpPr>
          <p:nvPr/>
        </p:nvCxnSpPr>
        <p:spPr>
          <a:xfrm flipV="1">
            <a:off x="6781065" y="3689231"/>
            <a:ext cx="490767" cy="55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87B98979-AD5E-FF42-8957-F365EE44C3C3}"/>
              </a:ext>
            </a:extLst>
          </p:cNvPr>
          <p:cNvSpPr/>
          <p:nvPr/>
        </p:nvSpPr>
        <p:spPr>
          <a:xfrm flipH="1">
            <a:off x="107504" y="6516052"/>
            <a:ext cx="242018" cy="2248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B1B0204-09D0-574A-AEAC-1B863C97C230}"/>
              </a:ext>
            </a:extLst>
          </p:cNvPr>
          <p:cNvSpPr/>
          <p:nvPr/>
        </p:nvSpPr>
        <p:spPr>
          <a:xfrm>
            <a:off x="323528" y="6444044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Century Gothic" panose="020B0502020202020204" pitchFamily="34" charset="0"/>
              </a:rPr>
              <a:t>Prima! Schreibe nun einen Text zu deinem Schaubild</a:t>
            </a:r>
            <a:r>
              <a:rPr lang="de-DE" sz="1600" dirty="0">
                <a:latin typeface="Century Gothic" panose="020B0502020202020204" pitchFamily="34" charset="0"/>
              </a:rPr>
              <a:t>.</a:t>
            </a:r>
            <a:r>
              <a:rPr lang="de-DE" dirty="0"/>
              <a:t>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6A6EF3E-11DA-084F-879C-31C505DE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" y="219075"/>
            <a:ext cx="9299229" cy="78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600" b="1" dirty="0">
                <a:latin typeface="Century Gothic" panose="020B0502020202020204" pitchFamily="34" charset="0"/>
              </a:rPr>
              <a:t>Überschrift: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600" dirty="0">
                <a:latin typeface="Century Gothic" panose="020B0502020202020204" pitchFamily="34" charset="0"/>
              </a:rPr>
              <a:t>Name:                                                                               	         Datum:</a:t>
            </a:r>
            <a:endParaRPr lang="de-DE" sz="1600" dirty="0">
              <a:latin typeface="Century Gothic" panose="020B0502020202020204" pitchFamily="34" charset="0"/>
              <a:ea typeface="Times New Roman"/>
              <a:cs typeface="Times New Roman"/>
            </a:endParaRPr>
          </a:p>
        </p:txBody>
      </p:sp>
      <p:sp>
        <p:nvSpPr>
          <p:cNvPr id="7" name="Textfeld 21">
            <a:extLst>
              <a:ext uri="{FF2B5EF4-FFF2-40B4-BE49-F238E27FC236}">
                <a16:creationId xmlns:a16="http://schemas.microsoft.com/office/drawing/2014/main" id="{C0559CAF-C432-484F-9791-7EA76D8D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099" y="6402345"/>
            <a:ext cx="3454400" cy="338554"/>
          </a:xfrm>
          <a:prstGeom prst="rect">
            <a:avLst/>
          </a:prstGeom>
          <a:noFill/>
          <a:ln w="317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>
                <a:latin typeface="Century Gothic" panose="020B0502020202020204" pitchFamily="34" charset="0"/>
              </a:rPr>
              <a:t>Zitierhinweis: Messina, T., Emrich, A. L., Maier, A.-M. &amp; Projektteam (2020): Vereine </a:t>
            </a:r>
            <a:r>
              <a:rPr lang="mr-IN" altLang="de-DE" sz="800" dirty="0">
                <a:latin typeface="Century Gothic" panose="020B0502020202020204" pitchFamily="34" charset="0"/>
              </a:rPr>
              <a:t>–</a:t>
            </a:r>
            <a:r>
              <a:rPr lang="de-DE" altLang="de-DE" sz="800" dirty="0">
                <a:latin typeface="Century Gothic" panose="020B0502020202020204" pitchFamily="34" charset="0"/>
              </a:rPr>
              <a:t> Visualisierung. Verfügbar unter: </a:t>
            </a:r>
            <a:r>
              <a:rPr lang="de-DE" altLang="de-DE" sz="800" dirty="0">
                <a:highlight>
                  <a:srgbClr val="FFFF00"/>
                </a:highlight>
                <a:latin typeface="Century Gothic" panose="020B0502020202020204" pitchFamily="34" charset="0"/>
              </a:rPr>
              <a:t>Link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BEC4A5F-DB2F-3449-89BA-15675A6DD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31151"/>
              </p:ext>
            </p:extLst>
          </p:nvPr>
        </p:nvGraphicFramePr>
        <p:xfrm>
          <a:off x="323528" y="1220493"/>
          <a:ext cx="4257259" cy="274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865">
                  <a:extLst>
                    <a:ext uri="{9D8B030D-6E8A-4147-A177-3AD203B41FA5}">
                      <a16:colId xmlns:a16="http://schemas.microsoft.com/office/drawing/2014/main" val="1318814525"/>
                    </a:ext>
                  </a:extLst>
                </a:gridCol>
                <a:gridCol w="2061394">
                  <a:extLst>
                    <a:ext uri="{9D8B030D-6E8A-4147-A177-3AD203B41FA5}">
                      <a16:colId xmlns:a16="http://schemas.microsoft.com/office/drawing/2014/main" val="3112043431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 ist ein Verein?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de-DE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8793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 kann man in einem Verein machen?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828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 sind Mitglieder?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9632"/>
                  </a:ext>
                </a:extLst>
              </a:tr>
              <a:tr h="425885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Wie viele Vereine gibt es in Heidelberg?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183029"/>
                  </a:ext>
                </a:extLst>
              </a:tr>
              <a:tr h="586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Welche Vereine gibt es in Heidelberg?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44831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FE2CD8D-D1EB-264D-A366-7525A09F0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30980"/>
              </p:ext>
            </p:extLst>
          </p:nvPr>
        </p:nvGraphicFramePr>
        <p:xfrm>
          <a:off x="5569614" y="3951550"/>
          <a:ext cx="3983885" cy="22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671">
                  <a:extLst>
                    <a:ext uri="{9D8B030D-6E8A-4147-A177-3AD203B41FA5}">
                      <a16:colId xmlns:a16="http://schemas.microsoft.com/office/drawing/2014/main" val="1318814525"/>
                    </a:ext>
                  </a:extLst>
                </a:gridCol>
                <a:gridCol w="2129214">
                  <a:extLst>
                    <a:ext uri="{9D8B030D-6E8A-4147-A177-3AD203B41FA5}">
                      <a16:colId xmlns:a16="http://schemas.microsoft.com/office/drawing/2014/main" val="3112043431"/>
                    </a:ext>
                  </a:extLst>
                </a:gridCol>
              </a:tblGrid>
              <a:tr h="649949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Wie heißt ein Sportverein in Heidelberg?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87932"/>
                  </a:ext>
                </a:extLst>
              </a:tr>
              <a:tr h="1584619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Was kann man dort machen? </a:t>
                      </a:r>
                    </a:p>
                    <a:p>
                      <a:endParaRPr lang="de-DE" sz="1200" dirty="0">
                        <a:latin typeface="Century Gothic" panose="020B0502020202020204" pitchFamily="34" charset="0"/>
                      </a:endParaRPr>
                    </a:p>
                    <a:p>
                      <a:endParaRPr lang="de-DE" sz="1200" dirty="0"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8289"/>
                  </a:ext>
                </a:extLst>
              </a:tr>
            </a:tbl>
          </a:graphicData>
        </a:graphic>
      </p:graphicFrame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57FE605-5FB8-8A49-8D69-BEBB698B7833}"/>
              </a:ext>
            </a:extLst>
          </p:cNvPr>
          <p:cNvCxnSpPr>
            <a:cxnSpLocks/>
          </p:cNvCxnSpPr>
          <p:nvPr/>
        </p:nvCxnSpPr>
        <p:spPr>
          <a:xfrm flipV="1">
            <a:off x="4445876" y="2605741"/>
            <a:ext cx="1966877" cy="1587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43623F07-0828-E641-B8C8-F3106EB33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78852"/>
              </p:ext>
            </p:extLst>
          </p:nvPr>
        </p:nvGraphicFramePr>
        <p:xfrm>
          <a:off x="323528" y="4118936"/>
          <a:ext cx="4257259" cy="217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250">
                  <a:extLst>
                    <a:ext uri="{9D8B030D-6E8A-4147-A177-3AD203B41FA5}">
                      <a16:colId xmlns:a16="http://schemas.microsoft.com/office/drawing/2014/main" val="1318814525"/>
                    </a:ext>
                  </a:extLst>
                </a:gridCol>
                <a:gridCol w="2060009">
                  <a:extLst>
                    <a:ext uri="{9D8B030D-6E8A-4147-A177-3AD203B41FA5}">
                      <a16:colId xmlns:a16="http://schemas.microsoft.com/office/drawing/2014/main" val="3112043431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Welchen Verein gibt es in dem Stadtteil Pfaffengrund?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8793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Welche Musikinstrumente kann man dort spielen?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8289"/>
                  </a:ext>
                </a:extLst>
              </a:tr>
              <a:tr h="327929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Was gibt es in dem Verein noch?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50878"/>
                  </a:ext>
                </a:extLst>
              </a:tr>
            </a:tbl>
          </a:graphicData>
        </a:graphic>
      </p:graphicFrame>
      <p:pic>
        <p:nvPicPr>
          <p:cNvPr id="22" name="Grafik 21">
            <a:extLst>
              <a:ext uri="{FF2B5EF4-FFF2-40B4-BE49-F238E27FC236}">
                <a16:creationId xmlns:a16="http://schemas.microsoft.com/office/drawing/2014/main" id="{0F134DDD-703C-2E48-B78C-1DC3F6067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89" y="5060473"/>
            <a:ext cx="254778" cy="30865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43D3AE4-2A67-1548-933A-B76609569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65" y="5769664"/>
            <a:ext cx="437342" cy="38044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159BD39-EBCF-0D43-807D-077FB2C8D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83" y="4613772"/>
            <a:ext cx="444746" cy="412596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7AC4561-6E63-B944-BBBC-F47E67DA2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60" y="5359461"/>
            <a:ext cx="257221" cy="41268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E19BA09-5A84-1346-8C35-D0E8C4B97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5349" y="5034060"/>
            <a:ext cx="372223" cy="410076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B306923-3477-804F-9188-08CCA21252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54399" y="4687235"/>
            <a:ext cx="330816" cy="45779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6771940-A9D4-7B49-9A5A-46C3E60BC2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14" y="5401490"/>
            <a:ext cx="457888" cy="3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38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299</Words>
  <Application>Microsoft Macintosh PowerPoint</Application>
  <PresentationFormat>A4-Papier (210 x 297 mm)</PresentationFormat>
  <Paragraphs>74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Tiziana Messina</dc:creator>
  <cp:lastModifiedBy>AnnaMariaMaier Maier</cp:lastModifiedBy>
  <cp:revision>29</cp:revision>
  <cp:lastPrinted>2020-10-21T13:36:10Z</cp:lastPrinted>
  <dcterms:created xsi:type="dcterms:W3CDTF">2020-04-29T10:40:01Z</dcterms:created>
  <dcterms:modified xsi:type="dcterms:W3CDTF">2021-05-05T14:56:17Z</dcterms:modified>
</cp:coreProperties>
</file>