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3" r:id="rId5"/>
    <p:sldId id="264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ötzinger" initials="G" lastIdx="3" clrIdx="0"/>
  <p:cmAuthor id="1" name="AnnaMariaMaier Maier" initials="AM" lastIdx="14" clrIdx="1">
    <p:extLst>
      <p:ext uri="{19B8F6BF-5375-455C-9EA6-DF929625EA0E}">
        <p15:presenceInfo xmlns:p15="http://schemas.microsoft.com/office/powerpoint/2012/main" userId="S::annamariamaier.maier@bwstaff.de::df145ebd-c43e-4500-a0d3-421bcdf93059" providerId="AD"/>
      </p:ext>
    </p:extLst>
  </p:cmAuthor>
  <p:cmAuthor id="2" name="Patrick Götzinger" initials="PG" lastIdx="4" clrIdx="2">
    <p:extLst>
      <p:ext uri="{19B8F6BF-5375-455C-9EA6-DF929625EA0E}">
        <p15:presenceInfo xmlns:p15="http://schemas.microsoft.com/office/powerpoint/2012/main" userId="566c9abba551ab60" providerId="Windows Live"/>
      </p:ext>
    </p:extLst>
  </p:cmAuthor>
  <p:cmAuthor id="3" name="Patrick Goetzinger" initials="PG" lastIdx="1" clrIdx="3">
    <p:extLst>
      <p:ext uri="{19B8F6BF-5375-455C-9EA6-DF929625EA0E}">
        <p15:presenceInfo xmlns:p15="http://schemas.microsoft.com/office/powerpoint/2012/main" userId="Patrick Goetzi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/>
    <p:restoredTop sz="94540"/>
  </p:normalViewPr>
  <p:slideViewPr>
    <p:cSldViewPr snapToGrid="0">
      <p:cViewPr>
        <p:scale>
          <a:sx n="138" d="100"/>
          <a:sy n="138" d="100"/>
        </p:scale>
        <p:origin x="608" y="-12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62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1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23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06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56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15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92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09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93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F032-973B-5049-8C7D-66ED5247C53B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5DD4-8D04-294C-B9C2-23F9B64FF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9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ph-heidelberg.de/deutsch/forschung/verbundprojekt-durchgaengige-sprachfoerderung/kl-34-integrierte-sprachfoerderung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h-heidelberg.de/deutsch/forschung/verbundprojekt-durchgaengige-sprachfoerderung/kl-34-integrierte-sprachfoerderung.html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7B98979-AD5E-FF42-8957-F365EE44C3C3}"/>
              </a:ext>
            </a:extLst>
          </p:cNvPr>
          <p:cNvSpPr/>
          <p:nvPr/>
        </p:nvSpPr>
        <p:spPr>
          <a:xfrm flipH="1">
            <a:off x="107504" y="6516052"/>
            <a:ext cx="242018" cy="2248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1B0204-09D0-574A-AEAC-1B863C97C230}"/>
              </a:ext>
            </a:extLst>
          </p:cNvPr>
          <p:cNvSpPr/>
          <p:nvPr/>
        </p:nvSpPr>
        <p:spPr>
          <a:xfrm>
            <a:off x="323528" y="6444044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Century Gothic" panose="020B0502020202020204" pitchFamily="34" charset="0"/>
              </a:rPr>
              <a:t>Prima! Schreibe nun einen Text zu deinem Schaubild</a:t>
            </a:r>
            <a:r>
              <a:rPr lang="de-DE" sz="1600">
                <a:latin typeface="Century Gothic" panose="020B0502020202020204" pitchFamily="34" charset="0"/>
              </a:rPr>
              <a:t>.</a:t>
            </a:r>
            <a:r>
              <a:rPr lang="de-DE"/>
              <a:t>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6A6EF3E-11DA-084F-879C-31C505DE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" y="219075"/>
            <a:ext cx="9582234" cy="78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b="1" dirty="0">
                <a:latin typeface="Century Gothic" panose="020B0502020202020204" pitchFamily="34" charset="0"/>
              </a:rPr>
              <a:t>Überschrift: </a:t>
            </a:r>
            <a:r>
              <a:rPr lang="de-DE" sz="1600" dirty="0">
                <a:latin typeface="Century Gothic" panose="020B0502020202020204" pitchFamily="34" charset="0"/>
              </a:rPr>
              <a:t>Andrea Liebers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dirty="0">
                <a:latin typeface="Century Gothic" panose="020B0502020202020204" pitchFamily="34" charset="0"/>
              </a:rPr>
              <a:t>Name:                                                                               	         Datum:</a:t>
            </a:r>
            <a:endParaRPr lang="de-DE" sz="1600" dirty="0">
              <a:latin typeface="Century Gothic" panose="020B0502020202020204" pitchFamily="34" charset="0"/>
              <a:ea typeface="Times New Roman"/>
              <a:cs typeface="Times New Roman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76420F50-275E-4D08-9062-0DB3B14D5503}"/>
              </a:ext>
            </a:extLst>
          </p:cNvPr>
          <p:cNvCxnSpPr>
            <a:cxnSpLocks/>
          </p:cNvCxnSpPr>
          <p:nvPr/>
        </p:nvCxnSpPr>
        <p:spPr>
          <a:xfrm>
            <a:off x="228513" y="5280878"/>
            <a:ext cx="9609308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Blitz">
            <a:extLst>
              <a:ext uri="{FF2B5EF4-FFF2-40B4-BE49-F238E27FC236}">
                <a16:creationId xmlns:a16="http://schemas.microsoft.com/office/drawing/2014/main" id="{8C73982E-240C-4454-BD66-01B1E41C2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0250">
            <a:off x="3934130" y="2550601"/>
            <a:ext cx="248447" cy="484207"/>
          </a:xfrm>
          <a:prstGeom prst="rect">
            <a:avLst/>
          </a:prstGeom>
        </p:spPr>
      </p:pic>
      <p:graphicFrame>
        <p:nvGraphicFramePr>
          <p:cNvPr id="56" name="Tabelle 55">
            <a:extLst>
              <a:ext uri="{FF2B5EF4-FFF2-40B4-BE49-F238E27FC236}">
                <a16:creationId xmlns:a16="http://schemas.microsoft.com/office/drawing/2014/main" id="{BD646B72-ED90-814E-B4DE-40D3BFE82573}"/>
              </a:ext>
            </a:extLst>
          </p:cNvPr>
          <p:cNvGraphicFramePr>
            <a:graphicFrameLocks noGrp="1"/>
          </p:cNvGraphicFramePr>
          <p:nvPr/>
        </p:nvGraphicFramePr>
        <p:xfrm>
          <a:off x="228513" y="1538282"/>
          <a:ext cx="22993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223">
                  <a:extLst>
                    <a:ext uri="{9D8B030D-6E8A-4147-A177-3AD203B41FA5}">
                      <a16:colId xmlns:a16="http://schemas.microsoft.com/office/drawing/2014/main" val="3018362383"/>
                    </a:ext>
                  </a:extLst>
                </a:gridCol>
                <a:gridCol w="1494131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Andrea Liebers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Beruf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Autorin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5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Wann?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7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Karlsruhe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385871"/>
                  </a:ext>
                </a:extLst>
              </a:tr>
            </a:tbl>
          </a:graphicData>
        </a:graphic>
      </p:graphicFrame>
      <p:graphicFrame>
        <p:nvGraphicFramePr>
          <p:cNvPr id="58" name="Tabelle 57">
            <a:extLst>
              <a:ext uri="{FF2B5EF4-FFF2-40B4-BE49-F238E27FC236}">
                <a16:creationId xmlns:a16="http://schemas.microsoft.com/office/drawing/2014/main" id="{919B813C-1449-8D4F-93BD-99D286C83B41}"/>
              </a:ext>
            </a:extLst>
          </p:cNvPr>
          <p:cNvGraphicFramePr>
            <a:graphicFrameLocks noGrp="1"/>
          </p:cNvGraphicFramePr>
          <p:nvPr/>
        </p:nvGraphicFramePr>
        <p:xfrm>
          <a:off x="1184750" y="3808735"/>
          <a:ext cx="227343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370">
                  <a:extLst>
                    <a:ext uri="{9D8B030D-6E8A-4147-A177-3AD203B41FA5}">
                      <a16:colId xmlns:a16="http://schemas.microsoft.com/office/drawing/2014/main" val="3018362383"/>
                    </a:ext>
                  </a:extLst>
                </a:gridCol>
                <a:gridCol w="1587062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Heidelberg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Germanistik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Latein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67140"/>
                  </a:ext>
                </a:extLst>
              </a:tr>
            </a:tbl>
          </a:graphicData>
        </a:graphic>
      </p:graphicFrame>
      <p:graphicFrame>
        <p:nvGraphicFramePr>
          <p:cNvPr id="59" name="Tabelle 58">
            <a:extLst>
              <a:ext uri="{FF2B5EF4-FFF2-40B4-BE49-F238E27FC236}">
                <a16:creationId xmlns:a16="http://schemas.microsoft.com/office/drawing/2014/main" id="{DB4FF9D5-3EAA-D14E-8B6A-93A6B4EAAC06}"/>
              </a:ext>
            </a:extLst>
          </p:cNvPr>
          <p:cNvGraphicFramePr>
            <a:graphicFrameLocks noGrp="1"/>
          </p:cNvGraphicFramePr>
          <p:nvPr/>
        </p:nvGraphicFramePr>
        <p:xfrm>
          <a:off x="41381" y="5968676"/>
          <a:ext cx="98232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410">
                  <a:extLst>
                    <a:ext uri="{9D8B030D-6E8A-4147-A177-3AD203B41FA5}">
                      <a16:colId xmlns:a16="http://schemas.microsoft.com/office/drawing/2014/main" val="1562640350"/>
                    </a:ext>
                  </a:extLst>
                </a:gridCol>
                <a:gridCol w="2447511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  <a:gridCol w="1900439">
                  <a:extLst>
                    <a:ext uri="{9D8B030D-6E8A-4147-A177-3AD203B41FA5}">
                      <a16:colId xmlns:a16="http://schemas.microsoft.com/office/drawing/2014/main" val="107340245"/>
                    </a:ext>
                  </a:extLst>
                </a:gridCol>
                <a:gridCol w="1900439">
                  <a:extLst>
                    <a:ext uri="{9D8B030D-6E8A-4147-A177-3AD203B41FA5}">
                      <a16:colId xmlns:a16="http://schemas.microsoft.com/office/drawing/2014/main" val="1822890959"/>
                    </a:ext>
                  </a:extLst>
                </a:gridCol>
                <a:gridCol w="1900439">
                  <a:extLst>
                    <a:ext uri="{9D8B030D-6E8A-4147-A177-3AD203B41FA5}">
                      <a16:colId xmlns:a16="http://schemas.microsoft.com/office/drawing/2014/main" val="3591697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Geburt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Studium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Arbeit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Journalistin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Autorin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</a:tbl>
          </a:graphicData>
        </a:graphic>
      </p:graphicFrame>
      <p:graphicFrame>
        <p:nvGraphicFramePr>
          <p:cNvPr id="77" name="Tabelle 76">
            <a:extLst>
              <a:ext uri="{FF2B5EF4-FFF2-40B4-BE49-F238E27FC236}">
                <a16:creationId xmlns:a16="http://schemas.microsoft.com/office/drawing/2014/main" id="{FCB825BA-1B41-E141-8F90-8FFC4D28521F}"/>
              </a:ext>
            </a:extLst>
          </p:cNvPr>
          <p:cNvGraphicFramePr>
            <a:graphicFrameLocks noGrp="1"/>
          </p:cNvGraphicFramePr>
          <p:nvPr/>
        </p:nvGraphicFramePr>
        <p:xfrm>
          <a:off x="3152312" y="1503207"/>
          <a:ext cx="25429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13">
                  <a:extLst>
                    <a:ext uri="{9D8B030D-6E8A-4147-A177-3AD203B41FA5}">
                      <a16:colId xmlns:a16="http://schemas.microsoft.com/office/drawing/2014/main" val="3018362383"/>
                    </a:ext>
                  </a:extLst>
                </a:gridCol>
                <a:gridCol w="1451227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</a:tblGrid>
              <a:tr h="348608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DKFZ</a:t>
                      </a:r>
                    </a:p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Heidelberg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</a:p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lange?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drei Jahre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67140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 hat ihr nicht gefallen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849626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Interesse an?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Buddhismus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013201"/>
                  </a:ext>
                </a:extLst>
              </a:tr>
            </a:tbl>
          </a:graphicData>
        </a:graphic>
      </p:graphicFrame>
      <p:graphicFrame>
        <p:nvGraphicFramePr>
          <p:cNvPr id="86" name="Tabelle 85">
            <a:extLst>
              <a:ext uri="{FF2B5EF4-FFF2-40B4-BE49-F238E27FC236}">
                <a16:creationId xmlns:a16="http://schemas.microsoft.com/office/drawing/2014/main" id="{7A2D049F-D2E8-0544-B46E-D561D0B81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31870"/>
              </p:ext>
            </p:extLst>
          </p:nvPr>
        </p:nvGraphicFramePr>
        <p:xfrm>
          <a:off x="6217870" y="1308409"/>
          <a:ext cx="3619951" cy="236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200">
                  <a:extLst>
                    <a:ext uri="{9D8B030D-6E8A-4147-A177-3AD203B41FA5}">
                      <a16:colId xmlns:a16="http://schemas.microsoft.com/office/drawing/2014/main" val="3018362383"/>
                    </a:ext>
                  </a:extLst>
                </a:gridCol>
                <a:gridCol w="2017751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 mag sie?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Schreiben für Kinder macht ihr Spaß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Deshalb?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schreibt Geschichten für Kinder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01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Erstes Buch?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Spuk in Heidelberg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67140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Worum geht 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Geister-geschichte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849626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Wie viele Bücher?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sechs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428005"/>
                  </a:ext>
                </a:extLst>
              </a:tr>
            </a:tbl>
          </a:graphicData>
        </a:graphic>
      </p:graphicFrame>
      <p:cxnSp>
        <p:nvCxnSpPr>
          <p:cNvPr id="89" name="Gerader Verbinder 51">
            <a:extLst>
              <a:ext uri="{FF2B5EF4-FFF2-40B4-BE49-F238E27FC236}">
                <a16:creationId xmlns:a16="http://schemas.microsoft.com/office/drawing/2014/main" id="{625DDCEB-7C2D-A24D-99BB-90AC8BC1F093}"/>
              </a:ext>
            </a:extLst>
          </p:cNvPr>
          <p:cNvCxnSpPr>
            <a:cxnSpLocks/>
          </p:cNvCxnSpPr>
          <p:nvPr/>
        </p:nvCxnSpPr>
        <p:spPr>
          <a:xfrm flipH="1">
            <a:off x="864944" y="3021642"/>
            <a:ext cx="1333" cy="22592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51">
            <a:extLst>
              <a:ext uri="{FF2B5EF4-FFF2-40B4-BE49-F238E27FC236}">
                <a16:creationId xmlns:a16="http://schemas.microsoft.com/office/drawing/2014/main" id="{3E6863FC-EE4A-3A47-ADEA-507DFFBC67CF}"/>
              </a:ext>
            </a:extLst>
          </p:cNvPr>
          <p:cNvCxnSpPr>
            <a:cxnSpLocks/>
          </p:cNvCxnSpPr>
          <p:nvPr/>
        </p:nvCxnSpPr>
        <p:spPr>
          <a:xfrm>
            <a:off x="2304348" y="4688041"/>
            <a:ext cx="0" cy="603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51">
            <a:extLst>
              <a:ext uri="{FF2B5EF4-FFF2-40B4-BE49-F238E27FC236}">
                <a16:creationId xmlns:a16="http://schemas.microsoft.com/office/drawing/2014/main" id="{7E48391D-4856-7B4A-87C1-9F7E6F54FB28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4423782" y="3575847"/>
            <a:ext cx="15317" cy="1715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51">
            <a:extLst>
              <a:ext uri="{FF2B5EF4-FFF2-40B4-BE49-F238E27FC236}">
                <a16:creationId xmlns:a16="http://schemas.microsoft.com/office/drawing/2014/main" id="{AF87575E-D614-4942-A673-73A454E1BC13}"/>
              </a:ext>
            </a:extLst>
          </p:cNvPr>
          <p:cNvCxnSpPr>
            <a:cxnSpLocks/>
          </p:cNvCxnSpPr>
          <p:nvPr/>
        </p:nvCxnSpPr>
        <p:spPr>
          <a:xfrm>
            <a:off x="6473870" y="5155783"/>
            <a:ext cx="0" cy="1250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51">
            <a:extLst>
              <a:ext uri="{FF2B5EF4-FFF2-40B4-BE49-F238E27FC236}">
                <a16:creationId xmlns:a16="http://schemas.microsoft.com/office/drawing/2014/main" id="{30C58BCF-EAE1-B545-BBD3-BE2CF17D5375}"/>
              </a:ext>
            </a:extLst>
          </p:cNvPr>
          <p:cNvCxnSpPr>
            <a:cxnSpLocks/>
          </p:cNvCxnSpPr>
          <p:nvPr/>
        </p:nvCxnSpPr>
        <p:spPr>
          <a:xfrm>
            <a:off x="8827292" y="3678128"/>
            <a:ext cx="1" cy="1602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1DCBCC9C-00F6-4E3D-9708-122FA9394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83087"/>
              </p:ext>
            </p:extLst>
          </p:nvPr>
        </p:nvGraphicFramePr>
        <p:xfrm>
          <a:off x="4824231" y="3906103"/>
          <a:ext cx="334109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267">
                  <a:extLst>
                    <a:ext uri="{9D8B030D-6E8A-4147-A177-3AD203B41FA5}">
                      <a16:colId xmlns:a16="http://schemas.microsoft.com/office/drawing/2014/main" val="3018362383"/>
                    </a:ext>
                  </a:extLst>
                </a:gridCol>
                <a:gridCol w="2129832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Danach?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hat Texte für Kinder über den Buddhismus geschrieben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hat Kindern den Buddhismus erklärt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67140"/>
                  </a:ext>
                </a:extLst>
              </a:tr>
            </a:tbl>
          </a:graphicData>
        </a:graphic>
      </p:graphicFrame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65B7E3E1-519E-47A7-9691-33DE3BBED1E1}"/>
              </a:ext>
            </a:extLst>
          </p:cNvPr>
          <p:cNvCxnSpPr>
            <a:cxnSpLocks/>
          </p:cNvCxnSpPr>
          <p:nvPr/>
        </p:nvCxnSpPr>
        <p:spPr>
          <a:xfrm>
            <a:off x="5190067" y="3595414"/>
            <a:ext cx="276836" cy="29925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26796546-346D-CB4C-A775-23262E95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952" y="5339862"/>
            <a:ext cx="625706" cy="68239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14B3DBE-7E68-3248-9B57-137263F29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322" y="5329571"/>
            <a:ext cx="637499" cy="71619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9B24DEA1-E955-4342-B854-8BAFF149D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187" y="5340928"/>
            <a:ext cx="761689" cy="67945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B17B182-7B0E-BC47-81A2-C6894DDBF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799" y="5302216"/>
            <a:ext cx="623657" cy="73737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68BF97E-7CCE-1647-A80C-EB31C0BBF5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554" y="5320601"/>
            <a:ext cx="662486" cy="698499"/>
          </a:xfrm>
          <a:prstGeom prst="rect">
            <a:avLst/>
          </a:prstGeom>
        </p:spPr>
      </p:pic>
      <p:sp>
        <p:nvSpPr>
          <p:cNvPr id="31" name="Textfeld 21">
            <a:extLst>
              <a:ext uri="{FF2B5EF4-FFF2-40B4-BE49-F238E27FC236}">
                <a16:creationId xmlns:a16="http://schemas.microsoft.com/office/drawing/2014/main" id="{CAB1793F-6E95-D54F-8597-BAC85D38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6238135"/>
            <a:ext cx="3454400" cy="531845"/>
          </a:xfrm>
          <a:prstGeom prst="rect">
            <a:avLst/>
          </a:prstGeom>
          <a:noFill/>
          <a:ln w="31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800" dirty="0"/>
              <a:t>Zitierhinweis: </a:t>
            </a:r>
            <a:r>
              <a:rPr lang="de-DE" altLang="de-DE" sz="800" dirty="0" err="1"/>
              <a:t>Götzinger</a:t>
            </a:r>
            <a:r>
              <a:rPr lang="de-DE" altLang="de-DE" sz="800" dirty="0"/>
              <a:t>, P., Maier, A.-M. &amp; Vach, K. (2020): Andrea Liebers </a:t>
            </a:r>
            <a:r>
              <a:rPr lang="mr-IN" altLang="de-DE" sz="800" dirty="0"/>
              <a:t>–</a:t>
            </a:r>
            <a:r>
              <a:rPr lang="de-DE" altLang="de-DE" sz="800" dirty="0"/>
              <a:t> Visualisierung. Verfügbar unter: </a:t>
            </a:r>
            <a:r>
              <a:rPr lang="de-DE" altLang="de-DE" sz="800" dirty="0">
                <a:hlinkClick r:id="rId9"/>
              </a:rPr>
              <a:t>https://www.ph-heidelberg.de/deutsch/forschung/verbundprojekt-durchgaengige-sprachfoerderung/kl-34-integrierte-sprachfoerderung.html</a:t>
            </a:r>
            <a:endParaRPr lang="de-DE" altLang="de-DE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0819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7B98979-AD5E-FF42-8957-F365EE44C3C3}"/>
              </a:ext>
            </a:extLst>
          </p:cNvPr>
          <p:cNvSpPr/>
          <p:nvPr/>
        </p:nvSpPr>
        <p:spPr>
          <a:xfrm flipH="1">
            <a:off x="107504" y="6516052"/>
            <a:ext cx="242018" cy="2248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1B0204-09D0-574A-AEAC-1B863C97C230}"/>
              </a:ext>
            </a:extLst>
          </p:cNvPr>
          <p:cNvSpPr/>
          <p:nvPr/>
        </p:nvSpPr>
        <p:spPr>
          <a:xfrm>
            <a:off x="323528" y="6444044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>
                <a:latin typeface="Century Gothic" panose="020B0502020202020204" pitchFamily="34" charset="0"/>
              </a:rPr>
              <a:t>Prima! Schreibe nun einen Text zu deinem Schaubild</a:t>
            </a:r>
            <a:r>
              <a:rPr lang="de-DE" sz="1600">
                <a:latin typeface="Century Gothic" panose="020B0502020202020204" pitchFamily="34" charset="0"/>
              </a:rPr>
              <a:t>.</a:t>
            </a:r>
            <a:r>
              <a:rPr lang="de-DE"/>
              <a:t> 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76420F50-275E-4D08-9062-0DB3B14D5503}"/>
              </a:ext>
            </a:extLst>
          </p:cNvPr>
          <p:cNvCxnSpPr>
            <a:cxnSpLocks/>
          </p:cNvCxnSpPr>
          <p:nvPr/>
        </p:nvCxnSpPr>
        <p:spPr>
          <a:xfrm>
            <a:off x="228513" y="5280878"/>
            <a:ext cx="9609308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Blitz">
            <a:extLst>
              <a:ext uri="{FF2B5EF4-FFF2-40B4-BE49-F238E27FC236}">
                <a16:creationId xmlns:a16="http://schemas.microsoft.com/office/drawing/2014/main" id="{8C73982E-240C-4454-BD66-01B1E41C2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0250">
            <a:off x="3934130" y="2550601"/>
            <a:ext cx="248447" cy="484207"/>
          </a:xfrm>
          <a:prstGeom prst="rect">
            <a:avLst/>
          </a:prstGeom>
        </p:spPr>
      </p:pic>
      <p:graphicFrame>
        <p:nvGraphicFramePr>
          <p:cNvPr id="56" name="Tabelle 55">
            <a:extLst>
              <a:ext uri="{FF2B5EF4-FFF2-40B4-BE49-F238E27FC236}">
                <a16:creationId xmlns:a16="http://schemas.microsoft.com/office/drawing/2014/main" id="{BD646B72-ED90-814E-B4DE-40D3BFE82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12921"/>
              </p:ext>
            </p:extLst>
          </p:nvPr>
        </p:nvGraphicFramePr>
        <p:xfrm>
          <a:off x="228513" y="1538282"/>
          <a:ext cx="22993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223">
                  <a:extLst>
                    <a:ext uri="{9D8B030D-6E8A-4147-A177-3AD203B41FA5}">
                      <a16:colId xmlns:a16="http://schemas.microsoft.com/office/drawing/2014/main" val="3018362383"/>
                    </a:ext>
                  </a:extLst>
                </a:gridCol>
                <a:gridCol w="1494131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Beruf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5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Wann?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7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385871"/>
                  </a:ext>
                </a:extLst>
              </a:tr>
            </a:tbl>
          </a:graphicData>
        </a:graphic>
      </p:graphicFrame>
      <p:graphicFrame>
        <p:nvGraphicFramePr>
          <p:cNvPr id="58" name="Tabelle 57">
            <a:extLst>
              <a:ext uri="{FF2B5EF4-FFF2-40B4-BE49-F238E27FC236}">
                <a16:creationId xmlns:a16="http://schemas.microsoft.com/office/drawing/2014/main" id="{919B813C-1449-8D4F-93BD-99D286C83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08821"/>
              </p:ext>
            </p:extLst>
          </p:nvPr>
        </p:nvGraphicFramePr>
        <p:xfrm>
          <a:off x="1184750" y="3808735"/>
          <a:ext cx="227343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370">
                  <a:extLst>
                    <a:ext uri="{9D8B030D-6E8A-4147-A177-3AD203B41FA5}">
                      <a16:colId xmlns:a16="http://schemas.microsoft.com/office/drawing/2014/main" val="3018362383"/>
                    </a:ext>
                  </a:extLst>
                </a:gridCol>
                <a:gridCol w="1587062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67140"/>
                  </a:ext>
                </a:extLst>
              </a:tr>
            </a:tbl>
          </a:graphicData>
        </a:graphic>
      </p:graphicFrame>
      <p:graphicFrame>
        <p:nvGraphicFramePr>
          <p:cNvPr id="59" name="Tabelle 58">
            <a:extLst>
              <a:ext uri="{FF2B5EF4-FFF2-40B4-BE49-F238E27FC236}">
                <a16:creationId xmlns:a16="http://schemas.microsoft.com/office/drawing/2014/main" id="{DB4FF9D5-3EAA-D14E-8B6A-93A6B4EAAC06}"/>
              </a:ext>
            </a:extLst>
          </p:cNvPr>
          <p:cNvGraphicFramePr>
            <a:graphicFrameLocks noGrp="1"/>
          </p:cNvGraphicFramePr>
          <p:nvPr/>
        </p:nvGraphicFramePr>
        <p:xfrm>
          <a:off x="41381" y="5968676"/>
          <a:ext cx="98232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410">
                  <a:extLst>
                    <a:ext uri="{9D8B030D-6E8A-4147-A177-3AD203B41FA5}">
                      <a16:colId xmlns:a16="http://schemas.microsoft.com/office/drawing/2014/main" val="1562640350"/>
                    </a:ext>
                  </a:extLst>
                </a:gridCol>
                <a:gridCol w="2447511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  <a:gridCol w="1900439">
                  <a:extLst>
                    <a:ext uri="{9D8B030D-6E8A-4147-A177-3AD203B41FA5}">
                      <a16:colId xmlns:a16="http://schemas.microsoft.com/office/drawing/2014/main" val="107340245"/>
                    </a:ext>
                  </a:extLst>
                </a:gridCol>
                <a:gridCol w="1900439">
                  <a:extLst>
                    <a:ext uri="{9D8B030D-6E8A-4147-A177-3AD203B41FA5}">
                      <a16:colId xmlns:a16="http://schemas.microsoft.com/office/drawing/2014/main" val="1822890959"/>
                    </a:ext>
                  </a:extLst>
                </a:gridCol>
                <a:gridCol w="1900439">
                  <a:extLst>
                    <a:ext uri="{9D8B030D-6E8A-4147-A177-3AD203B41FA5}">
                      <a16:colId xmlns:a16="http://schemas.microsoft.com/office/drawing/2014/main" val="3591697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Geburt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Studium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Arbeit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Journalistin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Autorin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</a:tbl>
          </a:graphicData>
        </a:graphic>
      </p:graphicFrame>
      <p:graphicFrame>
        <p:nvGraphicFramePr>
          <p:cNvPr id="77" name="Tabelle 76">
            <a:extLst>
              <a:ext uri="{FF2B5EF4-FFF2-40B4-BE49-F238E27FC236}">
                <a16:creationId xmlns:a16="http://schemas.microsoft.com/office/drawing/2014/main" id="{FCB825BA-1B41-E141-8F90-8FFC4D285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16067"/>
              </p:ext>
            </p:extLst>
          </p:nvPr>
        </p:nvGraphicFramePr>
        <p:xfrm>
          <a:off x="3152312" y="1503207"/>
          <a:ext cx="25429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13">
                  <a:extLst>
                    <a:ext uri="{9D8B030D-6E8A-4147-A177-3AD203B41FA5}">
                      <a16:colId xmlns:a16="http://schemas.microsoft.com/office/drawing/2014/main" val="3018362383"/>
                    </a:ext>
                  </a:extLst>
                </a:gridCol>
                <a:gridCol w="1451227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</a:tblGrid>
              <a:tr h="348608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</a:p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lange?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67140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849626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Interesse an?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013201"/>
                  </a:ext>
                </a:extLst>
              </a:tr>
            </a:tbl>
          </a:graphicData>
        </a:graphic>
      </p:graphicFrame>
      <p:graphicFrame>
        <p:nvGraphicFramePr>
          <p:cNvPr id="86" name="Tabelle 85">
            <a:extLst>
              <a:ext uri="{FF2B5EF4-FFF2-40B4-BE49-F238E27FC236}">
                <a16:creationId xmlns:a16="http://schemas.microsoft.com/office/drawing/2014/main" id="{7A2D049F-D2E8-0544-B46E-D561D0B81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224524"/>
              </p:ext>
            </p:extLst>
          </p:nvPr>
        </p:nvGraphicFramePr>
        <p:xfrm>
          <a:off x="6217871" y="1165485"/>
          <a:ext cx="3619951" cy="258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200">
                  <a:extLst>
                    <a:ext uri="{9D8B030D-6E8A-4147-A177-3AD203B41FA5}">
                      <a16:colId xmlns:a16="http://schemas.microsoft.com/office/drawing/2014/main" val="3018362383"/>
                    </a:ext>
                  </a:extLst>
                </a:gridCol>
                <a:gridCol w="2017751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 mag sie?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Deshalb?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01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Erstes Buch?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67140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Worum geht 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849626"/>
                  </a:ext>
                </a:extLst>
              </a:tr>
              <a:tr h="444399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Wie viele Bücher?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428005"/>
                  </a:ext>
                </a:extLst>
              </a:tr>
            </a:tbl>
          </a:graphicData>
        </a:graphic>
      </p:graphicFrame>
      <p:cxnSp>
        <p:nvCxnSpPr>
          <p:cNvPr id="89" name="Gerader Verbinder 51">
            <a:extLst>
              <a:ext uri="{FF2B5EF4-FFF2-40B4-BE49-F238E27FC236}">
                <a16:creationId xmlns:a16="http://schemas.microsoft.com/office/drawing/2014/main" id="{625DDCEB-7C2D-A24D-99BB-90AC8BC1F093}"/>
              </a:ext>
            </a:extLst>
          </p:cNvPr>
          <p:cNvCxnSpPr>
            <a:cxnSpLocks/>
          </p:cNvCxnSpPr>
          <p:nvPr/>
        </p:nvCxnSpPr>
        <p:spPr>
          <a:xfrm flipH="1">
            <a:off x="864944" y="3021642"/>
            <a:ext cx="1333" cy="22592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51">
            <a:extLst>
              <a:ext uri="{FF2B5EF4-FFF2-40B4-BE49-F238E27FC236}">
                <a16:creationId xmlns:a16="http://schemas.microsoft.com/office/drawing/2014/main" id="{3E6863FC-EE4A-3A47-ADEA-507DFFBC67CF}"/>
              </a:ext>
            </a:extLst>
          </p:cNvPr>
          <p:cNvCxnSpPr>
            <a:cxnSpLocks/>
          </p:cNvCxnSpPr>
          <p:nvPr/>
        </p:nvCxnSpPr>
        <p:spPr>
          <a:xfrm>
            <a:off x="2304348" y="4688041"/>
            <a:ext cx="0" cy="603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51">
            <a:extLst>
              <a:ext uri="{FF2B5EF4-FFF2-40B4-BE49-F238E27FC236}">
                <a16:creationId xmlns:a16="http://schemas.microsoft.com/office/drawing/2014/main" id="{7E48391D-4856-7B4A-87C1-9F7E6F54FB28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4423782" y="3575847"/>
            <a:ext cx="15317" cy="17152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51">
            <a:extLst>
              <a:ext uri="{FF2B5EF4-FFF2-40B4-BE49-F238E27FC236}">
                <a16:creationId xmlns:a16="http://schemas.microsoft.com/office/drawing/2014/main" id="{AF87575E-D614-4942-A673-73A454E1BC13}"/>
              </a:ext>
            </a:extLst>
          </p:cNvPr>
          <p:cNvCxnSpPr>
            <a:cxnSpLocks/>
          </p:cNvCxnSpPr>
          <p:nvPr/>
        </p:nvCxnSpPr>
        <p:spPr>
          <a:xfrm>
            <a:off x="6473870" y="5155783"/>
            <a:ext cx="0" cy="1250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51">
            <a:extLst>
              <a:ext uri="{FF2B5EF4-FFF2-40B4-BE49-F238E27FC236}">
                <a16:creationId xmlns:a16="http://schemas.microsoft.com/office/drawing/2014/main" id="{30C58BCF-EAE1-B545-BBD3-BE2CF17D5375}"/>
              </a:ext>
            </a:extLst>
          </p:cNvPr>
          <p:cNvCxnSpPr>
            <a:cxnSpLocks/>
          </p:cNvCxnSpPr>
          <p:nvPr/>
        </p:nvCxnSpPr>
        <p:spPr>
          <a:xfrm>
            <a:off x="8827293" y="3748564"/>
            <a:ext cx="0" cy="1532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1DCBCC9C-00F6-4E3D-9708-122FA9394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60465"/>
              </p:ext>
            </p:extLst>
          </p:nvPr>
        </p:nvGraphicFramePr>
        <p:xfrm>
          <a:off x="4824231" y="3906103"/>
          <a:ext cx="334109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267">
                  <a:extLst>
                    <a:ext uri="{9D8B030D-6E8A-4147-A177-3AD203B41FA5}">
                      <a16:colId xmlns:a16="http://schemas.microsoft.com/office/drawing/2014/main" val="3018362383"/>
                    </a:ext>
                  </a:extLst>
                </a:gridCol>
                <a:gridCol w="2129832">
                  <a:extLst>
                    <a:ext uri="{9D8B030D-6E8A-4147-A177-3AD203B41FA5}">
                      <a16:colId xmlns:a16="http://schemas.microsoft.com/office/drawing/2014/main" val="1249202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Danach?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67140"/>
                  </a:ext>
                </a:extLst>
              </a:tr>
            </a:tbl>
          </a:graphicData>
        </a:graphic>
      </p:graphicFrame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65B7E3E1-519E-47A7-9691-33DE3BBED1E1}"/>
              </a:ext>
            </a:extLst>
          </p:cNvPr>
          <p:cNvCxnSpPr>
            <a:cxnSpLocks/>
          </p:cNvCxnSpPr>
          <p:nvPr/>
        </p:nvCxnSpPr>
        <p:spPr>
          <a:xfrm>
            <a:off x="5190067" y="3595414"/>
            <a:ext cx="276836" cy="29925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1">
            <a:extLst>
              <a:ext uri="{FF2B5EF4-FFF2-40B4-BE49-F238E27FC236}">
                <a16:creationId xmlns:a16="http://schemas.microsoft.com/office/drawing/2014/main" id="{D745E0CF-02EB-8040-8A56-F2E73150F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6238135"/>
            <a:ext cx="3454400" cy="531845"/>
          </a:xfrm>
          <a:prstGeom prst="rect">
            <a:avLst/>
          </a:prstGeom>
          <a:noFill/>
          <a:ln w="31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800" dirty="0"/>
              <a:t>Zitierhinweis: </a:t>
            </a:r>
            <a:r>
              <a:rPr lang="de-DE" altLang="de-DE" sz="800" dirty="0" err="1"/>
              <a:t>Götzinger</a:t>
            </a:r>
            <a:r>
              <a:rPr lang="de-DE" altLang="de-DE" sz="800" dirty="0"/>
              <a:t>, P., Maier, A.-M. &amp; Vach, K. (2020): Andrea Liebers </a:t>
            </a:r>
            <a:r>
              <a:rPr lang="mr-IN" altLang="de-DE" sz="800" dirty="0"/>
              <a:t>–</a:t>
            </a:r>
            <a:r>
              <a:rPr lang="de-DE" altLang="de-DE" sz="800" dirty="0"/>
              <a:t> Visualisierung. Verfügbar unter: </a:t>
            </a:r>
            <a:r>
              <a:rPr lang="de-DE" altLang="de-DE" sz="800" dirty="0">
                <a:hlinkClick r:id="rId4"/>
              </a:rPr>
              <a:t>https://www.ph-heidelberg.de/deutsch/forschung/verbundprojekt-durchgaengige-sprachfoerderung/kl-34-integrierte-sprachfoerderung.html</a:t>
            </a:r>
            <a:endParaRPr lang="de-DE" altLang="de-DE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00" dirty="0">
              <a:highlight>
                <a:srgbClr val="FFFF00"/>
              </a:highlight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DF69CF3-6F5D-2445-9077-21A10DD39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952" y="5339862"/>
            <a:ext cx="625706" cy="68239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2F33319-1420-9D4F-B6AA-334C164E3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322" y="5329571"/>
            <a:ext cx="637499" cy="71619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921FFF9-ECDA-5340-B041-71C3159F2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187" y="5340928"/>
            <a:ext cx="761689" cy="6794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276B53-00B0-F040-BFBB-9DB40EFD1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799" y="5302216"/>
            <a:ext cx="623657" cy="7373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F65F18-B36D-C84B-9CFF-C353F3F76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554" y="5320601"/>
            <a:ext cx="662486" cy="698499"/>
          </a:xfrm>
          <a:prstGeom prst="rect">
            <a:avLst/>
          </a:prstGeom>
        </p:spPr>
      </p:pic>
      <p:sp>
        <p:nvSpPr>
          <p:cNvPr id="25" name="Text Box 7">
            <a:extLst>
              <a:ext uri="{FF2B5EF4-FFF2-40B4-BE49-F238E27FC236}">
                <a16:creationId xmlns:a16="http://schemas.microsoft.com/office/drawing/2014/main" id="{AEC33ED7-8CFA-154D-846D-2AB12A703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" y="219075"/>
            <a:ext cx="9582234" cy="78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b="1" dirty="0">
                <a:latin typeface="Century Gothic" panose="020B0502020202020204" pitchFamily="34" charset="0"/>
              </a:rPr>
              <a:t>Überschrift: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600" dirty="0">
                <a:latin typeface="Century Gothic" panose="020B0502020202020204" pitchFamily="34" charset="0"/>
              </a:rPr>
              <a:t>Name:                                                                               	         Datum:</a:t>
            </a:r>
            <a:endParaRPr lang="de-DE" sz="1600" dirty="0">
              <a:latin typeface="Century Gothic" panose="020B050202020202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61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6902AF5E296F40AEB2399A046ECAF0" ma:contentTypeVersion="8" ma:contentTypeDescription="Ein neues Dokument erstellen." ma:contentTypeScope="" ma:versionID="5b94ba45d482d1ffdaed9805d47e3a2d">
  <xsd:schema xmlns:xsd="http://www.w3.org/2001/XMLSchema" xmlns:xs="http://www.w3.org/2001/XMLSchema" xmlns:p="http://schemas.microsoft.com/office/2006/metadata/properties" xmlns:ns3="57c19436-f981-48a6-b72d-6b9c9353c528" targetNamespace="http://schemas.microsoft.com/office/2006/metadata/properties" ma:root="true" ma:fieldsID="462569452467bc0c85dd17730b8650d2" ns3:_="">
    <xsd:import namespace="57c19436-f981-48a6-b72d-6b9c9353c5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19436-f981-48a6-b72d-6b9c9353c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82D38C-7E4A-4BE7-89E2-152C265465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8F9100-1D17-4D0E-A3AE-7B7BC371E30E}">
  <ds:schemaRefs>
    <ds:schemaRef ds:uri="57c19436-f981-48a6-b72d-6b9c9353c5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A8B1FE-E8AF-4194-B650-D5F42F8A7380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57c19436-f981-48a6-b72d-6b9c9353c52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278</Words>
  <Application>Microsoft Macintosh PowerPoint</Application>
  <PresentationFormat>A4-Papier (210 x 297 mm)</PresentationFormat>
  <Paragraphs>77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Anna--Maria Maier</dc:creator>
  <cp:lastModifiedBy>Lisa Reinhardt</cp:lastModifiedBy>
  <cp:revision>42</cp:revision>
  <dcterms:created xsi:type="dcterms:W3CDTF">2020-05-06T09:43:14Z</dcterms:created>
  <dcterms:modified xsi:type="dcterms:W3CDTF">2021-05-17T01:21:43Z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0x010100196902AF5E296F40AEB2399A046ECAF0</vt:lpwstr>
  </property>
</Properties>
</file>