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906000" cy="6858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46" autoAdjust="0"/>
    <p:restoredTop sz="94660"/>
  </p:normalViewPr>
  <p:slideViewPr>
    <p:cSldViewPr snapToGrid="0">
      <p:cViewPr>
        <p:scale>
          <a:sx n="196" d="100"/>
          <a:sy n="196" d="100"/>
        </p:scale>
        <p:origin x="-3664" y="-3800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FE2-1FD0-4E89-98BD-CB4061F86F21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BD3-EC06-46A3-8CD9-DE37231C9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50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FE2-1FD0-4E89-98BD-CB4061F86F21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BD3-EC06-46A3-8CD9-DE37231C9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44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FE2-1FD0-4E89-98BD-CB4061F86F21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BD3-EC06-46A3-8CD9-DE37231C9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42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FE2-1FD0-4E89-98BD-CB4061F86F21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BD3-EC06-46A3-8CD9-DE37231C9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60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FE2-1FD0-4E89-98BD-CB4061F86F21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BD3-EC06-46A3-8CD9-DE37231C9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261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FE2-1FD0-4E89-98BD-CB4061F86F21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BD3-EC06-46A3-8CD9-DE37231C9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71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FE2-1FD0-4E89-98BD-CB4061F86F21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BD3-EC06-46A3-8CD9-DE37231C9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18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FE2-1FD0-4E89-98BD-CB4061F86F21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BD3-EC06-46A3-8CD9-DE37231C9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51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FE2-1FD0-4E89-98BD-CB4061F86F21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BD3-EC06-46A3-8CD9-DE37231C9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74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FE2-1FD0-4E89-98BD-CB4061F86F21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BD3-EC06-46A3-8CD9-DE37231C9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41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FE2-1FD0-4E89-98BD-CB4061F86F21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BD3-EC06-46A3-8CD9-DE37231C9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7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F8FE2-1FD0-4E89-98BD-CB4061F86F21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98BD3-EC06-46A3-8CD9-DE37231C9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71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D762C1C-BCCC-1641-A0F5-9CCAEE63B512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9204B1C-3F77-CF4F-8E0E-ABAC8E7643B9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7" name="Textfeld 21">
            <a:extLst>
              <a:ext uri="{FF2B5EF4-FFF2-40B4-BE49-F238E27FC236}">
                <a16:creationId xmlns:a16="http://schemas.microsoft.com/office/drawing/2014/main" id="{B4223FC8-E330-1A46-9C4E-F97752C97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265" y="6200094"/>
            <a:ext cx="3454400" cy="914097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800" dirty="0"/>
              <a:t>Zitierhinweis: Harren, I., Emrich, A. L., Maier, A.-M. &amp; Projektteam (2021): Das Heidelberger Schloss 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 </a:t>
            </a:r>
            <a:r>
              <a:rPr lang="de-DE" altLang="de-DE" sz="8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>
              <a:solidFill>
                <a:srgbClr val="00B050"/>
              </a:solidFill>
            </a:endParaRPr>
          </a:p>
        </p:txBody>
      </p:sp>
      <p:cxnSp>
        <p:nvCxnSpPr>
          <p:cNvPr id="8" name="Gerader Verbinder 5">
            <a:extLst>
              <a:ext uri="{FF2B5EF4-FFF2-40B4-BE49-F238E27FC236}">
                <a16:creationId xmlns:a16="http://schemas.microsoft.com/office/drawing/2014/main" id="{05324BAA-AC58-D245-A373-4EAF712BF9F5}"/>
              </a:ext>
            </a:extLst>
          </p:cNvPr>
          <p:cNvCxnSpPr>
            <a:cxnSpLocks/>
          </p:cNvCxnSpPr>
          <p:nvPr/>
        </p:nvCxnSpPr>
        <p:spPr>
          <a:xfrm>
            <a:off x="582627" y="4479283"/>
            <a:ext cx="8792601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0">
            <a:extLst>
              <a:ext uri="{FF2B5EF4-FFF2-40B4-BE49-F238E27FC236}">
                <a16:creationId xmlns:a16="http://schemas.microsoft.com/office/drawing/2014/main" id="{EDD70822-0896-BB47-B1D3-92F5A2DE36D1}"/>
              </a:ext>
            </a:extLst>
          </p:cNvPr>
          <p:cNvCxnSpPr>
            <a:cxnSpLocks/>
          </p:cNvCxnSpPr>
          <p:nvPr/>
        </p:nvCxnSpPr>
        <p:spPr>
          <a:xfrm>
            <a:off x="1262628" y="3973669"/>
            <a:ext cx="0" cy="49300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elle 29">
            <a:extLst>
              <a:ext uri="{FF2B5EF4-FFF2-40B4-BE49-F238E27FC236}">
                <a16:creationId xmlns:a16="http://schemas.microsoft.com/office/drawing/2014/main" id="{629380ED-5C78-F641-8843-3D91450EC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463337"/>
              </p:ext>
            </p:extLst>
          </p:nvPr>
        </p:nvGraphicFramePr>
        <p:xfrm>
          <a:off x="255587" y="1121727"/>
          <a:ext cx="9299228" cy="999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636">
                  <a:extLst>
                    <a:ext uri="{9D8B030D-6E8A-4147-A177-3AD203B41FA5}">
                      <a16:colId xmlns:a16="http://schemas.microsoft.com/office/drawing/2014/main" val="1318972456"/>
                    </a:ext>
                  </a:extLst>
                </a:gridCol>
                <a:gridCol w="6730592">
                  <a:extLst>
                    <a:ext uri="{9D8B030D-6E8A-4147-A177-3AD203B41FA5}">
                      <a16:colId xmlns:a16="http://schemas.microsoft.com/office/drawing/2014/main" val="2649322589"/>
                    </a:ext>
                  </a:extLst>
                </a:gridCol>
              </a:tblGrid>
              <a:tr h="520860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Wo?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Heidelberg</a:t>
                      </a:r>
                      <a:endParaRPr lang="de-D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281599"/>
                  </a:ext>
                </a:extLst>
              </a:tr>
              <a:tr h="479115">
                <a:tc>
                  <a:txBody>
                    <a:bodyPr/>
                    <a:lstStyle/>
                    <a:p>
                      <a:r>
                        <a:rPr lang="de-DE" sz="1600" b="0" dirty="0">
                          <a:latin typeface="Century Gothic" panose="020B0502020202020204" pitchFamily="34" charset="0"/>
                        </a:rPr>
                        <a:t>Bedeutung? </a:t>
                      </a: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Wahrzeichen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418159"/>
                  </a:ext>
                </a:extLst>
              </a:tr>
            </a:tbl>
          </a:graphicData>
        </a:graphic>
      </p:graphicFrame>
      <p:graphicFrame>
        <p:nvGraphicFramePr>
          <p:cNvPr id="30" name="Tabelle 31">
            <a:extLst>
              <a:ext uri="{FF2B5EF4-FFF2-40B4-BE49-F238E27FC236}">
                <a16:creationId xmlns:a16="http://schemas.microsoft.com/office/drawing/2014/main" id="{C15D4AFE-BD37-A94C-AAF2-7E7FF6A13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03600"/>
              </p:ext>
            </p:extLst>
          </p:nvPr>
        </p:nvGraphicFramePr>
        <p:xfrm>
          <a:off x="255587" y="5753790"/>
          <a:ext cx="9299228" cy="4791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26509">
                  <a:extLst>
                    <a:ext uri="{9D8B030D-6E8A-4147-A177-3AD203B41FA5}">
                      <a16:colId xmlns:a16="http://schemas.microsoft.com/office/drawing/2014/main" val="2324447672"/>
                    </a:ext>
                  </a:extLst>
                </a:gridCol>
                <a:gridCol w="6672719">
                  <a:extLst>
                    <a:ext uri="{9D8B030D-6E8A-4147-A177-3AD203B41FA5}">
                      <a16:colId xmlns:a16="http://schemas.microsoft.com/office/drawing/2014/main" val="960022874"/>
                    </a:ext>
                  </a:extLst>
                </a:gridCol>
              </a:tblGrid>
              <a:tr h="479180">
                <a:tc>
                  <a:txBody>
                    <a:bodyPr/>
                    <a:lstStyle/>
                    <a:p>
                      <a:r>
                        <a:rPr lang="de-DE" b="0" dirty="0"/>
                        <a:t>Wie viele Touristen? </a:t>
                      </a:r>
                    </a:p>
                  </a:txBody>
                  <a:tcPr marB="4680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="0" dirty="0">
                          <a:latin typeface="Century Gothic" panose="020B0502020202020204" pitchFamily="34" charset="0"/>
                        </a:rPr>
                        <a:t> 2015: Eine Millionen</a:t>
                      </a:r>
                    </a:p>
                  </a:txBody>
                  <a:tcPr marB="46800" anchor="ctr"/>
                </a:tc>
                <a:extLst>
                  <a:ext uri="{0D108BD9-81ED-4DB2-BD59-A6C34878D82A}">
                    <a16:rowId xmlns:a16="http://schemas.microsoft.com/office/drawing/2014/main" val="2785495709"/>
                  </a:ext>
                </a:extLst>
              </a:tr>
            </a:tbl>
          </a:graphicData>
        </a:graphic>
      </p:graphicFrame>
      <p:cxnSp>
        <p:nvCxnSpPr>
          <p:cNvPr id="33" name="Gerader Verbinder 20">
            <a:extLst>
              <a:ext uri="{FF2B5EF4-FFF2-40B4-BE49-F238E27FC236}">
                <a16:creationId xmlns:a16="http://schemas.microsoft.com/office/drawing/2014/main" id="{D252FE87-1075-214E-B14E-439F25EE7268}"/>
              </a:ext>
            </a:extLst>
          </p:cNvPr>
          <p:cNvCxnSpPr>
            <a:cxnSpLocks/>
          </p:cNvCxnSpPr>
          <p:nvPr/>
        </p:nvCxnSpPr>
        <p:spPr>
          <a:xfrm>
            <a:off x="2623031" y="3612722"/>
            <a:ext cx="0" cy="8539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20">
            <a:extLst>
              <a:ext uri="{FF2B5EF4-FFF2-40B4-BE49-F238E27FC236}">
                <a16:creationId xmlns:a16="http://schemas.microsoft.com/office/drawing/2014/main" id="{688955D9-B5B5-5349-891F-A8486C60BF01}"/>
              </a:ext>
            </a:extLst>
          </p:cNvPr>
          <p:cNvCxnSpPr>
            <a:cxnSpLocks/>
          </p:cNvCxnSpPr>
          <p:nvPr/>
        </p:nvCxnSpPr>
        <p:spPr>
          <a:xfrm>
            <a:off x="4177836" y="3973669"/>
            <a:ext cx="0" cy="49300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20">
            <a:extLst>
              <a:ext uri="{FF2B5EF4-FFF2-40B4-BE49-F238E27FC236}">
                <a16:creationId xmlns:a16="http://schemas.microsoft.com/office/drawing/2014/main" id="{3E386078-95F1-4247-A668-DA9C882CAF84}"/>
              </a:ext>
            </a:extLst>
          </p:cNvPr>
          <p:cNvCxnSpPr>
            <a:cxnSpLocks/>
          </p:cNvCxnSpPr>
          <p:nvPr/>
        </p:nvCxnSpPr>
        <p:spPr>
          <a:xfrm>
            <a:off x="5724507" y="3612722"/>
            <a:ext cx="0" cy="8539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20">
            <a:extLst>
              <a:ext uri="{FF2B5EF4-FFF2-40B4-BE49-F238E27FC236}">
                <a16:creationId xmlns:a16="http://schemas.microsoft.com/office/drawing/2014/main" id="{E4CC7824-D1FF-3640-8605-DE02073B361F}"/>
              </a:ext>
            </a:extLst>
          </p:cNvPr>
          <p:cNvCxnSpPr>
            <a:cxnSpLocks/>
          </p:cNvCxnSpPr>
          <p:nvPr/>
        </p:nvCxnSpPr>
        <p:spPr>
          <a:xfrm>
            <a:off x="7295484" y="3973669"/>
            <a:ext cx="0" cy="49300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20">
            <a:extLst>
              <a:ext uri="{FF2B5EF4-FFF2-40B4-BE49-F238E27FC236}">
                <a16:creationId xmlns:a16="http://schemas.microsoft.com/office/drawing/2014/main" id="{EADABCCB-332C-B549-878D-3F4D5F733CDB}"/>
              </a:ext>
            </a:extLst>
          </p:cNvPr>
          <p:cNvCxnSpPr>
            <a:cxnSpLocks/>
          </p:cNvCxnSpPr>
          <p:nvPr/>
        </p:nvCxnSpPr>
        <p:spPr>
          <a:xfrm>
            <a:off x="8728390" y="3612722"/>
            <a:ext cx="0" cy="8539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52A71B14-5117-BA40-B497-53783BA5AC3B}"/>
              </a:ext>
            </a:extLst>
          </p:cNvPr>
          <p:cNvSpPr txBox="1"/>
          <p:nvPr/>
        </p:nvSpPr>
        <p:spPr>
          <a:xfrm>
            <a:off x="500746" y="3148656"/>
            <a:ext cx="13939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entury Gothic" panose="020B0502020202020204" pitchFamily="34" charset="0"/>
              </a:rPr>
              <a:t>erbaut auf dem Königstuhl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A43F17D-DDA6-5E47-84F7-8514C3D00C40}"/>
              </a:ext>
            </a:extLst>
          </p:cNvPr>
          <p:cNvSpPr txBox="1"/>
          <p:nvPr/>
        </p:nvSpPr>
        <p:spPr>
          <a:xfrm>
            <a:off x="1927514" y="2769116"/>
            <a:ext cx="13939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entury Gothic" panose="020B0502020202020204" pitchFamily="34" charset="0"/>
              </a:rPr>
              <a:t>zum Teil im Krieg zerstört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7908BFF-79E5-C24E-84CE-F588FFDB211F}"/>
              </a:ext>
            </a:extLst>
          </p:cNvPr>
          <p:cNvSpPr txBox="1"/>
          <p:nvPr/>
        </p:nvSpPr>
        <p:spPr>
          <a:xfrm>
            <a:off x="3362512" y="2891005"/>
            <a:ext cx="1595977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entury Gothic" panose="020B0502020202020204" pitchFamily="34" charset="0"/>
              </a:rPr>
              <a:t>Gesprengt von französischen Soldaten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5C9E4C41-5E5F-2841-B9CB-9E3F4D10F18E}"/>
              </a:ext>
            </a:extLst>
          </p:cNvPr>
          <p:cNvSpPr txBox="1"/>
          <p:nvPr/>
        </p:nvSpPr>
        <p:spPr>
          <a:xfrm>
            <a:off x="5021354" y="3304946"/>
            <a:ext cx="1393902" cy="307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entury Gothic" panose="020B0502020202020204" pitchFamily="34" charset="0"/>
              </a:rPr>
              <a:t>restauriert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AD54D925-331F-D245-90F0-EBC4D7075041}"/>
              </a:ext>
            </a:extLst>
          </p:cNvPr>
          <p:cNvSpPr txBox="1"/>
          <p:nvPr/>
        </p:nvSpPr>
        <p:spPr>
          <a:xfrm>
            <a:off x="6545126" y="3148657"/>
            <a:ext cx="137358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entury Gothic" panose="020B0502020202020204" pitchFamily="34" charset="0"/>
              </a:rPr>
              <a:t>Blitze schlagen ein → Feuer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963CD6C1-E6E2-774E-93CC-63A6A070A053}"/>
              </a:ext>
            </a:extLst>
          </p:cNvPr>
          <p:cNvSpPr txBox="1"/>
          <p:nvPr/>
        </p:nvSpPr>
        <p:spPr>
          <a:xfrm>
            <a:off x="7979191" y="2551408"/>
            <a:ext cx="1574762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entury Gothic" panose="020B0502020202020204" pitchFamily="34" charset="0"/>
              </a:rPr>
              <a:t>eine der berühmtesten Ruinen Deutschlands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67AB6EB-378D-0842-B5D1-46FEB367A9D5}"/>
              </a:ext>
            </a:extLst>
          </p:cNvPr>
          <p:cNvSpPr/>
          <p:nvPr/>
        </p:nvSpPr>
        <p:spPr>
          <a:xfrm>
            <a:off x="808636" y="4576941"/>
            <a:ext cx="886521" cy="8875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1214</a:t>
            </a:r>
            <a:endParaRPr lang="de-DE" sz="1500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7DA98BE-5D61-0E47-9B13-64DB3237C0F9}"/>
              </a:ext>
            </a:extLst>
          </p:cNvPr>
          <p:cNvSpPr/>
          <p:nvPr/>
        </p:nvSpPr>
        <p:spPr>
          <a:xfrm>
            <a:off x="2180236" y="4576941"/>
            <a:ext cx="886521" cy="8875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1689</a:t>
            </a:r>
            <a:endParaRPr lang="de-DE" sz="1500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2831540-4A3C-D54D-A21D-40A595AA9D65}"/>
              </a:ext>
            </a:extLst>
          </p:cNvPr>
          <p:cNvSpPr/>
          <p:nvPr/>
        </p:nvSpPr>
        <p:spPr>
          <a:xfrm>
            <a:off x="3748783" y="4576941"/>
            <a:ext cx="886521" cy="8875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1693</a:t>
            </a:r>
            <a:endParaRPr lang="de-DE" sz="1500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939B488-231C-BD4A-A815-725C5BB636E0}"/>
              </a:ext>
            </a:extLst>
          </p:cNvPr>
          <p:cNvSpPr/>
          <p:nvPr/>
        </p:nvSpPr>
        <p:spPr>
          <a:xfrm>
            <a:off x="5279036" y="4576941"/>
            <a:ext cx="886521" cy="8875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136A69C-4422-6443-ACD3-641B1F92DA8A}"/>
              </a:ext>
            </a:extLst>
          </p:cNvPr>
          <p:cNvSpPr/>
          <p:nvPr/>
        </p:nvSpPr>
        <p:spPr>
          <a:xfrm>
            <a:off x="6857251" y="4576941"/>
            <a:ext cx="886521" cy="8875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1764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D3E789B-81AD-BC47-BF00-DB01EA4812E5}"/>
              </a:ext>
            </a:extLst>
          </p:cNvPr>
          <p:cNvSpPr/>
          <p:nvPr/>
        </p:nvSpPr>
        <p:spPr>
          <a:xfrm>
            <a:off x="8278088" y="4576941"/>
            <a:ext cx="886521" cy="8875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heute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DCF7A48-1D9F-0A44-9977-D7C8D71B0F63}"/>
              </a:ext>
            </a:extLst>
          </p:cNvPr>
          <p:cNvSpPr/>
          <p:nvPr/>
        </p:nvSpPr>
        <p:spPr>
          <a:xfrm>
            <a:off x="9376245" y="4420606"/>
            <a:ext cx="110250" cy="11038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1DB3262-49A2-964F-BF4E-E20CF49F927C}"/>
              </a:ext>
            </a:extLst>
          </p:cNvPr>
          <p:cNvSpPr/>
          <p:nvPr/>
        </p:nvSpPr>
        <p:spPr>
          <a:xfrm>
            <a:off x="471275" y="4423996"/>
            <a:ext cx="110250" cy="11038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39B1AD4-1734-BF45-8F2F-DAA99C3ADFBB}"/>
              </a:ext>
            </a:extLst>
          </p:cNvPr>
          <p:cNvSpPr/>
          <p:nvPr/>
        </p:nvSpPr>
        <p:spPr>
          <a:xfrm>
            <a:off x="5061472" y="4410636"/>
            <a:ext cx="1319237" cy="1246866"/>
          </a:xfrm>
          <a:prstGeom prst="ellipse">
            <a:avLst/>
          </a:prstGeom>
          <a:noFill/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zwischen 1693 und 1764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A14F17BA-F0EA-4241-A983-53CED7537215}"/>
              </a:ext>
            </a:extLst>
          </p:cNvPr>
          <p:cNvSpPr/>
          <p:nvPr/>
        </p:nvSpPr>
        <p:spPr>
          <a:xfrm>
            <a:off x="255251" y="271070"/>
            <a:ext cx="9298702" cy="787709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Das Heidelberger Schloss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24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D762C1C-BCCC-1641-A0F5-9CCAEE63B512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9204B1C-3F77-CF4F-8E0E-ABAC8E7643B9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cxnSp>
        <p:nvCxnSpPr>
          <p:cNvPr id="8" name="Gerader Verbinder 5">
            <a:extLst>
              <a:ext uri="{FF2B5EF4-FFF2-40B4-BE49-F238E27FC236}">
                <a16:creationId xmlns:a16="http://schemas.microsoft.com/office/drawing/2014/main" id="{05324BAA-AC58-D245-A373-4EAF712BF9F5}"/>
              </a:ext>
            </a:extLst>
          </p:cNvPr>
          <p:cNvCxnSpPr>
            <a:cxnSpLocks/>
          </p:cNvCxnSpPr>
          <p:nvPr/>
        </p:nvCxnSpPr>
        <p:spPr>
          <a:xfrm>
            <a:off x="582627" y="4479283"/>
            <a:ext cx="8792601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0">
            <a:extLst>
              <a:ext uri="{FF2B5EF4-FFF2-40B4-BE49-F238E27FC236}">
                <a16:creationId xmlns:a16="http://schemas.microsoft.com/office/drawing/2014/main" id="{EDD70822-0896-BB47-B1D3-92F5A2DE36D1}"/>
              </a:ext>
            </a:extLst>
          </p:cNvPr>
          <p:cNvCxnSpPr>
            <a:cxnSpLocks/>
          </p:cNvCxnSpPr>
          <p:nvPr/>
        </p:nvCxnSpPr>
        <p:spPr>
          <a:xfrm>
            <a:off x="1262628" y="3973669"/>
            <a:ext cx="0" cy="49300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elle 29">
            <a:extLst>
              <a:ext uri="{FF2B5EF4-FFF2-40B4-BE49-F238E27FC236}">
                <a16:creationId xmlns:a16="http://schemas.microsoft.com/office/drawing/2014/main" id="{629380ED-5C78-F641-8843-3D91450EC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716035"/>
              </p:ext>
            </p:extLst>
          </p:nvPr>
        </p:nvGraphicFramePr>
        <p:xfrm>
          <a:off x="255587" y="1121727"/>
          <a:ext cx="9299228" cy="999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636">
                  <a:extLst>
                    <a:ext uri="{9D8B030D-6E8A-4147-A177-3AD203B41FA5}">
                      <a16:colId xmlns:a16="http://schemas.microsoft.com/office/drawing/2014/main" val="1318972456"/>
                    </a:ext>
                  </a:extLst>
                </a:gridCol>
                <a:gridCol w="6730592">
                  <a:extLst>
                    <a:ext uri="{9D8B030D-6E8A-4147-A177-3AD203B41FA5}">
                      <a16:colId xmlns:a16="http://schemas.microsoft.com/office/drawing/2014/main" val="2649322589"/>
                    </a:ext>
                  </a:extLst>
                </a:gridCol>
              </a:tblGrid>
              <a:tr h="520860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Wo?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Heidelberg</a:t>
                      </a:r>
                      <a:endParaRPr lang="de-D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281599"/>
                  </a:ext>
                </a:extLst>
              </a:tr>
              <a:tr h="479115">
                <a:tc>
                  <a:txBody>
                    <a:bodyPr/>
                    <a:lstStyle/>
                    <a:p>
                      <a:r>
                        <a:rPr lang="de-DE" sz="1600" b="0" dirty="0">
                          <a:latin typeface="Century Gothic" panose="020B0502020202020204" pitchFamily="34" charset="0"/>
                        </a:rPr>
                        <a:t>Bedeutung? </a:t>
                      </a: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Wahrzeichen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418159"/>
                  </a:ext>
                </a:extLst>
              </a:tr>
            </a:tbl>
          </a:graphicData>
        </a:graphic>
      </p:graphicFrame>
      <p:graphicFrame>
        <p:nvGraphicFramePr>
          <p:cNvPr id="30" name="Tabelle 31">
            <a:extLst>
              <a:ext uri="{FF2B5EF4-FFF2-40B4-BE49-F238E27FC236}">
                <a16:creationId xmlns:a16="http://schemas.microsoft.com/office/drawing/2014/main" id="{C15D4AFE-BD37-A94C-AAF2-7E7FF6A13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157422"/>
              </p:ext>
            </p:extLst>
          </p:nvPr>
        </p:nvGraphicFramePr>
        <p:xfrm>
          <a:off x="255587" y="5753790"/>
          <a:ext cx="9299228" cy="4791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26509">
                  <a:extLst>
                    <a:ext uri="{9D8B030D-6E8A-4147-A177-3AD203B41FA5}">
                      <a16:colId xmlns:a16="http://schemas.microsoft.com/office/drawing/2014/main" val="2324447672"/>
                    </a:ext>
                  </a:extLst>
                </a:gridCol>
                <a:gridCol w="6672719">
                  <a:extLst>
                    <a:ext uri="{9D8B030D-6E8A-4147-A177-3AD203B41FA5}">
                      <a16:colId xmlns:a16="http://schemas.microsoft.com/office/drawing/2014/main" val="960022874"/>
                    </a:ext>
                  </a:extLst>
                </a:gridCol>
              </a:tblGrid>
              <a:tr h="479180">
                <a:tc>
                  <a:txBody>
                    <a:bodyPr/>
                    <a:lstStyle/>
                    <a:p>
                      <a:r>
                        <a:rPr lang="de-DE" b="0" dirty="0"/>
                        <a:t>Wie viele Touristen? </a:t>
                      </a:r>
                    </a:p>
                  </a:txBody>
                  <a:tcPr marB="4680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2015: Eine Millionen</a:t>
                      </a:r>
                    </a:p>
                  </a:txBody>
                  <a:tcPr marB="46800" anchor="ctr"/>
                </a:tc>
                <a:extLst>
                  <a:ext uri="{0D108BD9-81ED-4DB2-BD59-A6C34878D82A}">
                    <a16:rowId xmlns:a16="http://schemas.microsoft.com/office/drawing/2014/main" val="2785495709"/>
                  </a:ext>
                </a:extLst>
              </a:tr>
            </a:tbl>
          </a:graphicData>
        </a:graphic>
      </p:graphicFrame>
      <p:cxnSp>
        <p:nvCxnSpPr>
          <p:cNvPr id="33" name="Gerader Verbinder 20">
            <a:extLst>
              <a:ext uri="{FF2B5EF4-FFF2-40B4-BE49-F238E27FC236}">
                <a16:creationId xmlns:a16="http://schemas.microsoft.com/office/drawing/2014/main" id="{D252FE87-1075-214E-B14E-439F25EE7268}"/>
              </a:ext>
            </a:extLst>
          </p:cNvPr>
          <p:cNvCxnSpPr>
            <a:cxnSpLocks/>
          </p:cNvCxnSpPr>
          <p:nvPr/>
        </p:nvCxnSpPr>
        <p:spPr>
          <a:xfrm>
            <a:off x="2623031" y="3612722"/>
            <a:ext cx="0" cy="8539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20">
            <a:extLst>
              <a:ext uri="{FF2B5EF4-FFF2-40B4-BE49-F238E27FC236}">
                <a16:creationId xmlns:a16="http://schemas.microsoft.com/office/drawing/2014/main" id="{688955D9-B5B5-5349-891F-A8486C60BF01}"/>
              </a:ext>
            </a:extLst>
          </p:cNvPr>
          <p:cNvCxnSpPr>
            <a:cxnSpLocks/>
          </p:cNvCxnSpPr>
          <p:nvPr/>
        </p:nvCxnSpPr>
        <p:spPr>
          <a:xfrm>
            <a:off x="4177836" y="3973669"/>
            <a:ext cx="0" cy="49300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20">
            <a:extLst>
              <a:ext uri="{FF2B5EF4-FFF2-40B4-BE49-F238E27FC236}">
                <a16:creationId xmlns:a16="http://schemas.microsoft.com/office/drawing/2014/main" id="{3E386078-95F1-4247-A668-DA9C882CAF84}"/>
              </a:ext>
            </a:extLst>
          </p:cNvPr>
          <p:cNvCxnSpPr>
            <a:cxnSpLocks/>
          </p:cNvCxnSpPr>
          <p:nvPr/>
        </p:nvCxnSpPr>
        <p:spPr>
          <a:xfrm>
            <a:off x="5724507" y="3612722"/>
            <a:ext cx="0" cy="8539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20">
            <a:extLst>
              <a:ext uri="{FF2B5EF4-FFF2-40B4-BE49-F238E27FC236}">
                <a16:creationId xmlns:a16="http://schemas.microsoft.com/office/drawing/2014/main" id="{E4CC7824-D1FF-3640-8605-DE02073B361F}"/>
              </a:ext>
            </a:extLst>
          </p:cNvPr>
          <p:cNvCxnSpPr>
            <a:cxnSpLocks/>
          </p:cNvCxnSpPr>
          <p:nvPr/>
        </p:nvCxnSpPr>
        <p:spPr>
          <a:xfrm>
            <a:off x="7295484" y="3973669"/>
            <a:ext cx="0" cy="49300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20">
            <a:extLst>
              <a:ext uri="{FF2B5EF4-FFF2-40B4-BE49-F238E27FC236}">
                <a16:creationId xmlns:a16="http://schemas.microsoft.com/office/drawing/2014/main" id="{EADABCCB-332C-B549-878D-3F4D5F733CDB}"/>
              </a:ext>
            </a:extLst>
          </p:cNvPr>
          <p:cNvCxnSpPr>
            <a:cxnSpLocks/>
          </p:cNvCxnSpPr>
          <p:nvPr/>
        </p:nvCxnSpPr>
        <p:spPr>
          <a:xfrm>
            <a:off x="8728390" y="3612722"/>
            <a:ext cx="0" cy="8539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52A71B14-5117-BA40-B497-53783BA5AC3B}"/>
              </a:ext>
            </a:extLst>
          </p:cNvPr>
          <p:cNvSpPr txBox="1"/>
          <p:nvPr/>
        </p:nvSpPr>
        <p:spPr>
          <a:xfrm>
            <a:off x="500746" y="3148656"/>
            <a:ext cx="13939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erbaut auf dem Königstuhl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A43F17D-DDA6-5E47-84F7-8514C3D00C40}"/>
              </a:ext>
            </a:extLst>
          </p:cNvPr>
          <p:cNvSpPr txBox="1"/>
          <p:nvPr/>
        </p:nvSpPr>
        <p:spPr>
          <a:xfrm>
            <a:off x="1927514" y="2769116"/>
            <a:ext cx="13939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zum Teil im Krieg zerstört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7908BFF-79E5-C24E-84CE-F588FFDB211F}"/>
              </a:ext>
            </a:extLst>
          </p:cNvPr>
          <p:cNvSpPr txBox="1"/>
          <p:nvPr/>
        </p:nvSpPr>
        <p:spPr>
          <a:xfrm>
            <a:off x="3362512" y="2891005"/>
            <a:ext cx="1595977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Gesprengt von französischen Soldaten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5C9E4C41-5E5F-2841-B9CB-9E3F4D10F18E}"/>
              </a:ext>
            </a:extLst>
          </p:cNvPr>
          <p:cNvSpPr txBox="1"/>
          <p:nvPr/>
        </p:nvSpPr>
        <p:spPr>
          <a:xfrm>
            <a:off x="5021354" y="3274124"/>
            <a:ext cx="139390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restauriert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AD54D925-331F-D245-90F0-EBC4D7075041}"/>
              </a:ext>
            </a:extLst>
          </p:cNvPr>
          <p:cNvSpPr txBox="1"/>
          <p:nvPr/>
        </p:nvSpPr>
        <p:spPr>
          <a:xfrm>
            <a:off x="6545126" y="3148657"/>
            <a:ext cx="137358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Blitze schlagen ein → Feuer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963CD6C1-E6E2-774E-93CC-63A6A070A053}"/>
              </a:ext>
            </a:extLst>
          </p:cNvPr>
          <p:cNvSpPr txBox="1"/>
          <p:nvPr/>
        </p:nvSpPr>
        <p:spPr>
          <a:xfrm>
            <a:off x="7979191" y="2551408"/>
            <a:ext cx="1574762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eine der berühmtesten Ruinen Deutschlands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67AB6EB-378D-0842-B5D1-46FEB367A9D5}"/>
              </a:ext>
            </a:extLst>
          </p:cNvPr>
          <p:cNvSpPr/>
          <p:nvPr/>
        </p:nvSpPr>
        <p:spPr>
          <a:xfrm>
            <a:off x="808636" y="4576941"/>
            <a:ext cx="886521" cy="8875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1214</a:t>
            </a:r>
            <a:endParaRPr lang="de-DE" sz="1500" dirty="0">
              <a:solidFill>
                <a:schemeClr val="bg1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7DA98BE-5D61-0E47-9B13-64DB3237C0F9}"/>
              </a:ext>
            </a:extLst>
          </p:cNvPr>
          <p:cNvSpPr/>
          <p:nvPr/>
        </p:nvSpPr>
        <p:spPr>
          <a:xfrm>
            <a:off x="2180236" y="4576941"/>
            <a:ext cx="886521" cy="8875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1689</a:t>
            </a:r>
            <a:endParaRPr lang="de-DE" sz="1500" dirty="0">
              <a:solidFill>
                <a:schemeClr val="bg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2831540-4A3C-D54D-A21D-40A595AA9D65}"/>
              </a:ext>
            </a:extLst>
          </p:cNvPr>
          <p:cNvSpPr/>
          <p:nvPr/>
        </p:nvSpPr>
        <p:spPr>
          <a:xfrm>
            <a:off x="3748783" y="4576941"/>
            <a:ext cx="886521" cy="8875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1693</a:t>
            </a:r>
            <a:endParaRPr lang="de-DE" sz="1500" dirty="0">
              <a:solidFill>
                <a:schemeClr val="bg1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939B488-231C-BD4A-A815-725C5BB636E0}"/>
              </a:ext>
            </a:extLst>
          </p:cNvPr>
          <p:cNvSpPr/>
          <p:nvPr/>
        </p:nvSpPr>
        <p:spPr>
          <a:xfrm>
            <a:off x="5279036" y="4576941"/>
            <a:ext cx="886521" cy="8875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136A69C-4422-6443-ACD3-641B1F92DA8A}"/>
              </a:ext>
            </a:extLst>
          </p:cNvPr>
          <p:cNvSpPr/>
          <p:nvPr/>
        </p:nvSpPr>
        <p:spPr>
          <a:xfrm>
            <a:off x="6857251" y="4576941"/>
            <a:ext cx="886521" cy="8875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1764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D3E789B-81AD-BC47-BF00-DB01EA4812E5}"/>
              </a:ext>
            </a:extLst>
          </p:cNvPr>
          <p:cNvSpPr/>
          <p:nvPr/>
        </p:nvSpPr>
        <p:spPr>
          <a:xfrm>
            <a:off x="8278088" y="4576941"/>
            <a:ext cx="886521" cy="8875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heute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DCF7A48-1D9F-0A44-9977-D7C8D71B0F63}"/>
              </a:ext>
            </a:extLst>
          </p:cNvPr>
          <p:cNvSpPr/>
          <p:nvPr/>
        </p:nvSpPr>
        <p:spPr>
          <a:xfrm>
            <a:off x="9376245" y="4420606"/>
            <a:ext cx="110250" cy="11038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1DB3262-49A2-964F-BF4E-E20CF49F927C}"/>
              </a:ext>
            </a:extLst>
          </p:cNvPr>
          <p:cNvSpPr/>
          <p:nvPr/>
        </p:nvSpPr>
        <p:spPr>
          <a:xfrm>
            <a:off x="471275" y="4423996"/>
            <a:ext cx="110250" cy="11038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39B1AD4-1734-BF45-8F2F-DAA99C3ADFBB}"/>
              </a:ext>
            </a:extLst>
          </p:cNvPr>
          <p:cNvSpPr/>
          <p:nvPr/>
        </p:nvSpPr>
        <p:spPr>
          <a:xfrm>
            <a:off x="5061472" y="4410636"/>
            <a:ext cx="1319237" cy="1246866"/>
          </a:xfrm>
          <a:prstGeom prst="ellipse">
            <a:avLst/>
          </a:prstGeom>
          <a:noFill/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zwischen 1693 und 1764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ACB05A6E-60A6-1141-9DB6-FD0FC41184BB}"/>
              </a:ext>
            </a:extLst>
          </p:cNvPr>
          <p:cNvSpPr/>
          <p:nvPr/>
        </p:nvSpPr>
        <p:spPr>
          <a:xfrm>
            <a:off x="255251" y="271070"/>
            <a:ext cx="9298702" cy="787709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32" name="Textfeld 21">
            <a:extLst>
              <a:ext uri="{FF2B5EF4-FFF2-40B4-BE49-F238E27FC236}">
                <a16:creationId xmlns:a16="http://schemas.microsoft.com/office/drawing/2014/main" id="{FEE25A36-EC71-C046-BDCC-881E5CA9A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265" y="6200094"/>
            <a:ext cx="3454400" cy="914097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800" dirty="0"/>
              <a:t>Zitierhinweis: Harren, I., Emrich, A. L., Maier, A.-M. &amp; Projektteam (2021): Das Heidelberger Schloss 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 </a:t>
            </a:r>
            <a:r>
              <a:rPr lang="de-DE" altLang="de-DE" sz="8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61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Macintosh PowerPoint</Application>
  <PresentationFormat>A4-Papier (210 x 297 mm)</PresentationFormat>
  <Paragraphs>44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PowerPoint-Präsentation</vt:lpstr>
      <vt:lpstr>PowerPoint-Präsentation</vt:lpstr>
    </vt:vector>
  </TitlesOfParts>
  <Company>Uni Heidelberg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Welche Frage beantwortet der Text?</dc:title>
  <dc:creator>Metz, Luisa</dc:creator>
  <cp:lastModifiedBy>Lisa Reinhardt</cp:lastModifiedBy>
  <cp:revision>34</cp:revision>
  <cp:lastPrinted>2019-02-19T11:23:57Z</cp:lastPrinted>
  <dcterms:created xsi:type="dcterms:W3CDTF">2019-02-11T13:18:03Z</dcterms:created>
  <dcterms:modified xsi:type="dcterms:W3CDTF">2021-05-17T01:33:45Z</dcterms:modified>
</cp:coreProperties>
</file>