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561"/>
    <p:restoredTop sz="94599"/>
  </p:normalViewPr>
  <p:slideViewPr>
    <p:cSldViewPr snapToGrid="0" snapToObjects="1">
      <p:cViewPr>
        <p:scale>
          <a:sx n="199" d="100"/>
          <a:sy n="199" d="100"/>
        </p:scale>
        <p:origin x="-1408" y="-7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12457-69A6-EA4D-B6A8-E26B6AAA570B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18A7D2-97A2-D842-B31E-023623CA23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1219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18A7D2-97A2-D842-B31E-023623CA2321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3671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8D5D-AA10-BB4D-BB7D-06D01B09A6CF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0C91-8D3A-1C45-81F3-C3BA4B2CA4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7458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8D5D-AA10-BB4D-BB7D-06D01B09A6CF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0C91-8D3A-1C45-81F3-C3BA4B2CA4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4606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8D5D-AA10-BB4D-BB7D-06D01B09A6CF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0C91-8D3A-1C45-81F3-C3BA4B2CA4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7043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8D5D-AA10-BB4D-BB7D-06D01B09A6CF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0C91-8D3A-1C45-81F3-C3BA4B2CA4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6558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8D5D-AA10-BB4D-BB7D-06D01B09A6CF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0C91-8D3A-1C45-81F3-C3BA4B2CA4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2522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8D5D-AA10-BB4D-BB7D-06D01B09A6CF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0C91-8D3A-1C45-81F3-C3BA4B2CA4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7438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8D5D-AA10-BB4D-BB7D-06D01B09A6CF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0C91-8D3A-1C45-81F3-C3BA4B2CA4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1716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8D5D-AA10-BB4D-BB7D-06D01B09A6CF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0C91-8D3A-1C45-81F3-C3BA4B2CA4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6358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8D5D-AA10-BB4D-BB7D-06D01B09A6CF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0C91-8D3A-1C45-81F3-C3BA4B2CA4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4318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8D5D-AA10-BB4D-BB7D-06D01B09A6CF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0C91-8D3A-1C45-81F3-C3BA4B2CA4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2193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8D5D-AA10-BB4D-BB7D-06D01B09A6CF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0C91-8D3A-1C45-81F3-C3BA4B2CA4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891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08D5D-AA10-BB4D-BB7D-06D01B09A6CF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60C91-8D3A-1C45-81F3-C3BA4B2CA4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9195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-heidelberg.de/deutsch/forschung/verbundprojekt-durchgaengige-sprachfoerderung/kl-34-integrierte-sprachfoerderung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-heidelberg.de/deutsch/forschung/verbundprojekt-durchgaengige-sprachfoerderung/kl-34-integrierte-sprachfoerderung.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CB9D3A6E-39FE-9C47-9A09-7B362AAD5B88}"/>
              </a:ext>
            </a:extLst>
          </p:cNvPr>
          <p:cNvSpPr txBox="1"/>
          <p:nvPr/>
        </p:nvSpPr>
        <p:spPr>
          <a:xfrm>
            <a:off x="793592" y="5710308"/>
            <a:ext cx="772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1214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56A8A397-2EAD-8F49-A535-AC87F58D3A9F}"/>
              </a:ext>
            </a:extLst>
          </p:cNvPr>
          <p:cNvSpPr txBox="1"/>
          <p:nvPr/>
        </p:nvSpPr>
        <p:spPr>
          <a:xfrm>
            <a:off x="2332457" y="5710308"/>
            <a:ext cx="772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1689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C9AF15A-2F3D-D04E-9949-555C65FD39D6}"/>
              </a:ext>
            </a:extLst>
          </p:cNvPr>
          <p:cNvSpPr txBox="1"/>
          <p:nvPr/>
        </p:nvSpPr>
        <p:spPr>
          <a:xfrm>
            <a:off x="3789418" y="5748578"/>
            <a:ext cx="8493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1693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D32EA6F8-9CAE-834A-BE89-A773AAA8154F}"/>
              </a:ext>
            </a:extLst>
          </p:cNvPr>
          <p:cNvSpPr txBox="1"/>
          <p:nvPr/>
        </p:nvSpPr>
        <p:spPr>
          <a:xfrm>
            <a:off x="5309120" y="5640856"/>
            <a:ext cx="84937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Zwischen 1693 und 1764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2B2D2656-F108-914E-BABA-A1B27135DFFA}"/>
              </a:ext>
            </a:extLst>
          </p:cNvPr>
          <p:cNvSpPr txBox="1"/>
          <p:nvPr/>
        </p:nvSpPr>
        <p:spPr>
          <a:xfrm>
            <a:off x="6800354" y="6658246"/>
            <a:ext cx="8493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1764</a:t>
            </a:r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6A6A9F54-4FB1-DC41-B34D-DF13058EDE89}"/>
              </a:ext>
            </a:extLst>
          </p:cNvPr>
          <p:cNvCxnSpPr>
            <a:cxnSpLocks/>
          </p:cNvCxnSpPr>
          <p:nvPr/>
        </p:nvCxnSpPr>
        <p:spPr>
          <a:xfrm>
            <a:off x="1577625" y="2453476"/>
            <a:ext cx="16188" cy="6884011"/>
          </a:xfrm>
          <a:prstGeom prst="straightConnector1">
            <a:avLst/>
          </a:prstGeom>
          <a:ln w="60325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67">
            <a:extLst>
              <a:ext uri="{FF2B5EF4-FFF2-40B4-BE49-F238E27FC236}">
                <a16:creationId xmlns:a16="http://schemas.microsoft.com/office/drawing/2014/main" id="{EF02770F-9AA6-4C4A-8B71-B49F3B01D81A}"/>
              </a:ext>
            </a:extLst>
          </p:cNvPr>
          <p:cNvCxnSpPr>
            <a:cxnSpLocks/>
          </p:cNvCxnSpPr>
          <p:nvPr/>
        </p:nvCxnSpPr>
        <p:spPr>
          <a:xfrm>
            <a:off x="1429331" y="3417955"/>
            <a:ext cx="31928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68">
            <a:extLst>
              <a:ext uri="{FF2B5EF4-FFF2-40B4-BE49-F238E27FC236}">
                <a16:creationId xmlns:a16="http://schemas.microsoft.com/office/drawing/2014/main" id="{7FF33760-ED38-CC47-AD14-77533B77183F}"/>
              </a:ext>
            </a:extLst>
          </p:cNvPr>
          <p:cNvCxnSpPr>
            <a:cxnSpLocks/>
          </p:cNvCxnSpPr>
          <p:nvPr/>
        </p:nvCxnSpPr>
        <p:spPr>
          <a:xfrm>
            <a:off x="1431258" y="4971768"/>
            <a:ext cx="3205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69">
            <a:extLst>
              <a:ext uri="{FF2B5EF4-FFF2-40B4-BE49-F238E27FC236}">
                <a16:creationId xmlns:a16="http://schemas.microsoft.com/office/drawing/2014/main" id="{15EAE8C5-9544-2C47-A9DD-2124A46B4505}"/>
              </a:ext>
            </a:extLst>
          </p:cNvPr>
          <p:cNvCxnSpPr>
            <a:cxnSpLocks/>
          </p:cNvCxnSpPr>
          <p:nvPr/>
        </p:nvCxnSpPr>
        <p:spPr>
          <a:xfrm>
            <a:off x="1426989" y="6930822"/>
            <a:ext cx="3205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70">
            <a:extLst>
              <a:ext uri="{FF2B5EF4-FFF2-40B4-BE49-F238E27FC236}">
                <a16:creationId xmlns:a16="http://schemas.microsoft.com/office/drawing/2014/main" id="{D99E98B5-F0D3-E947-BF29-707137FACD45}"/>
              </a:ext>
            </a:extLst>
          </p:cNvPr>
          <p:cNvCxnSpPr>
            <a:cxnSpLocks/>
          </p:cNvCxnSpPr>
          <p:nvPr/>
        </p:nvCxnSpPr>
        <p:spPr>
          <a:xfrm>
            <a:off x="1432733" y="8001805"/>
            <a:ext cx="2915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7">
            <a:extLst>
              <a:ext uri="{FF2B5EF4-FFF2-40B4-BE49-F238E27FC236}">
                <a16:creationId xmlns:a16="http://schemas.microsoft.com/office/drawing/2014/main" id="{F1701ED7-5AD6-4147-954B-888D60C7DA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938" y="268682"/>
            <a:ext cx="6535175" cy="6976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de-DE" sz="1400" b="1" dirty="0">
                <a:latin typeface="Century Gothic" panose="020B0502020202020204" pitchFamily="34" charset="0"/>
              </a:rPr>
              <a:t>Überschrift: </a:t>
            </a:r>
            <a:r>
              <a:rPr lang="de-DE" sz="1400" dirty="0">
                <a:latin typeface="Century Gothic" panose="020B0502020202020204" pitchFamily="34" charset="0"/>
              </a:rPr>
              <a:t>Friedrich Hölderlin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de-DE" sz="1400" dirty="0">
                <a:latin typeface="Century Gothic" panose="020B0502020202020204" pitchFamily="34" charset="0"/>
              </a:rPr>
              <a:t>Name:                                                                          Datum:</a:t>
            </a:r>
            <a:endParaRPr lang="de-DE" sz="1400" dirty="0">
              <a:latin typeface="Century Gothic" panose="020B0502020202020204" pitchFamily="34" charset="0"/>
              <a:ea typeface="Times New Roman"/>
              <a:cs typeface="Times New Roman"/>
            </a:endParaRPr>
          </a:p>
        </p:txBody>
      </p:sp>
      <p:graphicFrame>
        <p:nvGraphicFramePr>
          <p:cNvPr id="24" name="Tabelle 23">
            <a:extLst>
              <a:ext uri="{FF2B5EF4-FFF2-40B4-BE49-F238E27FC236}">
                <a16:creationId xmlns:a16="http://schemas.microsoft.com/office/drawing/2014/main" id="{ACB91287-05FD-E840-BF1D-F3877CB523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301544"/>
              </p:ext>
            </p:extLst>
          </p:nvPr>
        </p:nvGraphicFramePr>
        <p:xfrm>
          <a:off x="162675" y="1088645"/>
          <a:ext cx="3266325" cy="1146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6632">
                  <a:extLst>
                    <a:ext uri="{9D8B030D-6E8A-4147-A177-3AD203B41FA5}">
                      <a16:colId xmlns:a16="http://schemas.microsoft.com/office/drawing/2014/main" val="3291178604"/>
                    </a:ext>
                  </a:extLst>
                </a:gridCol>
                <a:gridCol w="1989693">
                  <a:extLst>
                    <a:ext uri="{9D8B030D-6E8A-4147-A177-3AD203B41FA5}">
                      <a16:colId xmlns:a16="http://schemas.microsoft.com/office/drawing/2014/main" val="2109091627"/>
                    </a:ext>
                  </a:extLst>
                </a:gridCol>
              </a:tblGrid>
              <a:tr h="573176">
                <a:tc>
                  <a:txBody>
                    <a:bodyPr/>
                    <a:lstStyle/>
                    <a:p>
                      <a:pPr algn="l"/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Wer?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Friedrich Hölderlin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571448"/>
                  </a:ext>
                </a:extLst>
              </a:tr>
              <a:tr h="573176">
                <a:tc>
                  <a:txBody>
                    <a:bodyPr/>
                    <a:lstStyle/>
                    <a:p>
                      <a:pPr algn="l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Was?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Dichter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036146"/>
                  </a:ext>
                </a:extLst>
              </a:tr>
            </a:tbl>
          </a:graphicData>
        </a:graphic>
      </p:graphicFrame>
      <p:graphicFrame>
        <p:nvGraphicFramePr>
          <p:cNvPr id="26" name="Tabelle 9">
            <a:extLst>
              <a:ext uri="{FF2B5EF4-FFF2-40B4-BE49-F238E27FC236}">
                <a16:creationId xmlns:a16="http://schemas.microsoft.com/office/drawing/2014/main" id="{3DD53B75-96BF-BE4F-9320-7E02B04F39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574486"/>
              </p:ext>
            </p:extLst>
          </p:nvPr>
        </p:nvGraphicFramePr>
        <p:xfrm>
          <a:off x="1848804" y="2863726"/>
          <a:ext cx="4849912" cy="6260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1679">
                  <a:extLst>
                    <a:ext uri="{9D8B030D-6E8A-4147-A177-3AD203B41FA5}">
                      <a16:colId xmlns:a16="http://schemas.microsoft.com/office/drawing/2014/main" val="1489900684"/>
                    </a:ext>
                  </a:extLst>
                </a:gridCol>
                <a:gridCol w="3528233">
                  <a:extLst>
                    <a:ext uri="{9D8B030D-6E8A-4147-A177-3AD203B41FA5}">
                      <a16:colId xmlns:a16="http://schemas.microsoft.com/office/drawing/2014/main" val="1395784389"/>
                    </a:ext>
                  </a:extLst>
                </a:gridCol>
              </a:tblGrid>
              <a:tr h="456202">
                <a:tc>
                  <a:txBody>
                    <a:bodyPr/>
                    <a:lstStyle/>
                    <a:p>
                      <a:r>
                        <a:rPr lang="de-DE" sz="1400" b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Lauffen</a:t>
                      </a: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am Neckar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Geburt</a:t>
                      </a:r>
                    </a:p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Hobbys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wandern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Musik machen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Gedichte schreiben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378542"/>
                  </a:ext>
                </a:extLst>
              </a:tr>
              <a:tr h="1053089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Zum Beispiel</a:t>
                      </a:r>
                    </a:p>
                    <a:p>
                      <a:endParaRPr lang="de-DE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 Frankfurt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arbeitet als: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Dichter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Hauslehrer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Gedichte worüber?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Gefühle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Freude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Natur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Städte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0111004"/>
                  </a:ext>
                </a:extLst>
              </a:tr>
              <a:tr h="1053089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Heidelberg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besucht Heidelberg</a:t>
                      </a:r>
                      <a:endParaRPr lang="de-DE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schreibt ein Gedicht über Heidelberg</a:t>
                      </a:r>
                    </a:p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Warum?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gefällt Heidelberg gut</a:t>
                      </a:r>
                    </a:p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Name?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Heidelberg</a:t>
                      </a:r>
                    </a:p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Worüber?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Zum Beispiel: </a:t>
                      </a: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„Alte Brücke“ </a:t>
                      </a:r>
                      <a:endParaRPr lang="de-DE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003989"/>
                  </a:ext>
                </a:extLst>
              </a:tr>
              <a:tr h="347281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Tübingen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gestorben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756908"/>
                  </a:ext>
                </a:extLst>
              </a:tr>
              <a:tr h="570423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Heidelberg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Erwachsene und Kinder erinnern sich an ihn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Hölderlin-Gymnasium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Gedenktafel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803507"/>
                  </a:ext>
                </a:extLst>
              </a:tr>
            </a:tbl>
          </a:graphicData>
        </a:graphic>
      </p:graphicFrame>
      <p:graphicFrame>
        <p:nvGraphicFramePr>
          <p:cNvPr id="27" name="Tabelle 26">
            <a:extLst>
              <a:ext uri="{FF2B5EF4-FFF2-40B4-BE49-F238E27FC236}">
                <a16:creationId xmlns:a16="http://schemas.microsoft.com/office/drawing/2014/main" id="{98440873-1E65-FA4B-B956-81B245DA31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890915"/>
              </p:ext>
            </p:extLst>
          </p:nvPr>
        </p:nvGraphicFramePr>
        <p:xfrm>
          <a:off x="3563540" y="1082707"/>
          <a:ext cx="310953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0374">
                  <a:extLst>
                    <a:ext uri="{9D8B030D-6E8A-4147-A177-3AD203B41FA5}">
                      <a16:colId xmlns:a16="http://schemas.microsoft.com/office/drawing/2014/main" val="2274747287"/>
                    </a:ext>
                  </a:extLst>
                </a:gridCol>
                <a:gridCol w="1619156">
                  <a:extLst>
                    <a:ext uri="{9D8B030D-6E8A-4147-A177-3AD203B41FA5}">
                      <a16:colId xmlns:a16="http://schemas.microsoft.com/office/drawing/2014/main" val="875825948"/>
                    </a:ext>
                  </a:extLst>
                </a:gridCol>
              </a:tblGrid>
              <a:tr h="738449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Wem gefällt die Sprache von </a:t>
                      </a:r>
                    </a:p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Hölderlins Gedichten?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de-DE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Kindern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de-DE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Erwachsenen</a:t>
                      </a:r>
                    </a:p>
                    <a:p>
                      <a:endParaRPr lang="de-DE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021910"/>
                  </a:ext>
                </a:extLst>
              </a:tr>
            </a:tbl>
          </a:graphicData>
        </a:graphic>
      </p:graphicFrame>
      <p:cxnSp>
        <p:nvCxnSpPr>
          <p:cNvPr id="28" name="Gerader Verbinder 25">
            <a:extLst>
              <a:ext uri="{FF2B5EF4-FFF2-40B4-BE49-F238E27FC236}">
                <a16:creationId xmlns:a16="http://schemas.microsoft.com/office/drawing/2014/main" id="{D12F0C1C-4089-B042-BD76-97329208BCFB}"/>
              </a:ext>
            </a:extLst>
          </p:cNvPr>
          <p:cNvCxnSpPr>
            <a:cxnSpLocks/>
          </p:cNvCxnSpPr>
          <p:nvPr/>
        </p:nvCxnSpPr>
        <p:spPr>
          <a:xfrm>
            <a:off x="1478495" y="8846484"/>
            <a:ext cx="22330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Tabelle 44">
            <a:extLst>
              <a:ext uri="{FF2B5EF4-FFF2-40B4-BE49-F238E27FC236}">
                <a16:creationId xmlns:a16="http://schemas.microsoft.com/office/drawing/2014/main" id="{841B0A1F-809F-5144-8806-FEA9C0A5D8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77419"/>
              </p:ext>
            </p:extLst>
          </p:nvPr>
        </p:nvGraphicFramePr>
        <p:xfrm>
          <a:off x="1836568" y="2352466"/>
          <a:ext cx="133615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6151">
                  <a:extLst>
                    <a:ext uri="{9D8B030D-6E8A-4147-A177-3AD203B41FA5}">
                      <a16:colId xmlns:a16="http://schemas.microsoft.com/office/drawing/2014/main" val="29009586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Wo?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20529"/>
                  </a:ext>
                </a:extLst>
              </a:tr>
            </a:tbl>
          </a:graphicData>
        </a:graphic>
      </p:graphicFrame>
      <p:graphicFrame>
        <p:nvGraphicFramePr>
          <p:cNvPr id="46" name="Tabelle 45">
            <a:extLst>
              <a:ext uri="{FF2B5EF4-FFF2-40B4-BE49-F238E27FC236}">
                <a16:creationId xmlns:a16="http://schemas.microsoft.com/office/drawing/2014/main" id="{7E2CC87F-87CE-EA49-8786-CC0DDFD4C9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239345"/>
              </p:ext>
            </p:extLst>
          </p:nvPr>
        </p:nvGraphicFramePr>
        <p:xfrm>
          <a:off x="3172719" y="2349420"/>
          <a:ext cx="351882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8827">
                  <a:extLst>
                    <a:ext uri="{9D8B030D-6E8A-4147-A177-3AD203B41FA5}">
                      <a16:colId xmlns:a16="http://schemas.microsoft.com/office/drawing/2014/main" val="29009586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Was?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20529"/>
                  </a:ext>
                </a:extLst>
              </a:tr>
            </a:tbl>
          </a:graphicData>
        </a:graphic>
      </p:graphicFrame>
      <p:graphicFrame>
        <p:nvGraphicFramePr>
          <p:cNvPr id="47" name="Tabelle 46">
            <a:extLst>
              <a:ext uri="{FF2B5EF4-FFF2-40B4-BE49-F238E27FC236}">
                <a16:creationId xmlns:a16="http://schemas.microsoft.com/office/drawing/2014/main" id="{E31AEDC5-1529-B847-85A1-3D2B412633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35731"/>
              </p:ext>
            </p:extLst>
          </p:nvPr>
        </p:nvGraphicFramePr>
        <p:xfrm>
          <a:off x="197048" y="2340412"/>
          <a:ext cx="119417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4175">
                  <a:extLst>
                    <a:ext uri="{9D8B030D-6E8A-4147-A177-3AD203B41FA5}">
                      <a16:colId xmlns:a16="http://schemas.microsoft.com/office/drawing/2014/main" val="29009586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Wann?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20529"/>
                  </a:ext>
                </a:extLst>
              </a:tr>
            </a:tbl>
          </a:graphicData>
        </a:graphic>
      </p:graphicFrame>
      <p:graphicFrame>
        <p:nvGraphicFramePr>
          <p:cNvPr id="48" name="Tabelle 47">
            <a:extLst>
              <a:ext uri="{FF2B5EF4-FFF2-40B4-BE49-F238E27FC236}">
                <a16:creationId xmlns:a16="http://schemas.microsoft.com/office/drawing/2014/main" id="{BD0F23B7-EAA8-B14A-BB17-5B753E94F2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627689"/>
              </p:ext>
            </p:extLst>
          </p:nvPr>
        </p:nvGraphicFramePr>
        <p:xfrm>
          <a:off x="181816" y="3224197"/>
          <a:ext cx="1194175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4175">
                  <a:extLst>
                    <a:ext uri="{9D8B030D-6E8A-4147-A177-3AD203B41FA5}">
                      <a16:colId xmlns:a16="http://schemas.microsoft.com/office/drawing/2014/main" val="29009586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20.März 1770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20529"/>
                  </a:ext>
                </a:extLst>
              </a:tr>
            </a:tbl>
          </a:graphicData>
        </a:graphic>
      </p:graphicFrame>
      <p:graphicFrame>
        <p:nvGraphicFramePr>
          <p:cNvPr id="50" name="Tabelle 49">
            <a:extLst>
              <a:ext uri="{FF2B5EF4-FFF2-40B4-BE49-F238E27FC236}">
                <a16:creationId xmlns:a16="http://schemas.microsoft.com/office/drawing/2014/main" id="{A20D2644-9B03-D64B-A7D8-590D7479C2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685896"/>
              </p:ext>
            </p:extLst>
          </p:nvPr>
        </p:nvGraphicFramePr>
        <p:xfrm>
          <a:off x="181816" y="4753895"/>
          <a:ext cx="1194175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4175">
                  <a:extLst>
                    <a:ext uri="{9D8B030D-6E8A-4147-A177-3AD203B41FA5}">
                      <a16:colId xmlns:a16="http://schemas.microsoft.com/office/drawing/2014/main" val="29009586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nach dem Studium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20529"/>
                  </a:ext>
                </a:extLst>
              </a:tr>
            </a:tbl>
          </a:graphicData>
        </a:graphic>
      </p:graphicFrame>
      <p:graphicFrame>
        <p:nvGraphicFramePr>
          <p:cNvPr id="51" name="Tabelle 50">
            <a:extLst>
              <a:ext uri="{FF2B5EF4-FFF2-40B4-BE49-F238E27FC236}">
                <a16:creationId xmlns:a16="http://schemas.microsoft.com/office/drawing/2014/main" id="{5BD253E5-F75B-DB45-B308-8176E3511E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911717"/>
              </p:ext>
            </p:extLst>
          </p:nvPr>
        </p:nvGraphicFramePr>
        <p:xfrm>
          <a:off x="194884" y="6739658"/>
          <a:ext cx="119417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4175">
                  <a:extLst>
                    <a:ext uri="{9D8B030D-6E8A-4147-A177-3AD203B41FA5}">
                      <a16:colId xmlns:a16="http://schemas.microsoft.com/office/drawing/2014/main" val="29009586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um 1800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20529"/>
                  </a:ext>
                </a:extLst>
              </a:tr>
            </a:tbl>
          </a:graphicData>
        </a:graphic>
      </p:graphicFrame>
      <p:graphicFrame>
        <p:nvGraphicFramePr>
          <p:cNvPr id="52" name="Tabelle 51">
            <a:extLst>
              <a:ext uri="{FF2B5EF4-FFF2-40B4-BE49-F238E27FC236}">
                <a16:creationId xmlns:a16="http://schemas.microsoft.com/office/drawing/2014/main" id="{C10A5051-1FDD-3744-BCFC-4518A1023B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147323"/>
              </p:ext>
            </p:extLst>
          </p:nvPr>
        </p:nvGraphicFramePr>
        <p:xfrm>
          <a:off x="213818" y="7816385"/>
          <a:ext cx="119417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4175">
                  <a:extLst>
                    <a:ext uri="{9D8B030D-6E8A-4147-A177-3AD203B41FA5}">
                      <a16:colId xmlns:a16="http://schemas.microsoft.com/office/drawing/2014/main" val="29009586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1843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20529"/>
                  </a:ext>
                </a:extLst>
              </a:tr>
            </a:tbl>
          </a:graphicData>
        </a:graphic>
      </p:graphicFrame>
      <p:graphicFrame>
        <p:nvGraphicFramePr>
          <p:cNvPr id="53" name="Tabelle 52">
            <a:extLst>
              <a:ext uri="{FF2B5EF4-FFF2-40B4-BE49-F238E27FC236}">
                <a16:creationId xmlns:a16="http://schemas.microsoft.com/office/drawing/2014/main" id="{31283D3B-77CB-B843-8B24-381A9BE254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989578"/>
              </p:ext>
            </p:extLst>
          </p:nvPr>
        </p:nvGraphicFramePr>
        <p:xfrm>
          <a:off x="194884" y="8704244"/>
          <a:ext cx="119417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4175">
                  <a:extLst>
                    <a:ext uri="{9D8B030D-6E8A-4147-A177-3AD203B41FA5}">
                      <a16:colId xmlns:a16="http://schemas.microsoft.com/office/drawing/2014/main" val="29009586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Heute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20529"/>
                  </a:ext>
                </a:extLst>
              </a:tr>
            </a:tbl>
          </a:graphicData>
        </a:graphic>
      </p:graphicFrame>
      <p:sp>
        <p:nvSpPr>
          <p:cNvPr id="55" name="Textfeld 21">
            <a:extLst>
              <a:ext uri="{FF2B5EF4-FFF2-40B4-BE49-F238E27FC236}">
                <a16:creationId xmlns:a16="http://schemas.microsoft.com/office/drawing/2014/main" id="{4C6F6229-6F37-3845-ADCD-73A62FC821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9185" y="9180638"/>
            <a:ext cx="2085967" cy="738664"/>
          </a:xfrm>
          <a:prstGeom prst="rect">
            <a:avLst/>
          </a:prstGeom>
          <a:noFill/>
          <a:ln w="317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600" dirty="0"/>
              <a:t>Zitierhinweis: </a:t>
            </a:r>
            <a:r>
              <a:rPr lang="de-DE" altLang="de-DE" sz="600" dirty="0" err="1"/>
              <a:t>Muhn</a:t>
            </a:r>
            <a:r>
              <a:rPr lang="de-DE" altLang="de-DE" sz="600" dirty="0"/>
              <a:t>, L., Maier, A.-M. &amp; Vach, K. (2020): Friedrich Hölderlin </a:t>
            </a:r>
            <a:r>
              <a:rPr lang="mr-IN" altLang="de-DE" sz="600" dirty="0"/>
              <a:t>–</a:t>
            </a:r>
            <a:r>
              <a:rPr lang="de-DE" altLang="de-DE" sz="600" dirty="0"/>
              <a:t> Visualisierung. Verfügbar unter: </a:t>
            </a:r>
            <a:r>
              <a:rPr lang="de-DE" altLang="de-DE" sz="600" dirty="0">
                <a:hlinkClick r:id="rId3"/>
              </a:rPr>
              <a:t>https://www.ph-heidelberg.de/deutsch/forschung/verbundprojekt-durchgaengige-sprachfoerderung/kl-34-integrierte-sprachfoerderung.html</a:t>
            </a:r>
            <a:endParaRPr lang="de-DE" altLang="de-DE" sz="6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600" dirty="0">
              <a:highlight>
                <a:srgbClr val="FFFF00"/>
              </a:highlight>
            </a:endParaRP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7659E0F6-928A-D849-B4A9-62FA221AFFB6}"/>
              </a:ext>
            </a:extLst>
          </p:cNvPr>
          <p:cNvSpPr/>
          <p:nvPr/>
        </p:nvSpPr>
        <p:spPr>
          <a:xfrm>
            <a:off x="213818" y="9417289"/>
            <a:ext cx="4319297" cy="448818"/>
          </a:xfrm>
          <a:prstGeom prst="rect">
            <a:avLst/>
          </a:prstGeom>
          <a:solidFill>
            <a:schemeClr val="bg1">
              <a:alpha val="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     Prima! Schreibe nun einen Text zu deinem</a:t>
            </a:r>
          </a:p>
          <a:p>
            <a:r>
              <a:rPr lang="de-DE" sz="14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     Schaubild. </a:t>
            </a:r>
            <a:endParaRPr lang="de-DE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Rechteck 56">
            <a:extLst>
              <a:ext uri="{FF2B5EF4-FFF2-40B4-BE49-F238E27FC236}">
                <a16:creationId xmlns:a16="http://schemas.microsoft.com/office/drawing/2014/main" id="{0EF0785F-002E-3545-BC5C-1350BCA25AB9}"/>
              </a:ext>
            </a:extLst>
          </p:cNvPr>
          <p:cNvSpPr/>
          <p:nvPr/>
        </p:nvSpPr>
        <p:spPr>
          <a:xfrm flipH="1">
            <a:off x="285775" y="9503589"/>
            <a:ext cx="242018" cy="22484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5148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CB9D3A6E-39FE-9C47-9A09-7B362AAD5B88}"/>
              </a:ext>
            </a:extLst>
          </p:cNvPr>
          <p:cNvSpPr txBox="1"/>
          <p:nvPr/>
        </p:nvSpPr>
        <p:spPr>
          <a:xfrm>
            <a:off x="793592" y="5710308"/>
            <a:ext cx="772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1214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56A8A397-2EAD-8F49-A535-AC87F58D3A9F}"/>
              </a:ext>
            </a:extLst>
          </p:cNvPr>
          <p:cNvSpPr txBox="1"/>
          <p:nvPr/>
        </p:nvSpPr>
        <p:spPr>
          <a:xfrm>
            <a:off x="2332457" y="5710308"/>
            <a:ext cx="772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1689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C9AF15A-2F3D-D04E-9949-555C65FD39D6}"/>
              </a:ext>
            </a:extLst>
          </p:cNvPr>
          <p:cNvSpPr txBox="1"/>
          <p:nvPr/>
        </p:nvSpPr>
        <p:spPr>
          <a:xfrm>
            <a:off x="3789418" y="5748578"/>
            <a:ext cx="8493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1693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D32EA6F8-9CAE-834A-BE89-A773AAA8154F}"/>
              </a:ext>
            </a:extLst>
          </p:cNvPr>
          <p:cNvSpPr txBox="1"/>
          <p:nvPr/>
        </p:nvSpPr>
        <p:spPr>
          <a:xfrm>
            <a:off x="5309120" y="5640856"/>
            <a:ext cx="84937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Zwischen 1693 und 1764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2B2D2656-F108-914E-BABA-A1B27135DFFA}"/>
              </a:ext>
            </a:extLst>
          </p:cNvPr>
          <p:cNvSpPr txBox="1"/>
          <p:nvPr/>
        </p:nvSpPr>
        <p:spPr>
          <a:xfrm>
            <a:off x="6800354" y="6658246"/>
            <a:ext cx="8493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1764</a:t>
            </a:r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6A6A9F54-4FB1-DC41-B34D-DF13058EDE89}"/>
              </a:ext>
            </a:extLst>
          </p:cNvPr>
          <p:cNvCxnSpPr>
            <a:cxnSpLocks/>
          </p:cNvCxnSpPr>
          <p:nvPr/>
        </p:nvCxnSpPr>
        <p:spPr>
          <a:xfrm>
            <a:off x="1577625" y="2453476"/>
            <a:ext cx="16188" cy="6884011"/>
          </a:xfrm>
          <a:prstGeom prst="straightConnector1">
            <a:avLst/>
          </a:prstGeom>
          <a:ln w="60325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67">
            <a:extLst>
              <a:ext uri="{FF2B5EF4-FFF2-40B4-BE49-F238E27FC236}">
                <a16:creationId xmlns:a16="http://schemas.microsoft.com/office/drawing/2014/main" id="{EF02770F-9AA6-4C4A-8B71-B49F3B01D81A}"/>
              </a:ext>
            </a:extLst>
          </p:cNvPr>
          <p:cNvCxnSpPr>
            <a:cxnSpLocks/>
          </p:cNvCxnSpPr>
          <p:nvPr/>
        </p:nvCxnSpPr>
        <p:spPr>
          <a:xfrm>
            <a:off x="1429331" y="3417955"/>
            <a:ext cx="31928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68">
            <a:extLst>
              <a:ext uri="{FF2B5EF4-FFF2-40B4-BE49-F238E27FC236}">
                <a16:creationId xmlns:a16="http://schemas.microsoft.com/office/drawing/2014/main" id="{7FF33760-ED38-CC47-AD14-77533B77183F}"/>
              </a:ext>
            </a:extLst>
          </p:cNvPr>
          <p:cNvCxnSpPr>
            <a:cxnSpLocks/>
          </p:cNvCxnSpPr>
          <p:nvPr/>
        </p:nvCxnSpPr>
        <p:spPr>
          <a:xfrm>
            <a:off x="1431258" y="4971768"/>
            <a:ext cx="3205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69">
            <a:extLst>
              <a:ext uri="{FF2B5EF4-FFF2-40B4-BE49-F238E27FC236}">
                <a16:creationId xmlns:a16="http://schemas.microsoft.com/office/drawing/2014/main" id="{15EAE8C5-9544-2C47-A9DD-2124A46B4505}"/>
              </a:ext>
            </a:extLst>
          </p:cNvPr>
          <p:cNvCxnSpPr>
            <a:cxnSpLocks/>
          </p:cNvCxnSpPr>
          <p:nvPr/>
        </p:nvCxnSpPr>
        <p:spPr>
          <a:xfrm>
            <a:off x="1426989" y="6930822"/>
            <a:ext cx="3205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7">
            <a:extLst>
              <a:ext uri="{FF2B5EF4-FFF2-40B4-BE49-F238E27FC236}">
                <a16:creationId xmlns:a16="http://schemas.microsoft.com/office/drawing/2014/main" id="{F1701ED7-5AD6-4147-954B-888D60C7DA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938" y="268682"/>
            <a:ext cx="6535175" cy="6976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de-DE" sz="1400" b="1" dirty="0">
                <a:latin typeface="Century Gothic" panose="020B0502020202020204" pitchFamily="34" charset="0"/>
              </a:rPr>
              <a:t>Überschrift: 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de-DE" sz="1400" dirty="0">
                <a:latin typeface="Century Gothic" panose="020B0502020202020204" pitchFamily="34" charset="0"/>
              </a:rPr>
              <a:t>Name:                                                                          Datum:</a:t>
            </a:r>
            <a:endParaRPr lang="de-DE" sz="1400" dirty="0">
              <a:latin typeface="Century Gothic" panose="020B0502020202020204" pitchFamily="34" charset="0"/>
              <a:ea typeface="Times New Roman"/>
              <a:cs typeface="Times New Roman"/>
            </a:endParaRPr>
          </a:p>
        </p:txBody>
      </p:sp>
      <p:graphicFrame>
        <p:nvGraphicFramePr>
          <p:cNvPr id="24" name="Tabelle 23">
            <a:extLst>
              <a:ext uri="{FF2B5EF4-FFF2-40B4-BE49-F238E27FC236}">
                <a16:creationId xmlns:a16="http://schemas.microsoft.com/office/drawing/2014/main" id="{ACB91287-05FD-E840-BF1D-F3877CB523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318990"/>
              </p:ext>
            </p:extLst>
          </p:nvPr>
        </p:nvGraphicFramePr>
        <p:xfrm>
          <a:off x="162675" y="1088645"/>
          <a:ext cx="3266325" cy="1146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6632">
                  <a:extLst>
                    <a:ext uri="{9D8B030D-6E8A-4147-A177-3AD203B41FA5}">
                      <a16:colId xmlns:a16="http://schemas.microsoft.com/office/drawing/2014/main" val="3291178604"/>
                    </a:ext>
                  </a:extLst>
                </a:gridCol>
                <a:gridCol w="1989693">
                  <a:extLst>
                    <a:ext uri="{9D8B030D-6E8A-4147-A177-3AD203B41FA5}">
                      <a16:colId xmlns:a16="http://schemas.microsoft.com/office/drawing/2014/main" val="2109091627"/>
                    </a:ext>
                  </a:extLst>
                </a:gridCol>
              </a:tblGrid>
              <a:tr h="573176">
                <a:tc>
                  <a:txBody>
                    <a:bodyPr/>
                    <a:lstStyle/>
                    <a:p>
                      <a:pPr algn="l"/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Wer?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571448"/>
                  </a:ext>
                </a:extLst>
              </a:tr>
              <a:tr h="573176">
                <a:tc>
                  <a:txBody>
                    <a:bodyPr/>
                    <a:lstStyle/>
                    <a:p>
                      <a:pPr algn="l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Was?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036146"/>
                  </a:ext>
                </a:extLst>
              </a:tr>
            </a:tbl>
          </a:graphicData>
        </a:graphic>
      </p:graphicFrame>
      <p:graphicFrame>
        <p:nvGraphicFramePr>
          <p:cNvPr id="26" name="Tabelle 9">
            <a:extLst>
              <a:ext uri="{FF2B5EF4-FFF2-40B4-BE49-F238E27FC236}">
                <a16:creationId xmlns:a16="http://schemas.microsoft.com/office/drawing/2014/main" id="{3DD53B75-96BF-BE4F-9320-7E02B04F39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711157"/>
              </p:ext>
            </p:extLst>
          </p:nvPr>
        </p:nvGraphicFramePr>
        <p:xfrm>
          <a:off x="1848804" y="2863726"/>
          <a:ext cx="4849912" cy="6260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1679">
                  <a:extLst>
                    <a:ext uri="{9D8B030D-6E8A-4147-A177-3AD203B41FA5}">
                      <a16:colId xmlns:a16="http://schemas.microsoft.com/office/drawing/2014/main" val="1489900684"/>
                    </a:ext>
                  </a:extLst>
                </a:gridCol>
                <a:gridCol w="3528233">
                  <a:extLst>
                    <a:ext uri="{9D8B030D-6E8A-4147-A177-3AD203B41FA5}">
                      <a16:colId xmlns:a16="http://schemas.microsoft.com/office/drawing/2014/main" val="1395784389"/>
                    </a:ext>
                  </a:extLst>
                </a:gridCol>
              </a:tblGrid>
              <a:tr h="456202">
                <a:tc>
                  <a:txBody>
                    <a:bodyPr/>
                    <a:lstStyle/>
                    <a:p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____________</a:t>
                      </a:r>
                    </a:p>
                    <a:p>
                      <a:endParaRPr lang="de-DE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____________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Hobbys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378542"/>
                  </a:ext>
                </a:extLst>
              </a:tr>
              <a:tr h="1053089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Zum Beispiel</a:t>
                      </a:r>
                    </a:p>
                    <a:p>
                      <a:endParaRPr lang="de-DE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____________</a:t>
                      </a:r>
                      <a:endParaRPr lang="de-DE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arbeitet als: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Gedichte worüber?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0111004"/>
                  </a:ext>
                </a:extLst>
              </a:tr>
              <a:tr h="1053089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____________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DE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Warum?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Name?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Worüber?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Zum Beispiel: </a:t>
                      </a: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endParaRPr lang="de-DE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003989"/>
                  </a:ext>
                </a:extLst>
              </a:tr>
              <a:tr h="347281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____________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756908"/>
                  </a:ext>
                </a:extLst>
              </a:tr>
              <a:tr h="570423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____________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DE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803507"/>
                  </a:ext>
                </a:extLst>
              </a:tr>
            </a:tbl>
          </a:graphicData>
        </a:graphic>
      </p:graphicFrame>
      <p:graphicFrame>
        <p:nvGraphicFramePr>
          <p:cNvPr id="27" name="Tabelle 26">
            <a:extLst>
              <a:ext uri="{FF2B5EF4-FFF2-40B4-BE49-F238E27FC236}">
                <a16:creationId xmlns:a16="http://schemas.microsoft.com/office/drawing/2014/main" id="{98440873-1E65-FA4B-B956-81B245DA31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001301"/>
              </p:ext>
            </p:extLst>
          </p:nvPr>
        </p:nvGraphicFramePr>
        <p:xfrm>
          <a:off x="3563540" y="1082707"/>
          <a:ext cx="310953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0374">
                  <a:extLst>
                    <a:ext uri="{9D8B030D-6E8A-4147-A177-3AD203B41FA5}">
                      <a16:colId xmlns:a16="http://schemas.microsoft.com/office/drawing/2014/main" val="2274747287"/>
                    </a:ext>
                  </a:extLst>
                </a:gridCol>
                <a:gridCol w="1619156">
                  <a:extLst>
                    <a:ext uri="{9D8B030D-6E8A-4147-A177-3AD203B41FA5}">
                      <a16:colId xmlns:a16="http://schemas.microsoft.com/office/drawing/2014/main" val="875825948"/>
                    </a:ext>
                  </a:extLst>
                </a:gridCol>
              </a:tblGrid>
              <a:tr h="738449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Wem gefällt die Sprache von </a:t>
                      </a:r>
                    </a:p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Hölderlins Gedichten?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de-DE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de-DE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endParaRPr lang="de-DE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021910"/>
                  </a:ext>
                </a:extLst>
              </a:tr>
            </a:tbl>
          </a:graphicData>
        </a:graphic>
      </p:graphicFrame>
      <p:cxnSp>
        <p:nvCxnSpPr>
          <p:cNvPr id="28" name="Gerader Verbinder 25">
            <a:extLst>
              <a:ext uri="{FF2B5EF4-FFF2-40B4-BE49-F238E27FC236}">
                <a16:creationId xmlns:a16="http://schemas.microsoft.com/office/drawing/2014/main" id="{D12F0C1C-4089-B042-BD76-97329208BCFB}"/>
              </a:ext>
            </a:extLst>
          </p:cNvPr>
          <p:cNvCxnSpPr>
            <a:cxnSpLocks/>
          </p:cNvCxnSpPr>
          <p:nvPr/>
        </p:nvCxnSpPr>
        <p:spPr>
          <a:xfrm>
            <a:off x="1478495" y="8846484"/>
            <a:ext cx="22330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Tabelle 44">
            <a:extLst>
              <a:ext uri="{FF2B5EF4-FFF2-40B4-BE49-F238E27FC236}">
                <a16:creationId xmlns:a16="http://schemas.microsoft.com/office/drawing/2014/main" id="{841B0A1F-809F-5144-8806-FEA9C0A5D88C}"/>
              </a:ext>
            </a:extLst>
          </p:cNvPr>
          <p:cNvGraphicFramePr>
            <a:graphicFrameLocks noGrp="1"/>
          </p:cNvGraphicFramePr>
          <p:nvPr/>
        </p:nvGraphicFramePr>
        <p:xfrm>
          <a:off x="1836568" y="2352466"/>
          <a:ext cx="133615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6151">
                  <a:extLst>
                    <a:ext uri="{9D8B030D-6E8A-4147-A177-3AD203B41FA5}">
                      <a16:colId xmlns:a16="http://schemas.microsoft.com/office/drawing/2014/main" val="29009586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Wo?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20529"/>
                  </a:ext>
                </a:extLst>
              </a:tr>
            </a:tbl>
          </a:graphicData>
        </a:graphic>
      </p:graphicFrame>
      <p:graphicFrame>
        <p:nvGraphicFramePr>
          <p:cNvPr id="46" name="Tabelle 45">
            <a:extLst>
              <a:ext uri="{FF2B5EF4-FFF2-40B4-BE49-F238E27FC236}">
                <a16:creationId xmlns:a16="http://schemas.microsoft.com/office/drawing/2014/main" id="{7E2CC87F-87CE-EA49-8786-CC0DDFD4C918}"/>
              </a:ext>
            </a:extLst>
          </p:cNvPr>
          <p:cNvGraphicFramePr>
            <a:graphicFrameLocks noGrp="1"/>
          </p:cNvGraphicFramePr>
          <p:nvPr/>
        </p:nvGraphicFramePr>
        <p:xfrm>
          <a:off x="3172719" y="2349420"/>
          <a:ext cx="351882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8827">
                  <a:extLst>
                    <a:ext uri="{9D8B030D-6E8A-4147-A177-3AD203B41FA5}">
                      <a16:colId xmlns:a16="http://schemas.microsoft.com/office/drawing/2014/main" val="29009586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Was?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20529"/>
                  </a:ext>
                </a:extLst>
              </a:tr>
            </a:tbl>
          </a:graphicData>
        </a:graphic>
      </p:graphicFrame>
      <p:graphicFrame>
        <p:nvGraphicFramePr>
          <p:cNvPr id="47" name="Tabelle 46">
            <a:extLst>
              <a:ext uri="{FF2B5EF4-FFF2-40B4-BE49-F238E27FC236}">
                <a16:creationId xmlns:a16="http://schemas.microsoft.com/office/drawing/2014/main" id="{E31AEDC5-1529-B847-85A1-3D2B412633CD}"/>
              </a:ext>
            </a:extLst>
          </p:cNvPr>
          <p:cNvGraphicFramePr>
            <a:graphicFrameLocks noGrp="1"/>
          </p:cNvGraphicFramePr>
          <p:nvPr/>
        </p:nvGraphicFramePr>
        <p:xfrm>
          <a:off x="197048" y="2340412"/>
          <a:ext cx="119417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4175">
                  <a:extLst>
                    <a:ext uri="{9D8B030D-6E8A-4147-A177-3AD203B41FA5}">
                      <a16:colId xmlns:a16="http://schemas.microsoft.com/office/drawing/2014/main" val="29009586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Wann?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20529"/>
                  </a:ext>
                </a:extLst>
              </a:tr>
            </a:tbl>
          </a:graphicData>
        </a:graphic>
      </p:graphicFrame>
      <p:graphicFrame>
        <p:nvGraphicFramePr>
          <p:cNvPr id="48" name="Tabelle 47">
            <a:extLst>
              <a:ext uri="{FF2B5EF4-FFF2-40B4-BE49-F238E27FC236}">
                <a16:creationId xmlns:a16="http://schemas.microsoft.com/office/drawing/2014/main" id="{BD0F23B7-EAA8-B14A-BB17-5B753E94F2E9}"/>
              </a:ext>
            </a:extLst>
          </p:cNvPr>
          <p:cNvGraphicFramePr>
            <a:graphicFrameLocks noGrp="1"/>
          </p:cNvGraphicFramePr>
          <p:nvPr/>
        </p:nvGraphicFramePr>
        <p:xfrm>
          <a:off x="181816" y="3224197"/>
          <a:ext cx="1194175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4175">
                  <a:extLst>
                    <a:ext uri="{9D8B030D-6E8A-4147-A177-3AD203B41FA5}">
                      <a16:colId xmlns:a16="http://schemas.microsoft.com/office/drawing/2014/main" val="29009586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20.März 1770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20529"/>
                  </a:ext>
                </a:extLst>
              </a:tr>
            </a:tbl>
          </a:graphicData>
        </a:graphic>
      </p:graphicFrame>
      <p:graphicFrame>
        <p:nvGraphicFramePr>
          <p:cNvPr id="50" name="Tabelle 49">
            <a:extLst>
              <a:ext uri="{FF2B5EF4-FFF2-40B4-BE49-F238E27FC236}">
                <a16:creationId xmlns:a16="http://schemas.microsoft.com/office/drawing/2014/main" id="{A20D2644-9B03-D64B-A7D8-590D7479C2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711246"/>
              </p:ext>
            </p:extLst>
          </p:nvPr>
        </p:nvGraphicFramePr>
        <p:xfrm>
          <a:off x="181816" y="4753895"/>
          <a:ext cx="1194175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4175">
                  <a:extLst>
                    <a:ext uri="{9D8B030D-6E8A-4147-A177-3AD203B41FA5}">
                      <a16:colId xmlns:a16="http://schemas.microsoft.com/office/drawing/2014/main" val="29009586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nach dem Studium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20529"/>
                  </a:ext>
                </a:extLst>
              </a:tr>
            </a:tbl>
          </a:graphicData>
        </a:graphic>
      </p:graphicFrame>
      <p:graphicFrame>
        <p:nvGraphicFramePr>
          <p:cNvPr id="51" name="Tabelle 50">
            <a:extLst>
              <a:ext uri="{FF2B5EF4-FFF2-40B4-BE49-F238E27FC236}">
                <a16:creationId xmlns:a16="http://schemas.microsoft.com/office/drawing/2014/main" id="{5BD253E5-F75B-DB45-B308-8176E3511E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108304"/>
              </p:ext>
            </p:extLst>
          </p:nvPr>
        </p:nvGraphicFramePr>
        <p:xfrm>
          <a:off x="194884" y="6739658"/>
          <a:ext cx="119417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4175">
                  <a:extLst>
                    <a:ext uri="{9D8B030D-6E8A-4147-A177-3AD203B41FA5}">
                      <a16:colId xmlns:a16="http://schemas.microsoft.com/office/drawing/2014/main" val="29009586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um 1800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20529"/>
                  </a:ext>
                </a:extLst>
              </a:tr>
            </a:tbl>
          </a:graphicData>
        </a:graphic>
      </p:graphicFrame>
      <p:graphicFrame>
        <p:nvGraphicFramePr>
          <p:cNvPr id="53" name="Tabelle 52">
            <a:extLst>
              <a:ext uri="{FF2B5EF4-FFF2-40B4-BE49-F238E27FC236}">
                <a16:creationId xmlns:a16="http://schemas.microsoft.com/office/drawing/2014/main" id="{31283D3B-77CB-B843-8B24-381A9BE25428}"/>
              </a:ext>
            </a:extLst>
          </p:cNvPr>
          <p:cNvGraphicFramePr>
            <a:graphicFrameLocks noGrp="1"/>
          </p:cNvGraphicFramePr>
          <p:nvPr/>
        </p:nvGraphicFramePr>
        <p:xfrm>
          <a:off x="194884" y="8704244"/>
          <a:ext cx="119417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4175">
                  <a:extLst>
                    <a:ext uri="{9D8B030D-6E8A-4147-A177-3AD203B41FA5}">
                      <a16:colId xmlns:a16="http://schemas.microsoft.com/office/drawing/2014/main" val="29009586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Heute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20529"/>
                  </a:ext>
                </a:extLst>
              </a:tr>
            </a:tbl>
          </a:graphicData>
        </a:graphic>
      </p:graphicFrame>
      <p:sp>
        <p:nvSpPr>
          <p:cNvPr id="56" name="Rechteck 55">
            <a:extLst>
              <a:ext uri="{FF2B5EF4-FFF2-40B4-BE49-F238E27FC236}">
                <a16:creationId xmlns:a16="http://schemas.microsoft.com/office/drawing/2014/main" id="{7659E0F6-928A-D849-B4A9-62FA221AFFB6}"/>
              </a:ext>
            </a:extLst>
          </p:cNvPr>
          <p:cNvSpPr/>
          <p:nvPr/>
        </p:nvSpPr>
        <p:spPr>
          <a:xfrm>
            <a:off x="213818" y="9417289"/>
            <a:ext cx="4319297" cy="448818"/>
          </a:xfrm>
          <a:prstGeom prst="rect">
            <a:avLst/>
          </a:prstGeom>
          <a:solidFill>
            <a:schemeClr val="bg1">
              <a:alpha val="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     Prima! Schreibe nun einen Text zu deinem</a:t>
            </a:r>
          </a:p>
          <a:p>
            <a:r>
              <a:rPr lang="de-DE" sz="14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     Schaubild. </a:t>
            </a:r>
            <a:endParaRPr lang="de-DE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Rechteck 56">
            <a:extLst>
              <a:ext uri="{FF2B5EF4-FFF2-40B4-BE49-F238E27FC236}">
                <a16:creationId xmlns:a16="http://schemas.microsoft.com/office/drawing/2014/main" id="{0EF0785F-002E-3545-BC5C-1350BCA25AB9}"/>
              </a:ext>
            </a:extLst>
          </p:cNvPr>
          <p:cNvSpPr/>
          <p:nvPr/>
        </p:nvSpPr>
        <p:spPr>
          <a:xfrm flipH="1">
            <a:off x="285775" y="9503589"/>
            <a:ext cx="242018" cy="22484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dirty="0"/>
          </a:p>
        </p:txBody>
      </p:sp>
      <p:cxnSp>
        <p:nvCxnSpPr>
          <p:cNvPr id="30" name="Gerader Verbinder 70">
            <a:extLst>
              <a:ext uri="{FF2B5EF4-FFF2-40B4-BE49-F238E27FC236}">
                <a16:creationId xmlns:a16="http://schemas.microsoft.com/office/drawing/2014/main" id="{7426D808-AF1D-5E47-8139-1F8B0D53C03D}"/>
              </a:ext>
            </a:extLst>
          </p:cNvPr>
          <p:cNvCxnSpPr>
            <a:cxnSpLocks/>
          </p:cNvCxnSpPr>
          <p:nvPr/>
        </p:nvCxnSpPr>
        <p:spPr>
          <a:xfrm>
            <a:off x="1432733" y="8001805"/>
            <a:ext cx="2915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Tabelle 30">
            <a:extLst>
              <a:ext uri="{FF2B5EF4-FFF2-40B4-BE49-F238E27FC236}">
                <a16:creationId xmlns:a16="http://schemas.microsoft.com/office/drawing/2014/main" id="{97F62066-305A-C543-A8B9-9F56AADAA0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549841"/>
              </p:ext>
            </p:extLst>
          </p:nvPr>
        </p:nvGraphicFramePr>
        <p:xfrm>
          <a:off x="213818" y="7816385"/>
          <a:ext cx="119417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4175">
                  <a:extLst>
                    <a:ext uri="{9D8B030D-6E8A-4147-A177-3AD203B41FA5}">
                      <a16:colId xmlns:a16="http://schemas.microsoft.com/office/drawing/2014/main" val="29009586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1843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20529"/>
                  </a:ext>
                </a:extLst>
              </a:tr>
            </a:tbl>
          </a:graphicData>
        </a:graphic>
      </p:graphicFrame>
      <p:sp>
        <p:nvSpPr>
          <p:cNvPr id="29" name="Textfeld 21">
            <a:extLst>
              <a:ext uri="{FF2B5EF4-FFF2-40B4-BE49-F238E27FC236}">
                <a16:creationId xmlns:a16="http://schemas.microsoft.com/office/drawing/2014/main" id="{E8786A04-1A90-0B40-9E24-7C6B0DB7CC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9185" y="9180638"/>
            <a:ext cx="2085967" cy="738664"/>
          </a:xfrm>
          <a:prstGeom prst="rect">
            <a:avLst/>
          </a:prstGeom>
          <a:noFill/>
          <a:ln w="317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600" dirty="0"/>
              <a:t>Zitierhinweis: </a:t>
            </a:r>
            <a:r>
              <a:rPr lang="de-DE" altLang="de-DE" sz="600" dirty="0" err="1"/>
              <a:t>Muhn</a:t>
            </a:r>
            <a:r>
              <a:rPr lang="de-DE" altLang="de-DE" sz="600" dirty="0"/>
              <a:t>, L., Maier, A.-M. &amp; Vach, K. (2020): Friedrich Hölderlin </a:t>
            </a:r>
            <a:r>
              <a:rPr lang="mr-IN" altLang="de-DE" sz="600" dirty="0"/>
              <a:t>–</a:t>
            </a:r>
            <a:r>
              <a:rPr lang="de-DE" altLang="de-DE" sz="600" dirty="0"/>
              <a:t> Visualisierung. Verfügbar unter: </a:t>
            </a:r>
            <a:r>
              <a:rPr lang="de-DE" altLang="de-DE" sz="600" dirty="0">
                <a:hlinkClick r:id="rId2"/>
              </a:rPr>
              <a:t>https://www.ph-heidelberg.de/deutsch/forschung/verbundprojekt-durchgaengige-sprachfoerderung/kl-34-integrierte-sprachfoerderung.html</a:t>
            </a:r>
            <a:endParaRPr lang="de-DE" altLang="de-DE" sz="6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6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96031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319</Words>
  <Application>Microsoft Macintosh PowerPoint</Application>
  <PresentationFormat>A4-Papier (210 x 297 mm)</PresentationFormat>
  <Paragraphs>125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AnnaMariaMaier Maier</dc:creator>
  <cp:lastModifiedBy>Lisa Reinhardt</cp:lastModifiedBy>
  <cp:revision>11</cp:revision>
  <cp:lastPrinted>2020-10-21T10:35:54Z</cp:lastPrinted>
  <dcterms:created xsi:type="dcterms:W3CDTF">2020-07-08T14:30:21Z</dcterms:created>
  <dcterms:modified xsi:type="dcterms:W3CDTF">2021-05-17T01:52:49Z</dcterms:modified>
</cp:coreProperties>
</file>