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>
        <p:scale>
          <a:sx n="150" d="100"/>
          <a:sy n="150" d="100"/>
        </p:scale>
        <p:origin x="160" y="-1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64A3E-63EC-7740-AFA4-F562BC537737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D67EE-B0C0-8E42-935E-3A56F66F13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79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</a:t>
            </a:r>
            <a:r>
              <a:rPr lang="de-DE" dirty="0" err="1"/>
              <a:t>www.bergbahn-heidelberg.de</a:t>
            </a:r>
            <a:r>
              <a:rPr lang="de-DE" dirty="0"/>
              <a:t>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2D67EE-B0C0-8E42-935E-3A56F66F136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78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</a:t>
            </a:r>
            <a:r>
              <a:rPr lang="de-DE" dirty="0" err="1"/>
              <a:t>www.bergbahn-heidelberg.de</a:t>
            </a:r>
            <a:r>
              <a:rPr lang="de-DE" dirty="0"/>
              <a:t>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2D67EE-B0C0-8E42-935E-3A56F66F136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557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62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17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17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23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06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56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15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92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09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93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0F032-973B-5049-8C7D-66ED5247C53B}" type="datetimeFigureOut">
              <a:rPr lang="de-DE" smtClean="0"/>
              <a:t>17.05.21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9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h-heidelberg.de/deutsch/forschung/verbundprojekt-durchgaengige-sprachfoerderung/kl-34-integrierte-sprachfoerderung.html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h-heidelberg.de/deutsch/forschung/verbundprojekt-durchgaengige-sprachfoerderung/kl-34-integrierte-sprachfoerderung.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79D72C9-D583-834D-B7E0-24352C19D1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504" r="4291" b="6116"/>
          <a:stretch/>
        </p:blipFill>
        <p:spPr>
          <a:xfrm>
            <a:off x="1825271" y="1421270"/>
            <a:ext cx="5141844" cy="462832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3794393-599E-1144-A948-19F842775A5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480" t="22842" r="16612" b="18897"/>
          <a:stretch/>
        </p:blipFill>
        <p:spPr>
          <a:xfrm>
            <a:off x="7281205" y="2023657"/>
            <a:ext cx="2292626" cy="4187687"/>
          </a:xfrm>
          <a:prstGeom prst="rect">
            <a:avLst/>
          </a:prstGeom>
        </p:spPr>
      </p:pic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37DB5CF4-CBB4-BA45-9ADF-F6B8646BD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5968"/>
              </p:ext>
            </p:extLst>
          </p:nvPr>
        </p:nvGraphicFramePr>
        <p:xfrm>
          <a:off x="8103944" y="1269925"/>
          <a:ext cx="1450009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Wie?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alte Wagen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sp>
        <p:nvSpPr>
          <p:cNvPr id="11" name="Rechteck 10">
            <a:extLst>
              <a:ext uri="{FF2B5EF4-FFF2-40B4-BE49-F238E27FC236}">
                <a16:creationId xmlns:a16="http://schemas.microsoft.com/office/drawing/2014/main" id="{6B40B7D2-C949-594B-A833-8685946F97D2}"/>
              </a:ext>
            </a:extLst>
          </p:cNvPr>
          <p:cNvSpPr/>
          <p:nvPr/>
        </p:nvSpPr>
        <p:spPr>
          <a:xfrm>
            <a:off x="255251" y="271070"/>
            <a:ext cx="9298702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Die Heidelberger Bergbahn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EA36E0-BAEA-4B44-931F-F255A58D406A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311D161-25D9-8142-970E-46CC7841465E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14" name="Textfeld 21">
            <a:extLst>
              <a:ext uri="{FF2B5EF4-FFF2-40B4-BE49-F238E27FC236}">
                <a16:creationId xmlns:a16="http://schemas.microsoft.com/office/drawing/2014/main" id="{5B25528B-DCCF-8643-B112-E89D79E30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600" y="6290653"/>
            <a:ext cx="3454400" cy="677108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800" dirty="0"/>
              <a:t>Zitierhinweis: Emrich, A. L., Maier, A.-M. &amp; Projektteam (2021): Die Heidelberger Bergbahn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</a:t>
            </a:r>
            <a:r>
              <a:rPr lang="de-DE" altLang="de-DE" sz="700" dirty="0"/>
              <a:t> </a:t>
            </a:r>
            <a:r>
              <a:rPr lang="de-DE" altLang="de-DE" sz="700" dirty="0">
                <a:hlinkClick r:id="rId5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>
              <a:solidFill>
                <a:srgbClr val="00B050"/>
              </a:solidFill>
            </a:endParaRPr>
          </a:p>
        </p:txBody>
      </p:sp>
      <p:graphicFrame>
        <p:nvGraphicFramePr>
          <p:cNvPr id="15" name="Tabelle 3">
            <a:extLst>
              <a:ext uri="{FF2B5EF4-FFF2-40B4-BE49-F238E27FC236}">
                <a16:creationId xmlns:a16="http://schemas.microsoft.com/office/drawing/2014/main" id="{A7D51699-BD0A-CF4B-9FB0-2AB3ED6E5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854479"/>
              </p:ext>
            </p:extLst>
          </p:nvPr>
        </p:nvGraphicFramePr>
        <p:xfrm>
          <a:off x="8103943" y="3527431"/>
          <a:ext cx="1450009" cy="101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Wie?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moderne Wagen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graphicFrame>
        <p:nvGraphicFramePr>
          <p:cNvPr id="16" name="Tabelle 3">
            <a:extLst>
              <a:ext uri="{FF2B5EF4-FFF2-40B4-BE49-F238E27FC236}">
                <a16:creationId xmlns:a16="http://schemas.microsoft.com/office/drawing/2014/main" id="{F632144F-1BA0-834D-9F37-1C3B4508C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120391"/>
              </p:ext>
            </p:extLst>
          </p:nvPr>
        </p:nvGraphicFramePr>
        <p:xfrm>
          <a:off x="3981015" y="1154061"/>
          <a:ext cx="2986100" cy="101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50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  <a:gridCol w="1493050">
                  <a:extLst>
                    <a:ext uri="{9D8B030D-6E8A-4147-A177-3AD203B41FA5}">
                      <a16:colId xmlns:a16="http://schemas.microsoft.com/office/drawing/2014/main" val="15792326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Haltestelle: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/>
                        <a:t>Königstuhl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Technik der Seilbahn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86060DFD-65D6-1E4C-B6A1-B559511DD169}"/>
              </a:ext>
            </a:extLst>
          </p:cNvPr>
          <p:cNvCxnSpPr/>
          <p:nvPr/>
        </p:nvCxnSpPr>
        <p:spPr>
          <a:xfrm flipH="1">
            <a:off x="2633653" y="1314482"/>
            <a:ext cx="1347362" cy="58125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elle 3">
            <a:extLst>
              <a:ext uri="{FF2B5EF4-FFF2-40B4-BE49-F238E27FC236}">
                <a16:creationId xmlns:a16="http://schemas.microsoft.com/office/drawing/2014/main" id="{69061768-CE37-E54C-9D02-17B7DA50A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477731"/>
              </p:ext>
            </p:extLst>
          </p:nvPr>
        </p:nvGraphicFramePr>
        <p:xfrm>
          <a:off x="5517106" y="2731877"/>
          <a:ext cx="1450009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Haltestelle: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Molkenkur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57080366-06FC-2D41-A812-B11AF530A87F}"/>
              </a:ext>
            </a:extLst>
          </p:cNvPr>
          <p:cNvCxnSpPr>
            <a:cxnSpLocks/>
          </p:cNvCxnSpPr>
          <p:nvPr/>
        </p:nvCxnSpPr>
        <p:spPr>
          <a:xfrm flipH="1">
            <a:off x="4833514" y="2946783"/>
            <a:ext cx="683592" cy="1559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elle 3">
            <a:extLst>
              <a:ext uri="{FF2B5EF4-FFF2-40B4-BE49-F238E27FC236}">
                <a16:creationId xmlns:a16="http://schemas.microsoft.com/office/drawing/2014/main" id="{49DD21CF-45B0-454F-8C15-0F7735926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11271"/>
              </p:ext>
            </p:extLst>
          </p:nvPr>
        </p:nvGraphicFramePr>
        <p:xfrm>
          <a:off x="5175310" y="3735431"/>
          <a:ext cx="1450009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Haltestelle: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Schloss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7ADED1FB-D4AD-284A-901C-2F2FB4BA5E35}"/>
              </a:ext>
            </a:extLst>
          </p:cNvPr>
          <p:cNvCxnSpPr>
            <a:cxnSpLocks/>
          </p:cNvCxnSpPr>
          <p:nvPr/>
        </p:nvCxnSpPr>
        <p:spPr>
          <a:xfrm flipH="1">
            <a:off x="4833514" y="3933954"/>
            <a:ext cx="341796" cy="989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elle 3">
            <a:extLst>
              <a:ext uri="{FF2B5EF4-FFF2-40B4-BE49-F238E27FC236}">
                <a16:creationId xmlns:a16="http://schemas.microsoft.com/office/drawing/2014/main" id="{B0F534F7-AFE6-604C-B1DA-35F4BE67C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345730"/>
              </p:ext>
            </p:extLst>
          </p:nvPr>
        </p:nvGraphicFramePr>
        <p:xfrm>
          <a:off x="4833514" y="4628230"/>
          <a:ext cx="1450009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Haltestelle: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Kornmarkt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3A8AA0A4-8859-B142-AD61-5144227DBCEB}"/>
              </a:ext>
            </a:extLst>
          </p:cNvPr>
          <p:cNvCxnSpPr>
            <a:cxnSpLocks/>
          </p:cNvCxnSpPr>
          <p:nvPr/>
        </p:nvCxnSpPr>
        <p:spPr>
          <a:xfrm flipH="1">
            <a:off x="4528714" y="4814659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Geschweifte Klammer links 28">
            <a:extLst>
              <a:ext uri="{FF2B5EF4-FFF2-40B4-BE49-F238E27FC236}">
                <a16:creationId xmlns:a16="http://schemas.microsoft.com/office/drawing/2014/main" id="{AFA135FF-30DE-CE42-8B8F-C98AD52547A9}"/>
              </a:ext>
            </a:extLst>
          </p:cNvPr>
          <p:cNvSpPr/>
          <p:nvPr/>
        </p:nvSpPr>
        <p:spPr>
          <a:xfrm>
            <a:off x="1753248" y="3347372"/>
            <a:ext cx="481734" cy="1467286"/>
          </a:xfrm>
          <a:prstGeom prst="leftBrace">
            <a:avLst>
              <a:gd name="adj1" fmla="val 8333"/>
              <a:gd name="adj2" fmla="val 5361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Geschweifte Klammer links 29">
            <a:extLst>
              <a:ext uri="{FF2B5EF4-FFF2-40B4-BE49-F238E27FC236}">
                <a16:creationId xmlns:a16="http://schemas.microsoft.com/office/drawing/2014/main" id="{54205E23-DEA2-1249-9584-654CCFBE9C9E}"/>
              </a:ext>
            </a:extLst>
          </p:cNvPr>
          <p:cNvSpPr/>
          <p:nvPr/>
        </p:nvSpPr>
        <p:spPr>
          <a:xfrm>
            <a:off x="1733804" y="2068214"/>
            <a:ext cx="481734" cy="1279158"/>
          </a:xfrm>
          <a:prstGeom prst="leftBrace">
            <a:avLst>
              <a:gd name="adj1" fmla="val 8333"/>
              <a:gd name="adj2" fmla="val 5361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1" name="Tabelle 3">
            <a:extLst>
              <a:ext uri="{FF2B5EF4-FFF2-40B4-BE49-F238E27FC236}">
                <a16:creationId xmlns:a16="http://schemas.microsoft.com/office/drawing/2014/main" id="{7E23D4D8-F0BA-4B49-BEF1-CC48487E4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50419"/>
              </p:ext>
            </p:extLst>
          </p:nvPr>
        </p:nvGraphicFramePr>
        <p:xfrm>
          <a:off x="255251" y="2477816"/>
          <a:ext cx="1450009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0" dirty="0"/>
                        <a:t>obere Bergbahn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</a:tbl>
          </a:graphicData>
        </a:graphic>
      </p:graphicFrame>
      <p:graphicFrame>
        <p:nvGraphicFramePr>
          <p:cNvPr id="32" name="Tabelle 3">
            <a:extLst>
              <a:ext uri="{FF2B5EF4-FFF2-40B4-BE49-F238E27FC236}">
                <a16:creationId xmlns:a16="http://schemas.microsoft.com/office/drawing/2014/main" id="{D7CAAE0E-BE82-1C45-9362-680D93CAB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81005"/>
              </p:ext>
            </p:extLst>
          </p:nvPr>
        </p:nvGraphicFramePr>
        <p:xfrm>
          <a:off x="255250" y="3224233"/>
          <a:ext cx="1450009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0" dirty="0"/>
                        <a:t>umstieg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</a:tbl>
          </a:graphicData>
        </a:graphic>
      </p:graphicFrame>
      <p:graphicFrame>
        <p:nvGraphicFramePr>
          <p:cNvPr id="33" name="Tabelle 3">
            <a:extLst>
              <a:ext uri="{FF2B5EF4-FFF2-40B4-BE49-F238E27FC236}">
                <a16:creationId xmlns:a16="http://schemas.microsoft.com/office/drawing/2014/main" id="{41B9A1C8-8C94-DD4D-96B2-241894A3D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300926"/>
              </p:ext>
            </p:extLst>
          </p:nvPr>
        </p:nvGraphicFramePr>
        <p:xfrm>
          <a:off x="255249" y="3837031"/>
          <a:ext cx="1450009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0" dirty="0"/>
                        <a:t>untere Bergbahn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08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779D72C9-D583-834D-B7E0-24352C19D1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504" r="4291" b="6116"/>
          <a:stretch/>
        </p:blipFill>
        <p:spPr>
          <a:xfrm>
            <a:off x="1825271" y="1421270"/>
            <a:ext cx="5141844" cy="462832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63794393-599E-1144-A948-19F842775A5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9480" t="22842" r="16612" b="18897"/>
          <a:stretch/>
        </p:blipFill>
        <p:spPr>
          <a:xfrm>
            <a:off x="7281205" y="2023657"/>
            <a:ext cx="2292626" cy="4187687"/>
          </a:xfrm>
          <a:prstGeom prst="rect">
            <a:avLst/>
          </a:prstGeom>
        </p:spPr>
      </p:pic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37DB5CF4-CBB4-BA45-9ADF-F6B8646BD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68272"/>
              </p:ext>
            </p:extLst>
          </p:nvPr>
        </p:nvGraphicFramePr>
        <p:xfrm>
          <a:off x="8103944" y="1269925"/>
          <a:ext cx="1450009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Wie?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sp>
        <p:nvSpPr>
          <p:cNvPr id="11" name="Rechteck 10">
            <a:extLst>
              <a:ext uri="{FF2B5EF4-FFF2-40B4-BE49-F238E27FC236}">
                <a16:creationId xmlns:a16="http://schemas.microsoft.com/office/drawing/2014/main" id="{6B40B7D2-C949-594B-A833-8685946F97D2}"/>
              </a:ext>
            </a:extLst>
          </p:cNvPr>
          <p:cNvSpPr/>
          <p:nvPr/>
        </p:nvSpPr>
        <p:spPr>
          <a:xfrm>
            <a:off x="255251" y="271070"/>
            <a:ext cx="9298702" cy="787709"/>
          </a:xfrm>
          <a:prstGeom prst="rect">
            <a:avLst/>
          </a:prstGeom>
          <a:solidFill>
            <a:schemeClr val="bg1">
              <a:alpha val="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Überschrift: Die Heidelberger Bergbahn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latin typeface="Century Gothic"/>
                <a:ea typeface="Cambria Math"/>
                <a:cs typeface="Times New Roman"/>
              </a:rPr>
              <a:t>Name:                                                                                   Datum: </a:t>
            </a:r>
            <a:endParaRPr lang="de-DE" dirty="0">
              <a:solidFill>
                <a:schemeClr val="tx1"/>
              </a:solidFill>
              <a:latin typeface="Century Gothic" panose="020B0502020202020204" pitchFamily="34" charset="0"/>
              <a:ea typeface="Cambria Math" panose="02040503050406030204" pitchFamily="18" charset="0"/>
              <a:cs typeface="Times New Roman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EEA36E0-BAEA-4B44-931F-F255A58D406A}"/>
              </a:ext>
            </a:extLst>
          </p:cNvPr>
          <p:cNvSpPr/>
          <p:nvPr/>
        </p:nvSpPr>
        <p:spPr>
          <a:xfrm flipH="1">
            <a:off x="255251" y="6505663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311D161-25D9-8142-970E-46CC7841465E}"/>
              </a:ext>
            </a:extLst>
          </p:cNvPr>
          <p:cNvSpPr/>
          <p:nvPr/>
        </p:nvSpPr>
        <p:spPr>
          <a:xfrm>
            <a:off x="471275" y="6433655"/>
            <a:ext cx="540060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graphicFrame>
        <p:nvGraphicFramePr>
          <p:cNvPr id="15" name="Tabelle 3">
            <a:extLst>
              <a:ext uri="{FF2B5EF4-FFF2-40B4-BE49-F238E27FC236}">
                <a16:creationId xmlns:a16="http://schemas.microsoft.com/office/drawing/2014/main" id="{A7D51699-BD0A-CF4B-9FB0-2AB3ED6E5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716269"/>
              </p:ext>
            </p:extLst>
          </p:nvPr>
        </p:nvGraphicFramePr>
        <p:xfrm>
          <a:off x="8103943" y="3527431"/>
          <a:ext cx="1450009" cy="101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Wie?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graphicFrame>
        <p:nvGraphicFramePr>
          <p:cNvPr id="16" name="Tabelle 3">
            <a:extLst>
              <a:ext uri="{FF2B5EF4-FFF2-40B4-BE49-F238E27FC236}">
                <a16:creationId xmlns:a16="http://schemas.microsoft.com/office/drawing/2014/main" id="{F632144F-1BA0-834D-9F37-1C3B4508C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361399"/>
              </p:ext>
            </p:extLst>
          </p:nvPr>
        </p:nvGraphicFramePr>
        <p:xfrm>
          <a:off x="3981015" y="1154061"/>
          <a:ext cx="2986100" cy="101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50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  <a:gridCol w="1493050">
                  <a:extLst>
                    <a:ext uri="{9D8B030D-6E8A-4147-A177-3AD203B41FA5}">
                      <a16:colId xmlns:a16="http://schemas.microsoft.com/office/drawing/2014/main" val="15792326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Haltestelle: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bg1"/>
                          </a:solidFill>
                        </a:rPr>
                        <a:t>Technik der Seilbahn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86060DFD-65D6-1E4C-B6A1-B559511DD169}"/>
              </a:ext>
            </a:extLst>
          </p:cNvPr>
          <p:cNvCxnSpPr/>
          <p:nvPr/>
        </p:nvCxnSpPr>
        <p:spPr>
          <a:xfrm flipH="1">
            <a:off x="2633653" y="1314482"/>
            <a:ext cx="1347362" cy="58125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elle 3">
            <a:extLst>
              <a:ext uri="{FF2B5EF4-FFF2-40B4-BE49-F238E27FC236}">
                <a16:creationId xmlns:a16="http://schemas.microsoft.com/office/drawing/2014/main" id="{69061768-CE37-E54C-9D02-17B7DA50A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743334"/>
              </p:ext>
            </p:extLst>
          </p:nvPr>
        </p:nvGraphicFramePr>
        <p:xfrm>
          <a:off x="5517106" y="2731877"/>
          <a:ext cx="1450009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Haltestelle: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57080366-06FC-2D41-A812-B11AF530A87F}"/>
              </a:ext>
            </a:extLst>
          </p:cNvPr>
          <p:cNvCxnSpPr>
            <a:cxnSpLocks/>
          </p:cNvCxnSpPr>
          <p:nvPr/>
        </p:nvCxnSpPr>
        <p:spPr>
          <a:xfrm flipH="1">
            <a:off x="4833514" y="2946783"/>
            <a:ext cx="683592" cy="1559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elle 3">
            <a:extLst>
              <a:ext uri="{FF2B5EF4-FFF2-40B4-BE49-F238E27FC236}">
                <a16:creationId xmlns:a16="http://schemas.microsoft.com/office/drawing/2014/main" id="{49DD21CF-45B0-454F-8C15-0F7735926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584636"/>
              </p:ext>
            </p:extLst>
          </p:nvPr>
        </p:nvGraphicFramePr>
        <p:xfrm>
          <a:off x="5175310" y="3735431"/>
          <a:ext cx="1450009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Haltestelle: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7ADED1FB-D4AD-284A-901C-2F2FB4BA5E35}"/>
              </a:ext>
            </a:extLst>
          </p:cNvPr>
          <p:cNvCxnSpPr>
            <a:cxnSpLocks/>
          </p:cNvCxnSpPr>
          <p:nvPr/>
        </p:nvCxnSpPr>
        <p:spPr>
          <a:xfrm flipH="1">
            <a:off x="4833514" y="3933954"/>
            <a:ext cx="341796" cy="989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elle 3">
            <a:extLst>
              <a:ext uri="{FF2B5EF4-FFF2-40B4-BE49-F238E27FC236}">
                <a16:creationId xmlns:a16="http://schemas.microsoft.com/office/drawing/2014/main" id="{B0F534F7-AFE6-604C-B1DA-35F4BE67C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43635"/>
              </p:ext>
            </p:extLst>
          </p:nvPr>
        </p:nvGraphicFramePr>
        <p:xfrm>
          <a:off x="4833514" y="4628230"/>
          <a:ext cx="1450009" cy="74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1" dirty="0"/>
                        <a:t>Haltestelle: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55421"/>
                  </a:ext>
                </a:extLst>
              </a:tr>
            </a:tbl>
          </a:graphicData>
        </a:graphic>
      </p:graphicFrame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3A8AA0A4-8859-B142-AD61-5144227DBCEB}"/>
              </a:ext>
            </a:extLst>
          </p:cNvPr>
          <p:cNvCxnSpPr>
            <a:cxnSpLocks/>
          </p:cNvCxnSpPr>
          <p:nvPr/>
        </p:nvCxnSpPr>
        <p:spPr>
          <a:xfrm flipH="1">
            <a:off x="4528714" y="4814659"/>
            <a:ext cx="3048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Geschweifte Klammer links 28">
            <a:extLst>
              <a:ext uri="{FF2B5EF4-FFF2-40B4-BE49-F238E27FC236}">
                <a16:creationId xmlns:a16="http://schemas.microsoft.com/office/drawing/2014/main" id="{AFA135FF-30DE-CE42-8B8F-C98AD52547A9}"/>
              </a:ext>
            </a:extLst>
          </p:cNvPr>
          <p:cNvSpPr/>
          <p:nvPr/>
        </p:nvSpPr>
        <p:spPr>
          <a:xfrm>
            <a:off x="1753248" y="3347372"/>
            <a:ext cx="481734" cy="1467286"/>
          </a:xfrm>
          <a:prstGeom prst="leftBrace">
            <a:avLst>
              <a:gd name="adj1" fmla="val 8333"/>
              <a:gd name="adj2" fmla="val 5361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Geschweifte Klammer links 29">
            <a:extLst>
              <a:ext uri="{FF2B5EF4-FFF2-40B4-BE49-F238E27FC236}">
                <a16:creationId xmlns:a16="http://schemas.microsoft.com/office/drawing/2014/main" id="{54205E23-DEA2-1249-9584-654CCFBE9C9E}"/>
              </a:ext>
            </a:extLst>
          </p:cNvPr>
          <p:cNvSpPr/>
          <p:nvPr/>
        </p:nvSpPr>
        <p:spPr>
          <a:xfrm>
            <a:off x="1733804" y="2068214"/>
            <a:ext cx="481734" cy="1279158"/>
          </a:xfrm>
          <a:prstGeom prst="leftBrace">
            <a:avLst>
              <a:gd name="adj1" fmla="val 8333"/>
              <a:gd name="adj2" fmla="val 5361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1" name="Tabelle 3">
            <a:extLst>
              <a:ext uri="{FF2B5EF4-FFF2-40B4-BE49-F238E27FC236}">
                <a16:creationId xmlns:a16="http://schemas.microsoft.com/office/drawing/2014/main" id="{7E23D4D8-F0BA-4B49-BEF1-CC48487E4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819782"/>
              </p:ext>
            </p:extLst>
          </p:nvPr>
        </p:nvGraphicFramePr>
        <p:xfrm>
          <a:off x="255251" y="2477816"/>
          <a:ext cx="1450009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0" dirty="0">
                          <a:solidFill>
                            <a:schemeClr val="bg1"/>
                          </a:solidFill>
                        </a:rPr>
                        <a:t>obere Bergbahn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</a:tbl>
          </a:graphicData>
        </a:graphic>
      </p:graphicFrame>
      <p:graphicFrame>
        <p:nvGraphicFramePr>
          <p:cNvPr id="32" name="Tabelle 3">
            <a:extLst>
              <a:ext uri="{FF2B5EF4-FFF2-40B4-BE49-F238E27FC236}">
                <a16:creationId xmlns:a16="http://schemas.microsoft.com/office/drawing/2014/main" id="{D7CAAE0E-BE82-1C45-9362-680D93CAB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625031"/>
              </p:ext>
            </p:extLst>
          </p:nvPr>
        </p:nvGraphicFramePr>
        <p:xfrm>
          <a:off x="255250" y="3224233"/>
          <a:ext cx="1450009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0" dirty="0">
                          <a:solidFill>
                            <a:schemeClr val="bg1"/>
                          </a:solidFill>
                        </a:rPr>
                        <a:t>umstieg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</a:tbl>
          </a:graphicData>
        </a:graphic>
      </p:graphicFrame>
      <p:graphicFrame>
        <p:nvGraphicFramePr>
          <p:cNvPr id="33" name="Tabelle 3">
            <a:extLst>
              <a:ext uri="{FF2B5EF4-FFF2-40B4-BE49-F238E27FC236}">
                <a16:creationId xmlns:a16="http://schemas.microsoft.com/office/drawing/2014/main" id="{41B9A1C8-8C94-DD4D-96B2-241894A3D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368346"/>
              </p:ext>
            </p:extLst>
          </p:nvPr>
        </p:nvGraphicFramePr>
        <p:xfrm>
          <a:off x="255249" y="3837031"/>
          <a:ext cx="1450009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009">
                  <a:extLst>
                    <a:ext uri="{9D8B030D-6E8A-4147-A177-3AD203B41FA5}">
                      <a16:colId xmlns:a16="http://schemas.microsoft.com/office/drawing/2014/main" val="786929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b="0" dirty="0">
                          <a:solidFill>
                            <a:schemeClr val="bg1"/>
                          </a:solidFill>
                        </a:rPr>
                        <a:t>untere Bergbahn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215379"/>
                  </a:ext>
                </a:extLst>
              </a:tr>
            </a:tbl>
          </a:graphicData>
        </a:graphic>
      </p:graphicFrame>
      <p:sp>
        <p:nvSpPr>
          <p:cNvPr id="25" name="Textfeld 21">
            <a:extLst>
              <a:ext uri="{FF2B5EF4-FFF2-40B4-BE49-F238E27FC236}">
                <a16:creationId xmlns:a16="http://schemas.microsoft.com/office/drawing/2014/main" id="{CD6B68E4-1CD0-3440-828C-8EF4CF0F1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600" y="6290653"/>
            <a:ext cx="3454400" cy="677108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800" dirty="0"/>
              <a:t>Zitierhinweis: Emrich, A. L., Maier, A.-M. &amp; Projektteam (2021): Die Heidelberger Bergbahn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</a:t>
            </a:r>
            <a:r>
              <a:rPr lang="de-DE" altLang="de-DE" sz="700" dirty="0"/>
              <a:t> </a:t>
            </a:r>
            <a:r>
              <a:rPr lang="de-DE" altLang="de-DE" sz="700" dirty="0">
                <a:hlinkClick r:id="rId5"/>
              </a:rPr>
              <a:t>https://www.ph-heidelberg.de/deutsch/forschung/verbundprojekt-durchgaengige-sprachfoerderung/kl-34-integrierte-sprachfoerderung.html</a:t>
            </a:r>
            <a:endParaRPr lang="de-DE" altLang="de-DE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6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196</Words>
  <Application>Microsoft Macintosh PowerPoint</Application>
  <PresentationFormat>A4-Papier (210 x 297 mm)</PresentationFormat>
  <Paragraphs>40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Anna--Maria Maier</dc:creator>
  <cp:lastModifiedBy>Lisa Reinhardt</cp:lastModifiedBy>
  <cp:revision>14</cp:revision>
  <dcterms:created xsi:type="dcterms:W3CDTF">2020-05-06T09:43:14Z</dcterms:created>
  <dcterms:modified xsi:type="dcterms:W3CDTF">2021-05-17T01:55:09Z</dcterms:modified>
</cp:coreProperties>
</file>