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7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atulpe@gmail.com" initials="n" lastIdx="1" clrIdx="0">
    <p:extLst>
      <p:ext uri="{19B8F6BF-5375-455C-9EA6-DF929625EA0E}">
        <p15:presenceInfo xmlns:p15="http://schemas.microsoft.com/office/powerpoint/2012/main" userId="dff68b99f637e926" providerId="Windows Live"/>
      </p:ext>
    </p:extLst>
  </p:cmAuthor>
  <p:cmAuthor id="2" name="AnnaMariaMaier Maier" initials="AM" lastIdx="7" clrIdx="1">
    <p:extLst>
      <p:ext uri="{19B8F6BF-5375-455C-9EA6-DF929625EA0E}">
        <p15:presenceInfo xmlns:p15="http://schemas.microsoft.com/office/powerpoint/2012/main" userId="S::annamariamaier.maier@bwstaff.de::df145ebd-c43e-4500-a0d3-421bcdf93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A5CCA-67D8-49AE-9D89-629D5813CB7E}" v="3" dt="2021-04-29T09:12:16.303"/>
    <p1510:client id="{B8FF93E3-9A87-4958-AA68-9BCAABA334E7}" v="3" dt="2021-04-29T09:06:01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>
        <p:scale>
          <a:sx n="192" d="100"/>
          <a:sy n="192" d="100"/>
        </p:scale>
        <p:origin x="704" y="-7464"/>
      </p:cViewPr>
      <p:guideLst/>
    </p:cSldViewPr>
  </p:slideViewPr>
  <p:notesTextViewPr>
    <p:cViewPr>
      <p:scale>
        <a:sx n="170" d="100"/>
        <a:sy n="1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ziana Messina" userId="0e0c0d8caddbe46b" providerId="Windows Live" clId="Web-{B8FF93E3-9A87-4958-AA68-9BCAABA334E7}"/>
    <pc:docChg chg="modSld">
      <pc:chgData name="Tiziana Messina" userId="0e0c0d8caddbe46b" providerId="Windows Live" clId="Web-{B8FF93E3-9A87-4958-AA68-9BCAABA334E7}" dt="2021-04-29T09:06:01.111" v="2" actId="1076"/>
      <pc:docMkLst>
        <pc:docMk/>
      </pc:docMkLst>
      <pc:sldChg chg="modSp">
        <pc:chgData name="Tiziana Messina" userId="0e0c0d8caddbe46b" providerId="Windows Live" clId="Web-{B8FF93E3-9A87-4958-AA68-9BCAABA334E7}" dt="2021-04-29T09:06:01.111" v="2" actId="1076"/>
        <pc:sldMkLst>
          <pc:docMk/>
          <pc:sldMk cId="1139397927" sldId="279"/>
        </pc:sldMkLst>
        <pc:spChg chg="mod">
          <ac:chgData name="Tiziana Messina" userId="0e0c0d8caddbe46b" providerId="Windows Live" clId="Web-{B8FF93E3-9A87-4958-AA68-9BCAABA334E7}" dt="2021-04-29T09:06:01.111" v="2" actId="1076"/>
          <ac:spMkLst>
            <pc:docMk/>
            <pc:sldMk cId="1139397927" sldId="279"/>
            <ac:spMk id="35" creationId="{2D7D9D25-C243-3744-9588-C41F179BA1A0}"/>
          </ac:spMkLst>
        </pc:spChg>
        <pc:spChg chg="mod">
          <ac:chgData name="Tiziana Messina" userId="0e0c0d8caddbe46b" providerId="Windows Live" clId="Web-{B8FF93E3-9A87-4958-AA68-9BCAABA334E7}" dt="2021-04-29T09:05:50.345" v="0" actId="1076"/>
          <ac:spMkLst>
            <pc:docMk/>
            <pc:sldMk cId="1139397927" sldId="279"/>
            <ac:spMk id="36" creationId="{16E9C1B3-5004-AE47-BFA6-2B58B5D9B399}"/>
          </ac:spMkLst>
        </pc:spChg>
        <pc:spChg chg="mod">
          <ac:chgData name="Tiziana Messina" userId="0e0c0d8caddbe46b" providerId="Windows Live" clId="Web-{B8FF93E3-9A87-4958-AA68-9BCAABA334E7}" dt="2021-04-29T09:05:56.236" v="1" actId="1076"/>
          <ac:spMkLst>
            <pc:docMk/>
            <pc:sldMk cId="1139397927" sldId="279"/>
            <ac:spMk id="37" creationId="{C71A5AA9-17A3-724D-9AF8-E7198952C323}"/>
          </ac:spMkLst>
        </pc:spChg>
      </pc:sldChg>
    </pc:docChg>
  </pc:docChgLst>
  <pc:docChgLst>
    <pc:chgData name="Tiziana Messina" userId="0e0c0d8caddbe46b" providerId="Windows Live" clId="Web-{11AA5CCA-67D8-49AE-9D89-629D5813CB7E}"/>
    <pc:docChg chg="modSld">
      <pc:chgData name="Tiziana Messina" userId="0e0c0d8caddbe46b" providerId="Windows Live" clId="Web-{11AA5CCA-67D8-49AE-9D89-629D5813CB7E}" dt="2021-04-29T09:12:16.303" v="2" actId="1076"/>
      <pc:docMkLst>
        <pc:docMk/>
      </pc:docMkLst>
      <pc:sldChg chg="modSp">
        <pc:chgData name="Tiziana Messina" userId="0e0c0d8caddbe46b" providerId="Windows Live" clId="Web-{11AA5CCA-67D8-49AE-9D89-629D5813CB7E}" dt="2021-04-29T09:12:16.303" v="2" actId="1076"/>
        <pc:sldMkLst>
          <pc:docMk/>
          <pc:sldMk cId="4096400530" sldId="278"/>
        </pc:sldMkLst>
        <pc:spChg chg="mod">
          <ac:chgData name="Tiziana Messina" userId="0e0c0d8caddbe46b" providerId="Windows Live" clId="Web-{11AA5CCA-67D8-49AE-9D89-629D5813CB7E}" dt="2021-04-29T09:12:16.303" v="2" actId="1076"/>
          <ac:spMkLst>
            <pc:docMk/>
            <pc:sldMk cId="4096400530" sldId="278"/>
            <ac:spMk id="12" creationId="{107C99D6-1F93-48E7-BE1B-6ED7CE13BC3E}"/>
          </ac:spMkLst>
        </pc:spChg>
        <pc:spChg chg="mod">
          <ac:chgData name="Tiziana Messina" userId="0e0c0d8caddbe46b" providerId="Windows Live" clId="Web-{11AA5CCA-67D8-49AE-9D89-629D5813CB7E}" dt="2021-04-29T09:12:02.444" v="0" actId="1076"/>
          <ac:spMkLst>
            <pc:docMk/>
            <pc:sldMk cId="4096400530" sldId="278"/>
            <ac:spMk id="13" creationId="{3BBE71A4-F869-4320-A9D0-7A7559464080}"/>
          </ac:spMkLst>
        </pc:spChg>
        <pc:spChg chg="mod">
          <ac:chgData name="Tiziana Messina" userId="0e0c0d8caddbe46b" providerId="Windows Live" clId="Web-{11AA5CCA-67D8-49AE-9D89-629D5813CB7E}" dt="2021-04-29T09:12:10.209" v="1" actId="1076"/>
          <ac:spMkLst>
            <pc:docMk/>
            <pc:sldMk cId="4096400530" sldId="278"/>
            <ac:spMk id="14" creationId="{0220BACE-3323-41D9-93B7-3F80217621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79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38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41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39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54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7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18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10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25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8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5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D2EB-0FA9-48D5-ABE4-95ABFB3E0CFF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3BED-6071-4096-B3A7-7B86E8D3D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-heidelberg.de/deutsch/forschung/verbundprojekt-durchgaengige-sprachfoerderung/kl-34-integrierte-sprachfoerderu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CE09CF5-58AA-4358-BA24-7ED19DD02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03243"/>
              </p:ext>
            </p:extLst>
          </p:nvPr>
        </p:nvGraphicFramePr>
        <p:xfrm>
          <a:off x="1169853" y="1550425"/>
          <a:ext cx="5462441" cy="757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413">
                  <a:extLst>
                    <a:ext uri="{9D8B030D-6E8A-4147-A177-3AD203B41FA5}">
                      <a16:colId xmlns:a16="http://schemas.microsoft.com/office/drawing/2014/main" val="3522836600"/>
                    </a:ext>
                  </a:extLst>
                </a:gridCol>
                <a:gridCol w="2635389">
                  <a:extLst>
                    <a:ext uri="{9D8B030D-6E8A-4147-A177-3AD203B41FA5}">
                      <a16:colId xmlns:a16="http://schemas.microsoft.com/office/drawing/2014/main" val="259932553"/>
                    </a:ext>
                  </a:extLst>
                </a:gridCol>
                <a:gridCol w="1527639">
                  <a:extLst>
                    <a:ext uri="{9D8B030D-6E8A-4147-A177-3AD203B41FA5}">
                      <a16:colId xmlns:a16="http://schemas.microsoft.com/office/drawing/2014/main" val="3670947593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 u="none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fühlt sich </a:t>
                      </a:r>
                      <a:r>
                        <a:rPr lang="de-DE" sz="1400" b="1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Mehrnousch</a:t>
                      </a: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34599"/>
                  </a:ext>
                </a:extLst>
              </a:tr>
              <a:tr h="32729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1974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Geburt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glücklich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055715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 u="none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erste Lebensjahre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wächst auf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geht zur Schule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03347"/>
                  </a:ext>
                </a:extLst>
              </a:tr>
              <a:tr h="95583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Krieg zwischen Iran und Irak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verlässt mit ihrer Familie den Iran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nicht mehr glücklich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864160"/>
                  </a:ext>
                </a:extLst>
              </a:tr>
              <a:tr h="136042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flieht in die Türkei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darf nicht zur Schule gehen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verlässt mit ihrer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Familie die Türkei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wohl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830"/>
                  </a:ext>
                </a:extLst>
              </a:tr>
              <a:tr h="122897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kommt nach Deutschland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lebt mit ihrer Familie in Flüchtlingsheimen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unwohl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611986"/>
                  </a:ext>
                </a:extLst>
              </a:tr>
              <a:tr h="140269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11,5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kommt nach Heidelberg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ist ihr neues Zuhause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darf zur Schule gehen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glücklich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918500"/>
                  </a:ext>
                </a:extLst>
              </a:tr>
              <a:tr h="117168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arbeitet als Autorin und hält Vorträge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sehr glücklich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538553"/>
                  </a:ext>
                </a:extLst>
              </a:tr>
            </a:tbl>
          </a:graphicData>
        </a:graphic>
      </p:graphicFrame>
      <p:sp>
        <p:nvSpPr>
          <p:cNvPr id="10" name="Text Box 7">
            <a:extLst>
              <a:ext uri="{FF2B5EF4-FFF2-40B4-BE49-F238E27FC236}">
                <a16:creationId xmlns:a16="http://schemas.microsoft.com/office/drawing/2014/main" id="{21182C85-DC22-4C6F-AD14-F21839E90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5" y="80674"/>
            <a:ext cx="6298060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  <a:r>
              <a:rPr lang="de-DE" sz="1600" dirty="0" err="1">
                <a:latin typeface="Century Gothic" panose="020B0502020202020204" pitchFamily="34" charset="0"/>
              </a:rPr>
              <a:t>Mehrnouschs</a:t>
            </a:r>
            <a:r>
              <a:rPr lang="de-DE" sz="1600" dirty="0">
                <a:latin typeface="Century Gothic" panose="020B0502020202020204" pitchFamily="34" charset="0"/>
              </a:rPr>
              <a:t> Weg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Name: 									Datum:</a:t>
            </a:r>
            <a:endParaRPr lang="de-DE" sz="1600" b="1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12" name="Textfeld 21">
            <a:extLst>
              <a:ext uri="{FF2B5EF4-FFF2-40B4-BE49-F238E27FC236}">
                <a16:creationId xmlns:a16="http://schemas.microsoft.com/office/drawing/2014/main" id="{107C99D6-1F93-48E7-BE1B-6ED7CE13B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573" y="9188401"/>
            <a:ext cx="2286000" cy="846386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</a:t>
            </a:r>
            <a:r>
              <a:rPr lang="de-DE" altLang="de-DE" sz="700" dirty="0" err="1"/>
              <a:t>Böning</a:t>
            </a:r>
            <a:r>
              <a:rPr lang="de-DE" altLang="de-DE" sz="700" dirty="0"/>
              <a:t>, A., Emrich, A. L., Maier, A.-M. &amp; Projektteam (2020): </a:t>
            </a:r>
            <a:r>
              <a:rPr lang="de-DE" altLang="de-DE" sz="700" dirty="0" err="1"/>
              <a:t>Mehrnouschs</a:t>
            </a:r>
            <a:r>
              <a:rPr lang="de-DE" altLang="de-DE" sz="700" dirty="0"/>
              <a:t> Reise </a:t>
            </a:r>
            <a:r>
              <a:rPr lang="mr-IN" altLang="de-DE" sz="700" dirty="0"/>
              <a:t>–</a:t>
            </a:r>
            <a:r>
              <a:rPr lang="de-DE" altLang="de-DE" sz="700" dirty="0"/>
              <a:t> Visualisierung.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highlight>
                <a:srgbClr val="FFFF00"/>
              </a:highlight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BBE71A4-F869-4320-A9D0-7A7559464080}"/>
              </a:ext>
            </a:extLst>
          </p:cNvPr>
          <p:cNvSpPr/>
          <p:nvPr/>
        </p:nvSpPr>
        <p:spPr>
          <a:xfrm flipH="1">
            <a:off x="1171492" y="9215031"/>
            <a:ext cx="313897" cy="3045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220BACE-3323-41D9-93B7-3F80217621CA}"/>
              </a:ext>
            </a:extLst>
          </p:cNvPr>
          <p:cNvSpPr/>
          <p:nvPr/>
        </p:nvSpPr>
        <p:spPr>
          <a:xfrm>
            <a:off x="1530079" y="9123370"/>
            <a:ext cx="268591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>
                <a:latin typeface="Century Gothic" panose="020B0502020202020204" pitchFamily="34" charset="0"/>
              </a:rPr>
              <a:t>.</a:t>
            </a:r>
            <a:r>
              <a:rPr lang="de-DE"/>
              <a:t> 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8AFE2FE4-449A-464B-AA8A-EE419B02145E}"/>
              </a:ext>
            </a:extLst>
          </p:cNvPr>
          <p:cNvSpPr/>
          <p:nvPr/>
        </p:nvSpPr>
        <p:spPr>
          <a:xfrm>
            <a:off x="287294" y="2311441"/>
            <a:ext cx="984407" cy="8784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C7178B7B-50D2-48E9-AC8F-509D537F9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277834"/>
              </p:ext>
            </p:extLst>
          </p:nvPr>
        </p:nvGraphicFramePr>
        <p:xfrm>
          <a:off x="1179113" y="995887"/>
          <a:ext cx="5418458" cy="4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134">
                  <a:extLst>
                    <a:ext uri="{9D8B030D-6E8A-4147-A177-3AD203B41FA5}">
                      <a16:colId xmlns:a16="http://schemas.microsoft.com/office/drawing/2014/main" val="3522836600"/>
                    </a:ext>
                  </a:extLst>
                </a:gridCol>
                <a:gridCol w="4128324">
                  <a:extLst>
                    <a:ext uri="{9D8B030D-6E8A-4147-A177-3AD203B41FA5}">
                      <a16:colId xmlns:a16="http://schemas.microsoft.com/office/drawing/2014/main" val="3670947593"/>
                    </a:ext>
                  </a:extLst>
                </a:gridCol>
              </a:tblGrid>
              <a:tr h="4234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 ?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Mehrnousch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055715"/>
                  </a:ext>
                </a:extLst>
              </a:tr>
            </a:tbl>
          </a:graphicData>
        </a:graphic>
      </p:graphicFrame>
      <p:sp>
        <p:nvSpPr>
          <p:cNvPr id="18" name="Flussdiagramm: Manuelle Verarbeitung 17">
            <a:extLst>
              <a:ext uri="{FF2B5EF4-FFF2-40B4-BE49-F238E27FC236}">
                <a16:creationId xmlns:a16="http://schemas.microsoft.com/office/drawing/2014/main" id="{4BEE15F0-7023-474B-B386-EF30027990C4}"/>
              </a:ext>
            </a:extLst>
          </p:cNvPr>
          <p:cNvSpPr/>
          <p:nvPr/>
        </p:nvSpPr>
        <p:spPr>
          <a:xfrm rot="16200000">
            <a:off x="373183" y="4250703"/>
            <a:ext cx="784188" cy="984407"/>
          </a:xfrm>
          <a:prstGeom prst="flowChartManualOperatio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D776E15-893F-405B-BF19-AF2F2CB8C010}"/>
              </a:ext>
            </a:extLst>
          </p:cNvPr>
          <p:cNvSpPr/>
          <p:nvPr/>
        </p:nvSpPr>
        <p:spPr>
          <a:xfrm>
            <a:off x="186532" y="5636989"/>
            <a:ext cx="1157157" cy="7841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FCA00EC-0783-4D7C-A1D5-5C6395E596DE}"/>
              </a:ext>
            </a:extLst>
          </p:cNvPr>
          <p:cNvSpPr txBox="1"/>
          <p:nvPr/>
        </p:nvSpPr>
        <p:spPr>
          <a:xfrm>
            <a:off x="222173" y="5884968"/>
            <a:ext cx="11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Century Gothic" panose="020B0502020202020204" pitchFamily="34" charset="0"/>
              </a:rPr>
              <a:t>Deutschland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DE5EA3DE-8AC3-4D4E-8153-8127A3A83F3E}"/>
              </a:ext>
            </a:extLst>
          </p:cNvPr>
          <p:cNvSpPr/>
          <p:nvPr/>
        </p:nvSpPr>
        <p:spPr>
          <a:xfrm>
            <a:off x="172926" y="8310578"/>
            <a:ext cx="1157157" cy="6489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D6D4395-0A27-4273-A30D-37D40050461A}"/>
              </a:ext>
            </a:extLst>
          </p:cNvPr>
          <p:cNvSpPr/>
          <p:nvPr/>
        </p:nvSpPr>
        <p:spPr>
          <a:xfrm>
            <a:off x="172926" y="7017128"/>
            <a:ext cx="1157157" cy="7841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1383877-071E-49FB-89A1-BD6E24952E6E}"/>
              </a:ext>
            </a:extLst>
          </p:cNvPr>
          <p:cNvSpPr txBox="1"/>
          <p:nvPr/>
        </p:nvSpPr>
        <p:spPr>
          <a:xfrm>
            <a:off x="424833" y="4589016"/>
            <a:ext cx="709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latin typeface="Century Gothic" panose="020B0502020202020204" pitchFamily="34" charset="0"/>
              </a:rPr>
              <a:t>Türkei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406347D-CB5C-4E5F-AEF5-A44748110A57}"/>
              </a:ext>
            </a:extLst>
          </p:cNvPr>
          <p:cNvSpPr txBox="1"/>
          <p:nvPr/>
        </p:nvSpPr>
        <p:spPr>
          <a:xfrm>
            <a:off x="547953" y="2593998"/>
            <a:ext cx="514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latin typeface="Century Gothic" panose="020B0502020202020204" pitchFamily="34" charset="0"/>
              </a:rPr>
              <a:t>Iran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6C1F98E-2667-4B4A-97C5-491ED286F2AE}"/>
              </a:ext>
            </a:extLst>
          </p:cNvPr>
          <p:cNvSpPr txBox="1"/>
          <p:nvPr/>
        </p:nvSpPr>
        <p:spPr>
          <a:xfrm>
            <a:off x="160478" y="7211754"/>
            <a:ext cx="1157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Heidelberg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F81341D-9630-4579-8914-712F5850A141}"/>
              </a:ext>
            </a:extLst>
          </p:cNvPr>
          <p:cNvSpPr txBox="1"/>
          <p:nvPr/>
        </p:nvSpPr>
        <p:spPr>
          <a:xfrm>
            <a:off x="287294" y="8443461"/>
            <a:ext cx="98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Karlsruhe</a:t>
            </a:r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3888389D-0710-43CD-8A88-CC7E0D08B6C8}"/>
              </a:ext>
            </a:extLst>
          </p:cNvPr>
          <p:cNvSpPr/>
          <p:nvPr/>
        </p:nvSpPr>
        <p:spPr>
          <a:xfrm>
            <a:off x="582245" y="3180058"/>
            <a:ext cx="150244" cy="1255594"/>
          </a:xfrm>
          <a:custGeom>
            <a:avLst/>
            <a:gdLst>
              <a:gd name="connsiteX0" fmla="*/ 150244 w 150244"/>
              <a:gd name="connsiteY0" fmla="*/ 0 h 1255594"/>
              <a:gd name="connsiteX1" fmla="*/ 119 w 150244"/>
              <a:gd name="connsiteY1" fmla="*/ 709684 h 1255594"/>
              <a:gd name="connsiteX2" fmla="*/ 122949 w 150244"/>
              <a:gd name="connsiteY2" fmla="*/ 1255594 h 1255594"/>
              <a:gd name="connsiteX3" fmla="*/ 122949 w 150244"/>
              <a:gd name="connsiteY3" fmla="*/ 1255594 h 12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4" h="1255594">
                <a:moveTo>
                  <a:pt x="150244" y="0"/>
                </a:moveTo>
                <a:cubicBezTo>
                  <a:pt x="77456" y="250209"/>
                  <a:pt x="4668" y="500418"/>
                  <a:pt x="119" y="709684"/>
                </a:cubicBezTo>
                <a:cubicBezTo>
                  <a:pt x="-4430" y="918950"/>
                  <a:pt x="122949" y="1255594"/>
                  <a:pt x="122949" y="1255594"/>
                </a:cubicBezTo>
                <a:lnTo>
                  <a:pt x="122949" y="125559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88285DFB-C1B8-4A13-A524-844021DB02E8}"/>
              </a:ext>
            </a:extLst>
          </p:cNvPr>
          <p:cNvSpPr/>
          <p:nvPr/>
        </p:nvSpPr>
        <p:spPr>
          <a:xfrm>
            <a:off x="626315" y="7827396"/>
            <a:ext cx="106173" cy="477365"/>
          </a:xfrm>
          <a:custGeom>
            <a:avLst/>
            <a:gdLst>
              <a:gd name="connsiteX0" fmla="*/ 150244 w 150244"/>
              <a:gd name="connsiteY0" fmla="*/ 0 h 1255594"/>
              <a:gd name="connsiteX1" fmla="*/ 119 w 150244"/>
              <a:gd name="connsiteY1" fmla="*/ 709684 h 1255594"/>
              <a:gd name="connsiteX2" fmla="*/ 122949 w 150244"/>
              <a:gd name="connsiteY2" fmla="*/ 1255594 h 1255594"/>
              <a:gd name="connsiteX3" fmla="*/ 122949 w 150244"/>
              <a:gd name="connsiteY3" fmla="*/ 1255594 h 12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4" h="1255594">
                <a:moveTo>
                  <a:pt x="150244" y="0"/>
                </a:moveTo>
                <a:cubicBezTo>
                  <a:pt x="77456" y="250209"/>
                  <a:pt x="4668" y="500418"/>
                  <a:pt x="119" y="709684"/>
                </a:cubicBezTo>
                <a:cubicBezTo>
                  <a:pt x="-4430" y="918950"/>
                  <a:pt x="122949" y="1255594"/>
                  <a:pt x="122949" y="1255594"/>
                </a:cubicBezTo>
                <a:lnTo>
                  <a:pt x="122949" y="125559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33A33764-1E7D-4917-B985-E1884721CC61}"/>
              </a:ext>
            </a:extLst>
          </p:cNvPr>
          <p:cNvSpPr/>
          <p:nvPr/>
        </p:nvSpPr>
        <p:spPr>
          <a:xfrm flipH="1">
            <a:off x="732488" y="6409945"/>
            <a:ext cx="144161" cy="617663"/>
          </a:xfrm>
          <a:custGeom>
            <a:avLst/>
            <a:gdLst>
              <a:gd name="connsiteX0" fmla="*/ 150244 w 150244"/>
              <a:gd name="connsiteY0" fmla="*/ 0 h 1255594"/>
              <a:gd name="connsiteX1" fmla="*/ 119 w 150244"/>
              <a:gd name="connsiteY1" fmla="*/ 709684 h 1255594"/>
              <a:gd name="connsiteX2" fmla="*/ 122949 w 150244"/>
              <a:gd name="connsiteY2" fmla="*/ 1255594 h 1255594"/>
              <a:gd name="connsiteX3" fmla="*/ 122949 w 150244"/>
              <a:gd name="connsiteY3" fmla="*/ 1255594 h 12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4" h="1255594">
                <a:moveTo>
                  <a:pt x="150244" y="0"/>
                </a:moveTo>
                <a:cubicBezTo>
                  <a:pt x="77456" y="250209"/>
                  <a:pt x="4668" y="500418"/>
                  <a:pt x="119" y="709684"/>
                </a:cubicBezTo>
                <a:cubicBezTo>
                  <a:pt x="-4430" y="918950"/>
                  <a:pt x="122949" y="1255594"/>
                  <a:pt x="122949" y="1255594"/>
                </a:cubicBezTo>
                <a:lnTo>
                  <a:pt x="122949" y="125559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1BE1BD3F-3579-41F6-B911-CA15E8E6C7BB}"/>
              </a:ext>
            </a:extLst>
          </p:cNvPr>
          <p:cNvSpPr/>
          <p:nvPr/>
        </p:nvSpPr>
        <p:spPr>
          <a:xfrm>
            <a:off x="691546" y="5063449"/>
            <a:ext cx="70387" cy="600502"/>
          </a:xfrm>
          <a:custGeom>
            <a:avLst/>
            <a:gdLst>
              <a:gd name="connsiteX0" fmla="*/ 0 w 70387"/>
              <a:gd name="connsiteY0" fmla="*/ 0 h 600502"/>
              <a:gd name="connsiteX1" fmla="*/ 68239 w 70387"/>
              <a:gd name="connsiteY1" fmla="*/ 368490 h 600502"/>
              <a:gd name="connsiteX2" fmla="*/ 54591 w 70387"/>
              <a:gd name="connsiteY2" fmla="*/ 600502 h 600502"/>
              <a:gd name="connsiteX3" fmla="*/ 54591 w 70387"/>
              <a:gd name="connsiteY3" fmla="*/ 600502 h 60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87" h="600502">
                <a:moveTo>
                  <a:pt x="0" y="0"/>
                </a:moveTo>
                <a:cubicBezTo>
                  <a:pt x="29570" y="134203"/>
                  <a:pt x="59141" y="268406"/>
                  <a:pt x="68239" y="368490"/>
                </a:cubicBezTo>
                <a:cubicBezTo>
                  <a:pt x="77337" y="468574"/>
                  <a:pt x="54591" y="600502"/>
                  <a:pt x="54591" y="600502"/>
                </a:cubicBezTo>
                <a:lnTo>
                  <a:pt x="54591" y="600502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>
            <a:extLst>
              <a:ext uri="{FF2B5EF4-FFF2-40B4-BE49-F238E27FC236}">
                <a16:creationId xmlns:a16="http://schemas.microsoft.com/office/drawing/2014/main" id="{457D0D23-319D-B748-AFA3-3BB0BFC90D67}"/>
              </a:ext>
            </a:extLst>
          </p:cNvPr>
          <p:cNvSpPr/>
          <p:nvPr/>
        </p:nvSpPr>
        <p:spPr>
          <a:xfrm>
            <a:off x="2523507" y="3511771"/>
            <a:ext cx="320633" cy="13973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rechts 29">
            <a:extLst>
              <a:ext uri="{FF2B5EF4-FFF2-40B4-BE49-F238E27FC236}">
                <a16:creationId xmlns:a16="http://schemas.microsoft.com/office/drawing/2014/main" id="{ED79EB9F-1075-394E-8842-1882EFE35C15}"/>
              </a:ext>
            </a:extLst>
          </p:cNvPr>
          <p:cNvSpPr/>
          <p:nvPr/>
        </p:nvSpPr>
        <p:spPr>
          <a:xfrm>
            <a:off x="2523507" y="4786448"/>
            <a:ext cx="320633" cy="1397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de-DE" u="sng"/>
              <a:t>10</a:t>
            </a:r>
            <a:endParaRPr lang="de-DE"/>
          </a:p>
        </p:txBody>
      </p:sp>
      <p:sp>
        <p:nvSpPr>
          <p:cNvPr id="31" name="Pfeil nach rechts 29">
            <a:extLst>
              <a:ext uri="{FF2B5EF4-FFF2-40B4-BE49-F238E27FC236}">
                <a16:creationId xmlns:a16="http://schemas.microsoft.com/office/drawing/2014/main" id="{B85E5351-8048-4E2E-8A69-128B37A029CB}"/>
              </a:ext>
            </a:extLst>
          </p:cNvPr>
          <p:cNvSpPr/>
          <p:nvPr/>
        </p:nvSpPr>
        <p:spPr>
          <a:xfrm>
            <a:off x="2523507" y="7185263"/>
            <a:ext cx="320633" cy="13973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40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e 37">
            <a:extLst>
              <a:ext uri="{FF2B5EF4-FFF2-40B4-BE49-F238E27FC236}">
                <a16:creationId xmlns:a16="http://schemas.microsoft.com/office/drawing/2014/main" id="{B237E80F-6875-EE44-A5D2-65F8AC9F9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728534"/>
              </p:ext>
            </p:extLst>
          </p:nvPr>
        </p:nvGraphicFramePr>
        <p:xfrm>
          <a:off x="1169853" y="1550425"/>
          <a:ext cx="5462441" cy="7552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413">
                  <a:extLst>
                    <a:ext uri="{9D8B030D-6E8A-4147-A177-3AD203B41FA5}">
                      <a16:colId xmlns:a16="http://schemas.microsoft.com/office/drawing/2014/main" val="3522836600"/>
                    </a:ext>
                  </a:extLst>
                </a:gridCol>
                <a:gridCol w="2635389">
                  <a:extLst>
                    <a:ext uri="{9D8B030D-6E8A-4147-A177-3AD203B41FA5}">
                      <a16:colId xmlns:a16="http://schemas.microsoft.com/office/drawing/2014/main" val="259932553"/>
                    </a:ext>
                  </a:extLst>
                </a:gridCol>
                <a:gridCol w="1527639">
                  <a:extLst>
                    <a:ext uri="{9D8B030D-6E8A-4147-A177-3AD203B41FA5}">
                      <a16:colId xmlns:a16="http://schemas.microsoft.com/office/drawing/2014/main" val="3670947593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 u="none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Was?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Wie fühlt sich </a:t>
                      </a:r>
                      <a:r>
                        <a:rPr lang="de-DE" sz="1400" b="1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Mehrnousch</a:t>
                      </a: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34599"/>
                  </a:ext>
                </a:extLst>
              </a:tr>
              <a:tr h="32729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1974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055715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1" u="none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erste Lebensjahre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03347"/>
                  </a:ext>
                </a:extLst>
              </a:tr>
              <a:tr h="95583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864160"/>
                  </a:ext>
                </a:extLst>
              </a:tr>
              <a:tr h="136042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830"/>
                  </a:ext>
                </a:extLst>
              </a:tr>
              <a:tr h="122897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611986"/>
                  </a:ext>
                </a:extLst>
              </a:tr>
              <a:tr h="140269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11,5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918500"/>
                  </a:ext>
                </a:extLst>
              </a:tr>
              <a:tr h="117168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400" b="0" u="sng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46 Jahre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21920" marR="121920" marT="60962" marB="609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538553"/>
                  </a:ext>
                </a:extLst>
              </a:tr>
            </a:tbl>
          </a:graphicData>
        </a:graphic>
      </p:graphicFrame>
      <p:sp>
        <p:nvSpPr>
          <p:cNvPr id="39" name="Text Box 7">
            <a:extLst>
              <a:ext uri="{FF2B5EF4-FFF2-40B4-BE49-F238E27FC236}">
                <a16:creationId xmlns:a16="http://schemas.microsoft.com/office/drawing/2014/main" id="{A16D7624-E6BF-A242-ABDD-2D0EF6FB9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5" y="80674"/>
            <a:ext cx="6298060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  <a:r>
              <a:rPr lang="de-DE" sz="1600" dirty="0" err="1">
                <a:latin typeface="Century Gothic" panose="020B0502020202020204" pitchFamily="34" charset="0"/>
              </a:rPr>
              <a:t>Mehrnouschs</a:t>
            </a:r>
            <a:r>
              <a:rPr lang="de-DE" sz="1600" dirty="0">
                <a:latin typeface="Century Gothic" panose="020B0502020202020204" pitchFamily="34" charset="0"/>
              </a:rPr>
              <a:t> Weg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Name: 									Datum:</a:t>
            </a:r>
            <a:endParaRPr lang="de-DE" sz="1600" b="1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716DA5B-6FE9-0945-A846-E9033AC0AFE0}"/>
              </a:ext>
            </a:extLst>
          </p:cNvPr>
          <p:cNvSpPr/>
          <p:nvPr/>
        </p:nvSpPr>
        <p:spPr>
          <a:xfrm flipH="1">
            <a:off x="1171492" y="9215031"/>
            <a:ext cx="313897" cy="3045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A39B0ADE-A7A3-C240-A298-B19963F1DE7A}"/>
              </a:ext>
            </a:extLst>
          </p:cNvPr>
          <p:cNvSpPr/>
          <p:nvPr/>
        </p:nvSpPr>
        <p:spPr>
          <a:xfrm>
            <a:off x="1530079" y="9123370"/>
            <a:ext cx="268591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>
                <a:latin typeface="Century Gothic" panose="020B0502020202020204" pitchFamily="34" charset="0"/>
              </a:rPr>
              <a:t>.</a:t>
            </a:r>
            <a:r>
              <a:rPr lang="de-DE"/>
              <a:t> </a:t>
            </a:r>
          </a:p>
        </p:txBody>
      </p:sp>
      <p:sp>
        <p:nvSpPr>
          <p:cNvPr id="43" name="Rechteck: abgerundete Ecken 14">
            <a:extLst>
              <a:ext uri="{FF2B5EF4-FFF2-40B4-BE49-F238E27FC236}">
                <a16:creationId xmlns:a16="http://schemas.microsoft.com/office/drawing/2014/main" id="{02F933D2-9625-DF42-8261-CDECC6451AC4}"/>
              </a:ext>
            </a:extLst>
          </p:cNvPr>
          <p:cNvSpPr/>
          <p:nvPr/>
        </p:nvSpPr>
        <p:spPr>
          <a:xfrm>
            <a:off x="287294" y="2311441"/>
            <a:ext cx="984407" cy="8784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graphicFrame>
        <p:nvGraphicFramePr>
          <p:cNvPr id="44" name="Tabelle 43">
            <a:extLst>
              <a:ext uri="{FF2B5EF4-FFF2-40B4-BE49-F238E27FC236}">
                <a16:creationId xmlns:a16="http://schemas.microsoft.com/office/drawing/2014/main" id="{5E19241A-260C-7A43-AEF9-00A706093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70270"/>
              </p:ext>
            </p:extLst>
          </p:nvPr>
        </p:nvGraphicFramePr>
        <p:xfrm>
          <a:off x="1179113" y="995887"/>
          <a:ext cx="5418458" cy="4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134">
                  <a:extLst>
                    <a:ext uri="{9D8B030D-6E8A-4147-A177-3AD203B41FA5}">
                      <a16:colId xmlns:a16="http://schemas.microsoft.com/office/drawing/2014/main" val="3522836600"/>
                    </a:ext>
                  </a:extLst>
                </a:gridCol>
                <a:gridCol w="4128324">
                  <a:extLst>
                    <a:ext uri="{9D8B030D-6E8A-4147-A177-3AD203B41FA5}">
                      <a16:colId xmlns:a16="http://schemas.microsoft.com/office/drawing/2014/main" val="3670947593"/>
                    </a:ext>
                  </a:extLst>
                </a:gridCol>
              </a:tblGrid>
              <a:tr h="4234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Wer ?</a:t>
                      </a: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Mehrnousch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1920" marR="121920" marT="60962" marB="609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055715"/>
                  </a:ext>
                </a:extLst>
              </a:tr>
            </a:tbl>
          </a:graphicData>
        </a:graphic>
      </p:graphicFrame>
      <p:sp>
        <p:nvSpPr>
          <p:cNvPr id="45" name="Flussdiagramm: Manuelle Verarbeitung 17">
            <a:extLst>
              <a:ext uri="{FF2B5EF4-FFF2-40B4-BE49-F238E27FC236}">
                <a16:creationId xmlns:a16="http://schemas.microsoft.com/office/drawing/2014/main" id="{FC5BBB51-99D7-B843-8C85-E2B65375B397}"/>
              </a:ext>
            </a:extLst>
          </p:cNvPr>
          <p:cNvSpPr/>
          <p:nvPr/>
        </p:nvSpPr>
        <p:spPr>
          <a:xfrm rot="16200000">
            <a:off x="373183" y="4250703"/>
            <a:ext cx="784188" cy="984407"/>
          </a:xfrm>
          <a:prstGeom prst="flowChartManualOperatio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46" name="Ellipse 20">
            <a:extLst>
              <a:ext uri="{FF2B5EF4-FFF2-40B4-BE49-F238E27FC236}">
                <a16:creationId xmlns:a16="http://schemas.microsoft.com/office/drawing/2014/main" id="{690136B7-CE9C-CF4C-B736-9DCAD95E6487}"/>
              </a:ext>
            </a:extLst>
          </p:cNvPr>
          <p:cNvSpPr/>
          <p:nvPr/>
        </p:nvSpPr>
        <p:spPr>
          <a:xfrm>
            <a:off x="186532" y="5636989"/>
            <a:ext cx="1157157" cy="7841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D39CB65-030A-BB4A-BEF1-8B0792571CD9}"/>
              </a:ext>
            </a:extLst>
          </p:cNvPr>
          <p:cNvSpPr txBox="1"/>
          <p:nvPr/>
        </p:nvSpPr>
        <p:spPr>
          <a:xfrm>
            <a:off x="222173" y="5884968"/>
            <a:ext cx="11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Century Gothic" panose="020B0502020202020204" pitchFamily="34" charset="0"/>
              </a:rPr>
              <a:t>Deutschland</a:t>
            </a:r>
          </a:p>
        </p:txBody>
      </p:sp>
      <p:sp>
        <p:nvSpPr>
          <p:cNvPr id="48" name="Ellipse 23">
            <a:extLst>
              <a:ext uri="{FF2B5EF4-FFF2-40B4-BE49-F238E27FC236}">
                <a16:creationId xmlns:a16="http://schemas.microsoft.com/office/drawing/2014/main" id="{CE98EFFB-6C14-7949-8943-33DE3BE9D245}"/>
              </a:ext>
            </a:extLst>
          </p:cNvPr>
          <p:cNvSpPr/>
          <p:nvPr/>
        </p:nvSpPr>
        <p:spPr>
          <a:xfrm>
            <a:off x="172926" y="8310578"/>
            <a:ext cx="1157157" cy="6489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49" name="Ellipse 24">
            <a:extLst>
              <a:ext uri="{FF2B5EF4-FFF2-40B4-BE49-F238E27FC236}">
                <a16:creationId xmlns:a16="http://schemas.microsoft.com/office/drawing/2014/main" id="{051B5A83-CE11-6A4F-954D-7C5C68FD32D6}"/>
              </a:ext>
            </a:extLst>
          </p:cNvPr>
          <p:cNvSpPr/>
          <p:nvPr/>
        </p:nvSpPr>
        <p:spPr>
          <a:xfrm>
            <a:off x="172926" y="7017128"/>
            <a:ext cx="1157157" cy="78418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2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52D7E0C-7AB3-3B4A-967F-C8626D688B72}"/>
              </a:ext>
            </a:extLst>
          </p:cNvPr>
          <p:cNvSpPr txBox="1"/>
          <p:nvPr/>
        </p:nvSpPr>
        <p:spPr>
          <a:xfrm>
            <a:off x="424833" y="4589016"/>
            <a:ext cx="709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latin typeface="Century Gothic" panose="020B0502020202020204" pitchFamily="34" charset="0"/>
              </a:rPr>
              <a:t>Türkei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7434057-B0C7-7948-8FE9-6ED08203C6B1}"/>
              </a:ext>
            </a:extLst>
          </p:cNvPr>
          <p:cNvSpPr txBox="1"/>
          <p:nvPr/>
        </p:nvSpPr>
        <p:spPr>
          <a:xfrm>
            <a:off x="547953" y="2593998"/>
            <a:ext cx="514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>
                <a:latin typeface="Century Gothic" panose="020B0502020202020204" pitchFamily="34" charset="0"/>
              </a:rPr>
              <a:t>Iran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FEE433A4-0C53-304B-923B-229DEC4BF769}"/>
              </a:ext>
            </a:extLst>
          </p:cNvPr>
          <p:cNvSpPr txBox="1"/>
          <p:nvPr/>
        </p:nvSpPr>
        <p:spPr>
          <a:xfrm>
            <a:off x="160478" y="7211754"/>
            <a:ext cx="1157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Heidelberg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9372835-7400-0E47-9C7E-70649B1E9205}"/>
              </a:ext>
            </a:extLst>
          </p:cNvPr>
          <p:cNvSpPr txBox="1"/>
          <p:nvPr/>
        </p:nvSpPr>
        <p:spPr>
          <a:xfrm>
            <a:off x="287294" y="8443461"/>
            <a:ext cx="984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entury Gothic" panose="020B0502020202020204" pitchFamily="34" charset="0"/>
              </a:rPr>
              <a:t>Karlsruhe</a:t>
            </a:r>
          </a:p>
        </p:txBody>
      </p:sp>
      <p:sp>
        <p:nvSpPr>
          <p:cNvPr id="54" name="Freihandform: Form 2">
            <a:extLst>
              <a:ext uri="{FF2B5EF4-FFF2-40B4-BE49-F238E27FC236}">
                <a16:creationId xmlns:a16="http://schemas.microsoft.com/office/drawing/2014/main" id="{BDDA319F-518D-CF4F-95A1-103F8A5EFBBE}"/>
              </a:ext>
            </a:extLst>
          </p:cNvPr>
          <p:cNvSpPr/>
          <p:nvPr/>
        </p:nvSpPr>
        <p:spPr>
          <a:xfrm>
            <a:off x="582245" y="3180058"/>
            <a:ext cx="150244" cy="1255594"/>
          </a:xfrm>
          <a:custGeom>
            <a:avLst/>
            <a:gdLst>
              <a:gd name="connsiteX0" fmla="*/ 150244 w 150244"/>
              <a:gd name="connsiteY0" fmla="*/ 0 h 1255594"/>
              <a:gd name="connsiteX1" fmla="*/ 119 w 150244"/>
              <a:gd name="connsiteY1" fmla="*/ 709684 h 1255594"/>
              <a:gd name="connsiteX2" fmla="*/ 122949 w 150244"/>
              <a:gd name="connsiteY2" fmla="*/ 1255594 h 1255594"/>
              <a:gd name="connsiteX3" fmla="*/ 122949 w 150244"/>
              <a:gd name="connsiteY3" fmla="*/ 1255594 h 12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4" h="1255594">
                <a:moveTo>
                  <a:pt x="150244" y="0"/>
                </a:moveTo>
                <a:cubicBezTo>
                  <a:pt x="77456" y="250209"/>
                  <a:pt x="4668" y="500418"/>
                  <a:pt x="119" y="709684"/>
                </a:cubicBezTo>
                <a:cubicBezTo>
                  <a:pt x="-4430" y="918950"/>
                  <a:pt x="122949" y="1255594"/>
                  <a:pt x="122949" y="1255594"/>
                </a:cubicBezTo>
                <a:lnTo>
                  <a:pt x="122949" y="125559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Freihandform: Form 32">
            <a:extLst>
              <a:ext uri="{FF2B5EF4-FFF2-40B4-BE49-F238E27FC236}">
                <a16:creationId xmlns:a16="http://schemas.microsoft.com/office/drawing/2014/main" id="{A40EE743-531A-2C47-9B1E-D037A7768F7E}"/>
              </a:ext>
            </a:extLst>
          </p:cNvPr>
          <p:cNvSpPr/>
          <p:nvPr/>
        </p:nvSpPr>
        <p:spPr>
          <a:xfrm>
            <a:off x="626315" y="7827396"/>
            <a:ext cx="106173" cy="477365"/>
          </a:xfrm>
          <a:custGeom>
            <a:avLst/>
            <a:gdLst>
              <a:gd name="connsiteX0" fmla="*/ 150244 w 150244"/>
              <a:gd name="connsiteY0" fmla="*/ 0 h 1255594"/>
              <a:gd name="connsiteX1" fmla="*/ 119 w 150244"/>
              <a:gd name="connsiteY1" fmla="*/ 709684 h 1255594"/>
              <a:gd name="connsiteX2" fmla="*/ 122949 w 150244"/>
              <a:gd name="connsiteY2" fmla="*/ 1255594 h 1255594"/>
              <a:gd name="connsiteX3" fmla="*/ 122949 w 150244"/>
              <a:gd name="connsiteY3" fmla="*/ 1255594 h 12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4" h="1255594">
                <a:moveTo>
                  <a:pt x="150244" y="0"/>
                </a:moveTo>
                <a:cubicBezTo>
                  <a:pt x="77456" y="250209"/>
                  <a:pt x="4668" y="500418"/>
                  <a:pt x="119" y="709684"/>
                </a:cubicBezTo>
                <a:cubicBezTo>
                  <a:pt x="-4430" y="918950"/>
                  <a:pt x="122949" y="1255594"/>
                  <a:pt x="122949" y="1255594"/>
                </a:cubicBezTo>
                <a:lnTo>
                  <a:pt x="122949" y="125559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Freihandform: Form 33">
            <a:extLst>
              <a:ext uri="{FF2B5EF4-FFF2-40B4-BE49-F238E27FC236}">
                <a16:creationId xmlns:a16="http://schemas.microsoft.com/office/drawing/2014/main" id="{8551E140-C0BB-5243-B434-A9B951BD61D2}"/>
              </a:ext>
            </a:extLst>
          </p:cNvPr>
          <p:cNvSpPr/>
          <p:nvPr/>
        </p:nvSpPr>
        <p:spPr>
          <a:xfrm flipH="1">
            <a:off x="732488" y="6409945"/>
            <a:ext cx="144161" cy="617663"/>
          </a:xfrm>
          <a:custGeom>
            <a:avLst/>
            <a:gdLst>
              <a:gd name="connsiteX0" fmla="*/ 150244 w 150244"/>
              <a:gd name="connsiteY0" fmla="*/ 0 h 1255594"/>
              <a:gd name="connsiteX1" fmla="*/ 119 w 150244"/>
              <a:gd name="connsiteY1" fmla="*/ 709684 h 1255594"/>
              <a:gd name="connsiteX2" fmla="*/ 122949 w 150244"/>
              <a:gd name="connsiteY2" fmla="*/ 1255594 h 1255594"/>
              <a:gd name="connsiteX3" fmla="*/ 122949 w 150244"/>
              <a:gd name="connsiteY3" fmla="*/ 1255594 h 125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4" h="1255594">
                <a:moveTo>
                  <a:pt x="150244" y="0"/>
                </a:moveTo>
                <a:cubicBezTo>
                  <a:pt x="77456" y="250209"/>
                  <a:pt x="4668" y="500418"/>
                  <a:pt x="119" y="709684"/>
                </a:cubicBezTo>
                <a:cubicBezTo>
                  <a:pt x="-4430" y="918950"/>
                  <a:pt x="122949" y="1255594"/>
                  <a:pt x="122949" y="1255594"/>
                </a:cubicBezTo>
                <a:lnTo>
                  <a:pt x="122949" y="125559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Freihandform: Form 5">
            <a:extLst>
              <a:ext uri="{FF2B5EF4-FFF2-40B4-BE49-F238E27FC236}">
                <a16:creationId xmlns:a16="http://schemas.microsoft.com/office/drawing/2014/main" id="{5FFFE670-EB6E-7443-8B38-380995C9024D}"/>
              </a:ext>
            </a:extLst>
          </p:cNvPr>
          <p:cNvSpPr/>
          <p:nvPr/>
        </p:nvSpPr>
        <p:spPr>
          <a:xfrm>
            <a:off x="691546" y="5063449"/>
            <a:ext cx="70387" cy="600502"/>
          </a:xfrm>
          <a:custGeom>
            <a:avLst/>
            <a:gdLst>
              <a:gd name="connsiteX0" fmla="*/ 0 w 70387"/>
              <a:gd name="connsiteY0" fmla="*/ 0 h 600502"/>
              <a:gd name="connsiteX1" fmla="*/ 68239 w 70387"/>
              <a:gd name="connsiteY1" fmla="*/ 368490 h 600502"/>
              <a:gd name="connsiteX2" fmla="*/ 54591 w 70387"/>
              <a:gd name="connsiteY2" fmla="*/ 600502 h 600502"/>
              <a:gd name="connsiteX3" fmla="*/ 54591 w 70387"/>
              <a:gd name="connsiteY3" fmla="*/ 600502 h 60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387" h="600502">
                <a:moveTo>
                  <a:pt x="0" y="0"/>
                </a:moveTo>
                <a:cubicBezTo>
                  <a:pt x="29570" y="134203"/>
                  <a:pt x="59141" y="268406"/>
                  <a:pt x="68239" y="368490"/>
                </a:cubicBezTo>
                <a:cubicBezTo>
                  <a:pt x="77337" y="468574"/>
                  <a:pt x="54591" y="600502"/>
                  <a:pt x="54591" y="600502"/>
                </a:cubicBezTo>
                <a:lnTo>
                  <a:pt x="54591" y="600502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57">
            <a:extLst>
              <a:ext uri="{FF2B5EF4-FFF2-40B4-BE49-F238E27FC236}">
                <a16:creationId xmlns:a16="http://schemas.microsoft.com/office/drawing/2014/main" id="{186322B8-F0CF-6841-9623-19CA85D2F5E3}"/>
              </a:ext>
            </a:extLst>
          </p:cNvPr>
          <p:cNvSpPr/>
          <p:nvPr/>
        </p:nvSpPr>
        <p:spPr>
          <a:xfrm>
            <a:off x="2523507" y="3511771"/>
            <a:ext cx="320633" cy="13973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rechts 58">
            <a:extLst>
              <a:ext uri="{FF2B5EF4-FFF2-40B4-BE49-F238E27FC236}">
                <a16:creationId xmlns:a16="http://schemas.microsoft.com/office/drawing/2014/main" id="{3C21EE58-6D42-0B43-B907-B64DA1C198DB}"/>
              </a:ext>
            </a:extLst>
          </p:cNvPr>
          <p:cNvSpPr/>
          <p:nvPr/>
        </p:nvSpPr>
        <p:spPr>
          <a:xfrm>
            <a:off x="2523507" y="4786448"/>
            <a:ext cx="320633" cy="1397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de-DE" u="sng"/>
              <a:t>10</a:t>
            </a:r>
            <a:endParaRPr lang="de-DE"/>
          </a:p>
        </p:txBody>
      </p:sp>
      <p:sp>
        <p:nvSpPr>
          <p:cNvPr id="60" name="Pfeil nach rechts 29">
            <a:extLst>
              <a:ext uri="{FF2B5EF4-FFF2-40B4-BE49-F238E27FC236}">
                <a16:creationId xmlns:a16="http://schemas.microsoft.com/office/drawing/2014/main" id="{E33BA656-A676-9E48-B3D8-657EAE01ED4A}"/>
              </a:ext>
            </a:extLst>
          </p:cNvPr>
          <p:cNvSpPr/>
          <p:nvPr/>
        </p:nvSpPr>
        <p:spPr>
          <a:xfrm>
            <a:off x="2523507" y="7185263"/>
            <a:ext cx="320633" cy="13973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de-DE"/>
          </a:p>
        </p:txBody>
      </p:sp>
      <p:sp>
        <p:nvSpPr>
          <p:cNvPr id="25" name="Textfeld 21">
            <a:extLst>
              <a:ext uri="{FF2B5EF4-FFF2-40B4-BE49-F238E27FC236}">
                <a16:creationId xmlns:a16="http://schemas.microsoft.com/office/drawing/2014/main" id="{F62193ED-2462-0D40-9D79-7C09AF920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573" y="9188401"/>
            <a:ext cx="2286000" cy="846386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700" dirty="0"/>
              <a:t>Zitierhinweis: </a:t>
            </a:r>
            <a:r>
              <a:rPr lang="de-DE" altLang="de-DE" sz="700" dirty="0" err="1"/>
              <a:t>Böning</a:t>
            </a:r>
            <a:r>
              <a:rPr lang="de-DE" altLang="de-DE" sz="700" dirty="0"/>
              <a:t>, A., Emrich, A. L., Maier, A.-M. &amp; Projektteam (2020): </a:t>
            </a:r>
            <a:r>
              <a:rPr lang="de-DE" altLang="de-DE" sz="700" dirty="0" err="1"/>
              <a:t>Mehrnouschs</a:t>
            </a:r>
            <a:r>
              <a:rPr lang="de-DE" altLang="de-DE" sz="700" dirty="0"/>
              <a:t> Reise </a:t>
            </a:r>
            <a:r>
              <a:rPr lang="mr-IN" altLang="de-DE" sz="700" dirty="0"/>
              <a:t>–</a:t>
            </a:r>
            <a:r>
              <a:rPr lang="de-DE" altLang="de-DE" sz="700" dirty="0"/>
              <a:t> Visualisierung. Verfügbar unter: </a:t>
            </a:r>
            <a:r>
              <a:rPr lang="de-DE" altLang="de-DE" sz="700" dirty="0">
                <a:hlinkClick r:id="rId2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3939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299</Words>
  <Application>Microsoft Macintosh PowerPoint</Application>
  <PresentationFormat>A4-Papier (210 x 297 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nikatulpe@gmail.com</dc:creator>
  <cp:lastModifiedBy>Lisa Reinhardt</cp:lastModifiedBy>
  <cp:revision>4</cp:revision>
  <dcterms:created xsi:type="dcterms:W3CDTF">2020-04-27T10:33:03Z</dcterms:created>
  <dcterms:modified xsi:type="dcterms:W3CDTF">2021-05-17T02:01:28Z</dcterms:modified>
</cp:coreProperties>
</file>