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F03E4-8D43-4D78-A2E3-E8D5D2084A92}" v="30" dt="2021-03-24T18:26:36.767"/>
    <p1510:client id="{EE8AB7E7-A98E-4337-8347-5CCBACEF6EE8}" v="3" dt="2021-03-24T19:30:55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1" autoAdjust="0"/>
    <p:restoredTop sz="94660"/>
  </p:normalViewPr>
  <p:slideViewPr>
    <p:cSldViewPr snapToGrid="0">
      <p:cViewPr>
        <p:scale>
          <a:sx n="155" d="100"/>
          <a:sy n="155" d="100"/>
        </p:scale>
        <p:origin x="304" y="-168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stbenutzer" providerId="Windows Live" clId="Web-{107F03E4-8D43-4D78-A2E3-E8D5D2084A92}"/>
    <pc:docChg chg="modSld">
      <pc:chgData name="Gastbenutzer" userId="" providerId="Windows Live" clId="Web-{107F03E4-8D43-4D78-A2E3-E8D5D2084A92}" dt="2021-03-24T18:26:36.767" v="28" actId="20577"/>
      <pc:docMkLst>
        <pc:docMk/>
      </pc:docMkLst>
      <pc:sldChg chg="modSp">
        <pc:chgData name="Gastbenutzer" userId="" providerId="Windows Live" clId="Web-{107F03E4-8D43-4D78-A2E3-E8D5D2084A92}" dt="2021-03-24T18:26:36.767" v="28" actId="20577"/>
        <pc:sldMkLst>
          <pc:docMk/>
          <pc:sldMk cId="2435602843" sldId="257"/>
        </pc:sldMkLst>
        <pc:spChg chg="mod">
          <ac:chgData name="Gastbenutzer" userId="" providerId="Windows Live" clId="Web-{107F03E4-8D43-4D78-A2E3-E8D5D2084A92}" dt="2021-03-24T18:26:36.767" v="28" actId="20577"/>
          <ac:spMkLst>
            <pc:docMk/>
            <pc:sldMk cId="2435602843" sldId="257"/>
            <ac:spMk id="5" creationId="{00000000-0000-0000-0000-000000000000}"/>
          </ac:spMkLst>
        </pc:spChg>
      </pc:sldChg>
      <pc:sldChg chg="addSp modSp">
        <pc:chgData name="Gastbenutzer" userId="" providerId="Windows Live" clId="Web-{107F03E4-8D43-4D78-A2E3-E8D5D2084A92}" dt="2021-03-24T18:25:30.844" v="19" actId="1076"/>
        <pc:sldMkLst>
          <pc:docMk/>
          <pc:sldMk cId="2049650315" sldId="258"/>
        </pc:sldMkLst>
        <pc:spChg chg="mod">
          <ac:chgData name="Gastbenutzer" userId="" providerId="Windows Live" clId="Web-{107F03E4-8D43-4D78-A2E3-E8D5D2084A92}" dt="2021-03-24T18:24:37.234" v="16" actId="1076"/>
          <ac:spMkLst>
            <pc:docMk/>
            <pc:sldMk cId="2049650315" sldId="258"/>
            <ac:spMk id="10" creationId="{7DECE98C-03FA-F344-8262-C99F855A1B04}"/>
          </ac:spMkLst>
        </pc:spChg>
        <pc:spChg chg="mod">
          <ac:chgData name="Gastbenutzer" userId="" providerId="Windows Live" clId="Web-{107F03E4-8D43-4D78-A2E3-E8D5D2084A92}" dt="2021-03-24T18:24:10.921" v="12" actId="20577"/>
          <ac:spMkLst>
            <pc:docMk/>
            <pc:sldMk cId="2049650315" sldId="258"/>
            <ac:spMk id="11" creationId="{78F7FD0F-B0B9-A046-A002-5FB0B0EFF1AE}"/>
          </ac:spMkLst>
        </pc:spChg>
        <pc:spChg chg="mod">
          <ac:chgData name="Gastbenutzer" userId="" providerId="Windows Live" clId="Web-{107F03E4-8D43-4D78-A2E3-E8D5D2084A92}" dt="2021-03-24T18:24:48.765" v="17" actId="1076"/>
          <ac:spMkLst>
            <pc:docMk/>
            <pc:sldMk cId="2049650315" sldId="258"/>
            <ac:spMk id="12" creationId="{578DB772-2A97-0142-BA0E-71143551C073}"/>
          </ac:spMkLst>
        </pc:spChg>
        <pc:picChg chg="add mod">
          <ac:chgData name="Gastbenutzer" userId="" providerId="Windows Live" clId="Web-{107F03E4-8D43-4D78-A2E3-E8D5D2084A92}" dt="2021-03-24T18:25:30.844" v="19" actId="1076"/>
          <ac:picMkLst>
            <pc:docMk/>
            <pc:sldMk cId="2049650315" sldId="258"/>
            <ac:picMk id="2" creationId="{B7F0C3F5-2CBB-4C06-AF3E-8D4F9ED6B262}"/>
          </ac:picMkLst>
        </pc:picChg>
      </pc:sldChg>
    </pc:docChg>
  </pc:docChgLst>
  <pc:docChgLst>
    <pc:chgData name="Tiziana Messina" userId="0e0c0d8caddbe46b" providerId="Windows Live" clId="Web-{EE8AB7E7-A98E-4337-8347-5CCBACEF6EE8}"/>
    <pc:docChg chg="modSld">
      <pc:chgData name="Tiziana Messina" userId="0e0c0d8caddbe46b" providerId="Windows Live" clId="Web-{EE8AB7E7-A98E-4337-8347-5CCBACEF6EE8}" dt="2021-03-24T19:30:55.316" v="2" actId="1076"/>
      <pc:docMkLst>
        <pc:docMk/>
      </pc:docMkLst>
      <pc:sldChg chg="addSp modSp">
        <pc:chgData name="Tiziana Messina" userId="0e0c0d8caddbe46b" providerId="Windows Live" clId="Web-{EE8AB7E7-A98E-4337-8347-5CCBACEF6EE8}" dt="2021-03-24T19:30:55.316" v="2" actId="1076"/>
        <pc:sldMkLst>
          <pc:docMk/>
          <pc:sldMk cId="2435602843" sldId="257"/>
        </pc:sldMkLst>
        <pc:graphicFrameChg chg="mod">
          <ac:chgData name="Tiziana Messina" userId="0e0c0d8caddbe46b" providerId="Windows Live" clId="Web-{EE8AB7E7-A98E-4337-8347-5CCBACEF6EE8}" dt="2021-03-24T19:30:55.316" v="2" actId="1076"/>
          <ac:graphicFrameMkLst>
            <pc:docMk/>
            <pc:sldMk cId="2435602843" sldId="257"/>
            <ac:graphicFrameMk id="3" creationId="{887518BA-492D-EC40-85E6-3518A0AB7A8A}"/>
          </ac:graphicFrameMkLst>
        </pc:graphicFrameChg>
        <pc:picChg chg="add mod">
          <ac:chgData name="Tiziana Messina" userId="0e0c0d8caddbe46b" providerId="Windows Live" clId="Web-{EE8AB7E7-A98E-4337-8347-5CCBACEF6EE8}" dt="2021-03-24T19:30:48.440" v="1" actId="1076"/>
          <ac:picMkLst>
            <pc:docMk/>
            <pc:sldMk cId="2435602843" sldId="257"/>
            <ac:picMk id="2" creationId="{5F2BC143-48D3-44CB-BD3D-281DAC9038A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31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7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20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67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38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98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5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85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85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51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73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F35E-08A6-4351-83AB-B6EAEF28ACA6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7DD5-8177-4288-9F94-3D85D05D23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3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deutsch/forschung/verbundprojekt-durchgaengige-sprachfoerderung/kl-34-integrierte-sprachfoerderung.htm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heidelberg.de/deutsch/forschung/verbundprojekt-durchgaengige-sprachfoerderung/kl-34-integrierte-sprachfoerderung.htm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887518BA-492D-EC40-85E6-3518A0AB7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22032"/>
              </p:ext>
            </p:extLst>
          </p:nvPr>
        </p:nvGraphicFramePr>
        <p:xfrm>
          <a:off x="4950745" y="3221068"/>
          <a:ext cx="4551423" cy="3173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41">
                  <a:extLst>
                    <a:ext uri="{9D8B030D-6E8A-4147-A177-3AD203B41FA5}">
                      <a16:colId xmlns:a16="http://schemas.microsoft.com/office/drawing/2014/main" val="2457432887"/>
                    </a:ext>
                  </a:extLst>
                </a:gridCol>
                <a:gridCol w="3084582">
                  <a:extLst>
                    <a:ext uri="{9D8B030D-6E8A-4147-A177-3AD203B41FA5}">
                      <a16:colId xmlns:a16="http://schemas.microsoft.com/office/drawing/2014/main" val="3490342113"/>
                    </a:ext>
                  </a:extLst>
                </a:gridCol>
              </a:tblGrid>
              <a:tr h="794151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Welcher Berg?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Königstuhl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234278"/>
                  </a:ext>
                </a:extLst>
              </a:tr>
              <a:tr h="660409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Besonderheit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höchster Berg Heidelbergs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497246"/>
                  </a:ext>
                </a:extLst>
              </a:tr>
              <a:tr h="79637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Früher: 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unbewohnt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ohne Wald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41541"/>
                  </a:ext>
                </a:extLst>
              </a:tr>
              <a:tr h="922969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Heute: 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bewohnt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mit Wald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302358"/>
                  </a:ext>
                </a:extLst>
              </a:tr>
            </a:tbl>
          </a:graphicData>
        </a:graphic>
      </p:graphicFrame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A0C316CB-6153-444E-8488-740A1598F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29940"/>
              </p:ext>
            </p:extLst>
          </p:nvPr>
        </p:nvGraphicFramePr>
        <p:xfrm>
          <a:off x="393405" y="3231491"/>
          <a:ext cx="4280195" cy="3173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260">
                  <a:extLst>
                    <a:ext uri="{9D8B030D-6E8A-4147-A177-3AD203B41FA5}">
                      <a16:colId xmlns:a16="http://schemas.microsoft.com/office/drawing/2014/main" val="2457432887"/>
                    </a:ext>
                  </a:extLst>
                </a:gridCol>
                <a:gridCol w="2898935">
                  <a:extLst>
                    <a:ext uri="{9D8B030D-6E8A-4147-A177-3AD203B41FA5}">
                      <a16:colId xmlns:a16="http://schemas.microsoft.com/office/drawing/2014/main" val="3490342113"/>
                    </a:ext>
                  </a:extLst>
                </a:gridCol>
              </a:tblGrid>
              <a:tr h="603377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falsch: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Heidelbeere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234278"/>
                  </a:ext>
                </a:extLst>
              </a:tr>
              <a:tr h="1117618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kommt eigentlich von: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Heide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497246"/>
                  </a:ext>
                </a:extLst>
              </a:tr>
              <a:tr h="1452903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bedeutet: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freies Land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unbewohnte Fläche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ohne Wald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41541"/>
                  </a:ext>
                </a:extLst>
              </a:tr>
            </a:tbl>
          </a:graphicData>
        </a:graphic>
      </p:graphicFrame>
      <p:cxnSp>
        <p:nvCxnSpPr>
          <p:cNvPr id="8" name="Gerade Verbindung mit Pfeil 7"/>
          <p:cNvCxnSpPr>
            <a:cxnSpLocks/>
          </p:cNvCxnSpPr>
          <p:nvPr/>
        </p:nvCxnSpPr>
        <p:spPr>
          <a:xfrm flipH="1">
            <a:off x="2777067" y="2589184"/>
            <a:ext cx="1195745" cy="54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cxnSpLocks/>
          </p:cNvCxnSpPr>
          <p:nvPr/>
        </p:nvCxnSpPr>
        <p:spPr>
          <a:xfrm>
            <a:off x="6073541" y="2589184"/>
            <a:ext cx="1072326" cy="54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C341309C-2EC6-AD48-99B6-1AC625CD8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0" y="1298468"/>
            <a:ext cx="6121400" cy="16256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B0E5FE3-9241-A14B-B84D-8D195468A39E}"/>
              </a:ext>
            </a:extLst>
          </p:cNvPr>
          <p:cNvSpPr txBox="1"/>
          <p:nvPr/>
        </p:nvSpPr>
        <p:spPr>
          <a:xfrm>
            <a:off x="2963039" y="1703169"/>
            <a:ext cx="20545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 err="1">
                <a:solidFill>
                  <a:schemeClr val="bg1"/>
                </a:solidFill>
              </a:rPr>
              <a:t>Heidel</a:t>
            </a:r>
            <a:endParaRPr lang="de-DE" sz="5000" dirty="0">
              <a:solidFill>
                <a:schemeClr val="bg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E60C68B-6827-2B40-A4C9-737BE84F5182}"/>
              </a:ext>
            </a:extLst>
          </p:cNvPr>
          <p:cNvSpPr txBox="1"/>
          <p:nvPr/>
        </p:nvSpPr>
        <p:spPr>
          <a:xfrm>
            <a:off x="5012267" y="1693543"/>
            <a:ext cx="20545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 err="1"/>
              <a:t>berg</a:t>
            </a:r>
            <a:endParaRPr lang="de-DE" sz="50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1FD6CA2-96B9-DD49-8E16-B36EA12C8F2A}"/>
              </a:ext>
            </a:extLst>
          </p:cNvPr>
          <p:cNvSpPr/>
          <p:nvPr/>
        </p:nvSpPr>
        <p:spPr>
          <a:xfrm flipH="1">
            <a:off x="393405" y="6532947"/>
            <a:ext cx="242018" cy="2127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982945E-9266-2A4E-8449-893C20C1CD0B}"/>
              </a:ext>
            </a:extLst>
          </p:cNvPr>
          <p:cNvSpPr/>
          <p:nvPr/>
        </p:nvSpPr>
        <p:spPr>
          <a:xfrm>
            <a:off x="638063" y="6477724"/>
            <a:ext cx="5133244" cy="3231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500" dirty="0">
                <a:latin typeface="Century Gothic" panose="020B0502020202020204" pitchFamily="34" charset="0"/>
              </a:rPr>
              <a:t>Prima! Schreibe nun einen Text zu deinem Schaubild! </a:t>
            </a:r>
          </a:p>
        </p:txBody>
      </p:sp>
      <p:sp>
        <p:nvSpPr>
          <p:cNvPr id="17" name="Textfeld 21">
            <a:extLst>
              <a:ext uri="{FF2B5EF4-FFF2-40B4-BE49-F238E27FC236}">
                <a16:creationId xmlns:a16="http://schemas.microsoft.com/office/drawing/2014/main" id="{E42D60DC-BA09-1444-B993-98AE8A82E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2909" y="6423988"/>
            <a:ext cx="3454400" cy="553998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600" dirty="0"/>
              <a:t>Zitierhinweis: Harren, I., Emrich, A. L., Maier, A.-M. &amp; Projektteam (2021): Der Name Heidelberg </a:t>
            </a:r>
            <a:r>
              <a:rPr lang="mr-IN" altLang="de-DE" sz="600" dirty="0"/>
              <a:t>–</a:t>
            </a:r>
            <a:r>
              <a:rPr lang="de-DE" altLang="de-DE" sz="600" dirty="0"/>
              <a:t> Visualisierung. Verfügbar unter: </a:t>
            </a:r>
            <a:r>
              <a:rPr lang="de-DE" altLang="de-DE" sz="600" dirty="0">
                <a:hlinkClick r:id="rId3"/>
              </a:rPr>
              <a:t>https://www.ph-heidelberg.de/deutsch/forschung/verbundprojekt-durchgaengige-sprachfoerderung/kl-34-integrierte-sprachfoerderung.html</a:t>
            </a:r>
            <a:endParaRPr lang="de-DE" altLang="de-DE" sz="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>
              <a:solidFill>
                <a:srgbClr val="00B050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531C025-994A-F644-9C78-8A1C35F74F35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Der Name Heidelberg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560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887518BA-492D-EC40-85E6-3518A0AB7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242351"/>
              </p:ext>
            </p:extLst>
          </p:nvPr>
        </p:nvGraphicFramePr>
        <p:xfrm>
          <a:off x="4950745" y="3221068"/>
          <a:ext cx="4551423" cy="3173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41">
                  <a:extLst>
                    <a:ext uri="{9D8B030D-6E8A-4147-A177-3AD203B41FA5}">
                      <a16:colId xmlns:a16="http://schemas.microsoft.com/office/drawing/2014/main" val="2457432887"/>
                    </a:ext>
                  </a:extLst>
                </a:gridCol>
                <a:gridCol w="3084582">
                  <a:extLst>
                    <a:ext uri="{9D8B030D-6E8A-4147-A177-3AD203B41FA5}">
                      <a16:colId xmlns:a16="http://schemas.microsoft.com/office/drawing/2014/main" val="3490342113"/>
                    </a:ext>
                  </a:extLst>
                </a:gridCol>
              </a:tblGrid>
              <a:tr h="794151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Welcher Berg?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234278"/>
                  </a:ext>
                </a:extLst>
              </a:tr>
              <a:tr h="660409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Besonderheit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497246"/>
                  </a:ext>
                </a:extLst>
              </a:tr>
              <a:tr h="796370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Früher: 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41541"/>
                  </a:ext>
                </a:extLst>
              </a:tr>
              <a:tr h="922969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Heute: Wie?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302358"/>
                  </a:ext>
                </a:extLst>
              </a:tr>
            </a:tbl>
          </a:graphicData>
        </a:graphic>
      </p:graphicFrame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A0C316CB-6153-444E-8488-740A1598F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888582"/>
              </p:ext>
            </p:extLst>
          </p:nvPr>
        </p:nvGraphicFramePr>
        <p:xfrm>
          <a:off x="393405" y="3231491"/>
          <a:ext cx="4280195" cy="3173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260">
                  <a:extLst>
                    <a:ext uri="{9D8B030D-6E8A-4147-A177-3AD203B41FA5}">
                      <a16:colId xmlns:a16="http://schemas.microsoft.com/office/drawing/2014/main" val="2457432887"/>
                    </a:ext>
                  </a:extLst>
                </a:gridCol>
                <a:gridCol w="2898935">
                  <a:extLst>
                    <a:ext uri="{9D8B030D-6E8A-4147-A177-3AD203B41FA5}">
                      <a16:colId xmlns:a16="http://schemas.microsoft.com/office/drawing/2014/main" val="3490342113"/>
                    </a:ext>
                  </a:extLst>
                </a:gridCol>
              </a:tblGrid>
              <a:tr h="603377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falsch: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234278"/>
                  </a:ext>
                </a:extLst>
              </a:tr>
              <a:tr h="1117618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kommt eigentlich von: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497246"/>
                  </a:ext>
                </a:extLst>
              </a:tr>
              <a:tr h="1452903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bedeutet: </a:t>
                      </a: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841541"/>
                  </a:ext>
                </a:extLst>
              </a:tr>
            </a:tbl>
          </a:graphicData>
        </a:graphic>
      </p:graphicFrame>
      <p:cxnSp>
        <p:nvCxnSpPr>
          <p:cNvPr id="8" name="Gerade Verbindung mit Pfeil 7"/>
          <p:cNvCxnSpPr>
            <a:cxnSpLocks/>
          </p:cNvCxnSpPr>
          <p:nvPr/>
        </p:nvCxnSpPr>
        <p:spPr>
          <a:xfrm flipH="1">
            <a:off x="2777067" y="2589184"/>
            <a:ext cx="1195745" cy="54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cxnSpLocks/>
          </p:cNvCxnSpPr>
          <p:nvPr/>
        </p:nvCxnSpPr>
        <p:spPr>
          <a:xfrm>
            <a:off x="6073541" y="2589184"/>
            <a:ext cx="1072326" cy="549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C341309C-2EC6-AD48-99B6-1AC625CD8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0" y="1298468"/>
            <a:ext cx="6121400" cy="16256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7B0E5FE3-9241-A14B-B84D-8D195468A39E}"/>
              </a:ext>
            </a:extLst>
          </p:cNvPr>
          <p:cNvSpPr txBox="1"/>
          <p:nvPr/>
        </p:nvSpPr>
        <p:spPr>
          <a:xfrm>
            <a:off x="2963039" y="1703169"/>
            <a:ext cx="20545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 err="1">
                <a:solidFill>
                  <a:schemeClr val="bg1"/>
                </a:solidFill>
              </a:rPr>
              <a:t>Heidel</a:t>
            </a:r>
            <a:endParaRPr lang="de-DE" sz="5000" dirty="0">
              <a:solidFill>
                <a:schemeClr val="bg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E60C68B-6827-2B40-A4C9-737BE84F5182}"/>
              </a:ext>
            </a:extLst>
          </p:cNvPr>
          <p:cNvSpPr txBox="1"/>
          <p:nvPr/>
        </p:nvSpPr>
        <p:spPr>
          <a:xfrm>
            <a:off x="5012267" y="1693543"/>
            <a:ext cx="20545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 err="1"/>
              <a:t>berg</a:t>
            </a:r>
            <a:endParaRPr lang="de-DE" sz="50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1FD6CA2-96B9-DD49-8E16-B36EA12C8F2A}"/>
              </a:ext>
            </a:extLst>
          </p:cNvPr>
          <p:cNvSpPr/>
          <p:nvPr/>
        </p:nvSpPr>
        <p:spPr>
          <a:xfrm flipH="1">
            <a:off x="393405" y="6532947"/>
            <a:ext cx="242018" cy="2127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982945E-9266-2A4E-8449-893C20C1CD0B}"/>
              </a:ext>
            </a:extLst>
          </p:cNvPr>
          <p:cNvSpPr/>
          <p:nvPr/>
        </p:nvSpPr>
        <p:spPr>
          <a:xfrm>
            <a:off x="638063" y="6477724"/>
            <a:ext cx="5133244" cy="3231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500" dirty="0">
                <a:latin typeface="Century Gothic" panose="020B0502020202020204" pitchFamily="34" charset="0"/>
              </a:rPr>
              <a:t>Prima! Schreibe nun einen Text zu deinem Schaubild! 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531C025-994A-F644-9C78-8A1C35F74F35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17" name="Textfeld 21">
            <a:extLst>
              <a:ext uri="{FF2B5EF4-FFF2-40B4-BE49-F238E27FC236}">
                <a16:creationId xmlns:a16="http://schemas.microsoft.com/office/drawing/2014/main" id="{B49FF7A7-31C0-0746-8D5F-1B162EBBC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2909" y="6423988"/>
            <a:ext cx="3454400" cy="553998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600" dirty="0"/>
              <a:t>Zitierhinweis: Harren, I., Emrich, A. L., Maier, A.-M. &amp; Projektteam (2021): Der Name Heidelberg </a:t>
            </a:r>
            <a:r>
              <a:rPr lang="mr-IN" altLang="de-DE" sz="600" dirty="0"/>
              <a:t>–</a:t>
            </a:r>
            <a:r>
              <a:rPr lang="de-DE" altLang="de-DE" sz="600" dirty="0"/>
              <a:t> Visualisierung. Verfügbar unter: </a:t>
            </a:r>
            <a:r>
              <a:rPr lang="de-DE" altLang="de-DE" sz="600" dirty="0">
                <a:hlinkClick r:id="rId3"/>
              </a:rPr>
              <a:t>https://www.ph-heidelberg.de/deutsch/forschung/verbundprojekt-durchgaengige-sprachfoerderung/kl-34-integrierte-sprachfoerderung.html</a:t>
            </a:r>
            <a:endParaRPr lang="de-DE" altLang="de-DE" sz="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29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Macintosh PowerPoint</Application>
  <PresentationFormat>A4-Papier (210 x 297 mm)</PresentationFormat>
  <Paragraphs>48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PowerPoint-Präsentation</vt:lpstr>
      <vt:lpstr>PowerPoint-Präsentation</vt:lpstr>
    </vt:vector>
  </TitlesOfParts>
  <Company>Uni Heidelberg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Welche Frage beantwortet der Text?  </dc:title>
  <dc:creator>Metz, Luisa</dc:creator>
  <cp:lastModifiedBy>Lisa Reinhardt</cp:lastModifiedBy>
  <cp:revision>34</cp:revision>
  <cp:lastPrinted>2019-02-19T11:07:01Z</cp:lastPrinted>
  <dcterms:created xsi:type="dcterms:W3CDTF">2019-02-11T13:38:12Z</dcterms:created>
  <dcterms:modified xsi:type="dcterms:W3CDTF">2021-05-17T01:51:12Z</dcterms:modified>
</cp:coreProperties>
</file>