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2" r:id="rId5"/>
    <p:sldId id="263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Goetzinger" initials="PG" lastIdx="1" clrIdx="0">
    <p:extLst>
      <p:ext uri="{19B8F6BF-5375-455C-9EA6-DF929625EA0E}">
        <p15:presenceInfo xmlns:p15="http://schemas.microsoft.com/office/powerpoint/2012/main" userId="Patrick Goetzi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>
        <p:scale>
          <a:sx n="170" d="100"/>
          <a:sy n="170" d="100"/>
        </p:scale>
        <p:origin x="1184" y="-5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44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88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64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22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85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87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51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2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2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76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11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21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h-heidelberg.de/deutsch/forschung/verbundprojekt-durchgaengige-sprachfoerderung/kl-34-integrierte-sprachfoerderung.htm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7B98979-AD5E-FF42-8957-F365EE44C3C3}"/>
              </a:ext>
            </a:extLst>
          </p:cNvPr>
          <p:cNvSpPr/>
          <p:nvPr/>
        </p:nvSpPr>
        <p:spPr>
          <a:xfrm flipH="1">
            <a:off x="252800" y="9174776"/>
            <a:ext cx="349582" cy="3247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6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1B0204-09D0-574A-AEAC-1B863C97C230}"/>
              </a:ext>
            </a:extLst>
          </p:cNvPr>
          <p:cNvSpPr/>
          <p:nvPr/>
        </p:nvSpPr>
        <p:spPr>
          <a:xfrm>
            <a:off x="682242" y="9099445"/>
            <a:ext cx="2482187" cy="6155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dirty="0">
                <a:latin typeface="Century Gothic" panose="020B0502020202020204" pitchFamily="34" charset="0"/>
              </a:rPr>
              <a:t>.</a:t>
            </a:r>
            <a:r>
              <a:rPr lang="de-DE" sz="2000" dirty="0"/>
              <a:t>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53" y="128294"/>
            <a:ext cx="6492892" cy="7841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19" name="Textfeld 21">
            <a:extLst>
              <a:ext uri="{FF2B5EF4-FFF2-40B4-BE49-F238E27FC236}">
                <a16:creationId xmlns:a16="http://schemas.microsoft.com/office/drawing/2014/main" id="{283B2FE1-BEE2-490F-A596-DCD0A93E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784" y="8890337"/>
            <a:ext cx="3409526" cy="1015663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1100" dirty="0"/>
              <a:t>Zitierhinweis: Götzinger, P., Harren, I., Vach, K. &amp; Maier, A.-M. (2020): Spuk in Heidelberg </a:t>
            </a:r>
            <a:r>
              <a:rPr lang="mr-IN" altLang="de-DE" sz="1100" dirty="0"/>
              <a:t>–</a:t>
            </a:r>
            <a:r>
              <a:rPr lang="de-DE" altLang="de-DE" sz="1100" dirty="0"/>
              <a:t> Visualisierung. Verfügbar unter: </a:t>
            </a:r>
            <a:r>
              <a:rPr lang="de-DE" altLang="de-DE" sz="8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 dirty="0">
              <a:highlight>
                <a:srgbClr val="FFFF00"/>
              </a:highlight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05FDF67-9152-8C43-845B-258569117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388847"/>
              </p:ext>
            </p:extLst>
          </p:nvPr>
        </p:nvGraphicFramePr>
        <p:xfrm>
          <a:off x="2190443" y="1024517"/>
          <a:ext cx="44633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6">
                  <a:extLst>
                    <a:ext uri="{9D8B030D-6E8A-4147-A177-3AD203B41FA5}">
                      <a16:colId xmlns:a16="http://schemas.microsoft.com/office/drawing/2014/main" val="1507089238"/>
                    </a:ext>
                  </a:extLst>
                </a:gridCol>
                <a:gridCol w="2231686">
                  <a:extLst>
                    <a:ext uri="{9D8B030D-6E8A-4147-A177-3AD203B41FA5}">
                      <a16:colId xmlns:a16="http://schemas.microsoft.com/office/drawing/2014/main" val="425982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ein Buch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4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Buchtitel?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Spuk in Heidelberg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888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Autorin?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Andrea Liebers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7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Illustratorin?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Julia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Ginsbach</a:t>
                      </a:r>
                      <a:endParaRPr lang="de-DE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75845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4391C9FB-DC1C-FE4C-B5EE-D69EE5A39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11789"/>
              </p:ext>
            </p:extLst>
          </p:nvPr>
        </p:nvGraphicFramePr>
        <p:xfrm>
          <a:off x="2178411" y="2633536"/>
          <a:ext cx="44633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6">
                  <a:extLst>
                    <a:ext uri="{9D8B030D-6E8A-4147-A177-3AD203B41FA5}">
                      <a16:colId xmlns:a16="http://schemas.microsoft.com/office/drawing/2014/main" val="1507089238"/>
                    </a:ext>
                  </a:extLst>
                </a:gridCol>
                <a:gridCol w="2231686">
                  <a:extLst>
                    <a:ext uri="{9D8B030D-6E8A-4147-A177-3AD203B41FA5}">
                      <a16:colId xmlns:a16="http://schemas.microsoft.com/office/drawing/2014/main" val="425982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4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Jahre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7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 mag 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spannende Bücher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05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/>
                        </a:rPr>
                        <a:t>Warum in Heidelberg?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besucht seinen Opa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853142"/>
                  </a:ext>
                </a:extLst>
              </a:tr>
            </a:tbl>
          </a:graphicData>
        </a:graphic>
      </p:graphicFrame>
      <p:graphicFrame>
        <p:nvGraphicFramePr>
          <p:cNvPr id="20" name="Tabelle 19">
            <a:extLst>
              <a:ext uri="{FF2B5EF4-FFF2-40B4-BE49-F238E27FC236}">
                <a16:creationId xmlns:a16="http://schemas.microsoft.com/office/drawing/2014/main" id="{915616DA-E4DF-C34B-86A1-DF641343E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01635"/>
              </p:ext>
            </p:extLst>
          </p:nvPr>
        </p:nvGraphicFramePr>
        <p:xfrm>
          <a:off x="2190443" y="4421140"/>
          <a:ext cx="4463372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6">
                  <a:extLst>
                    <a:ext uri="{9D8B030D-6E8A-4147-A177-3AD203B41FA5}">
                      <a16:colId xmlns:a16="http://schemas.microsoft.com/office/drawing/2014/main" val="1507089238"/>
                    </a:ext>
                  </a:extLst>
                </a:gridCol>
                <a:gridCol w="2231686">
                  <a:extLst>
                    <a:ext uri="{9D8B030D-6E8A-4147-A177-3AD203B41FA5}">
                      <a16:colId xmlns:a16="http://schemas.microsoft.com/office/drawing/2014/main" val="425982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(Opa) Krause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4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Wofür interessiert er sich?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alte Geschichten über Heidelberg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73301"/>
                  </a:ext>
                </a:extLst>
              </a:tr>
            </a:tbl>
          </a:graphicData>
        </a:graphic>
      </p:graphicFrame>
      <p:graphicFrame>
        <p:nvGraphicFramePr>
          <p:cNvPr id="21" name="Tabelle 20">
            <a:extLst>
              <a:ext uri="{FF2B5EF4-FFF2-40B4-BE49-F238E27FC236}">
                <a16:creationId xmlns:a16="http://schemas.microsoft.com/office/drawing/2014/main" id="{B8844AF9-3AF0-0A47-964C-42642C74B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64103"/>
              </p:ext>
            </p:extLst>
          </p:nvPr>
        </p:nvGraphicFramePr>
        <p:xfrm>
          <a:off x="2190443" y="5464754"/>
          <a:ext cx="4463372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6">
                  <a:extLst>
                    <a:ext uri="{9D8B030D-6E8A-4147-A177-3AD203B41FA5}">
                      <a16:colId xmlns:a16="http://schemas.microsoft.com/office/drawing/2014/main" val="1507089238"/>
                    </a:ext>
                  </a:extLst>
                </a:gridCol>
                <a:gridCol w="2231686">
                  <a:extLst>
                    <a:ext uri="{9D8B030D-6E8A-4147-A177-3AD203B41FA5}">
                      <a16:colId xmlns:a16="http://schemas.microsoft.com/office/drawing/2014/main" val="425982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Wer kommt zu Till und Opa Krause?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4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Jetta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604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Früher?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Century Gothic" panose="020B0502020202020204" pitchFamily="34" charset="0"/>
                        </a:rPr>
                        <a:t>eine Frau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95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etwa 2000 Jahre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7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 will sie?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aus einer Kiste befreit werden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7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 macht sie?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stört Til und Opa Krause nachts</a:t>
                      </a:r>
                    </a:p>
                    <a:p>
                      <a:pPr marL="285750" indent="-285750" eaLnBrk="1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kommt in Alpträumen zu Opa  Krause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059768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8DF2CE54-49EA-6D4C-9A75-4FFCC6E87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38" y="6966065"/>
            <a:ext cx="1134012" cy="131509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6B91A2F-122F-D443-91E1-1EEF5133ED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23093">
            <a:off x="117960" y="1296784"/>
            <a:ext cx="1731623" cy="100210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9B9771E-731D-904A-B6A5-F15B5E8429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138" y="2586529"/>
            <a:ext cx="1132113" cy="143683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01B7FD50-CC20-9940-A7D0-EB9720D1EC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990" y="4364834"/>
            <a:ext cx="1483435" cy="224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66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53" y="128294"/>
            <a:ext cx="6492892" cy="7841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05FDF67-9152-8C43-845B-258569117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59625"/>
              </p:ext>
            </p:extLst>
          </p:nvPr>
        </p:nvGraphicFramePr>
        <p:xfrm>
          <a:off x="2190443" y="1024517"/>
          <a:ext cx="44633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6">
                  <a:extLst>
                    <a:ext uri="{9D8B030D-6E8A-4147-A177-3AD203B41FA5}">
                      <a16:colId xmlns:a16="http://schemas.microsoft.com/office/drawing/2014/main" val="1507089238"/>
                    </a:ext>
                  </a:extLst>
                </a:gridCol>
                <a:gridCol w="2231686">
                  <a:extLst>
                    <a:ext uri="{9D8B030D-6E8A-4147-A177-3AD203B41FA5}">
                      <a16:colId xmlns:a16="http://schemas.microsoft.com/office/drawing/2014/main" val="425982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4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Buchtitel?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888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Autorin?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7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Illustratorin?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75845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4391C9FB-DC1C-FE4C-B5EE-D69EE5A39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700749"/>
              </p:ext>
            </p:extLst>
          </p:nvPr>
        </p:nvGraphicFramePr>
        <p:xfrm>
          <a:off x="2178411" y="2633536"/>
          <a:ext cx="44633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6">
                  <a:extLst>
                    <a:ext uri="{9D8B030D-6E8A-4147-A177-3AD203B41FA5}">
                      <a16:colId xmlns:a16="http://schemas.microsoft.com/office/drawing/2014/main" val="1507089238"/>
                    </a:ext>
                  </a:extLst>
                </a:gridCol>
                <a:gridCol w="2231686">
                  <a:extLst>
                    <a:ext uri="{9D8B030D-6E8A-4147-A177-3AD203B41FA5}">
                      <a16:colId xmlns:a16="http://schemas.microsoft.com/office/drawing/2014/main" val="425982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4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7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 mag 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05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/>
                        </a:rPr>
                        <a:t>Warum in Heidelberg?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853142"/>
                  </a:ext>
                </a:extLst>
              </a:tr>
            </a:tbl>
          </a:graphicData>
        </a:graphic>
      </p:graphicFrame>
      <p:graphicFrame>
        <p:nvGraphicFramePr>
          <p:cNvPr id="20" name="Tabelle 19">
            <a:extLst>
              <a:ext uri="{FF2B5EF4-FFF2-40B4-BE49-F238E27FC236}">
                <a16:creationId xmlns:a16="http://schemas.microsoft.com/office/drawing/2014/main" id="{915616DA-E4DF-C34B-86A1-DF641343E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863674"/>
              </p:ext>
            </p:extLst>
          </p:nvPr>
        </p:nvGraphicFramePr>
        <p:xfrm>
          <a:off x="2190443" y="4421140"/>
          <a:ext cx="4463372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6">
                  <a:extLst>
                    <a:ext uri="{9D8B030D-6E8A-4147-A177-3AD203B41FA5}">
                      <a16:colId xmlns:a16="http://schemas.microsoft.com/office/drawing/2014/main" val="1507089238"/>
                    </a:ext>
                  </a:extLst>
                </a:gridCol>
                <a:gridCol w="2231686">
                  <a:extLst>
                    <a:ext uri="{9D8B030D-6E8A-4147-A177-3AD203B41FA5}">
                      <a16:colId xmlns:a16="http://schemas.microsoft.com/office/drawing/2014/main" val="425982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4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Wofür interessiert er sich?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73301"/>
                  </a:ext>
                </a:extLst>
              </a:tr>
            </a:tbl>
          </a:graphicData>
        </a:graphic>
      </p:graphicFrame>
      <p:graphicFrame>
        <p:nvGraphicFramePr>
          <p:cNvPr id="21" name="Tabelle 20">
            <a:extLst>
              <a:ext uri="{FF2B5EF4-FFF2-40B4-BE49-F238E27FC236}">
                <a16:creationId xmlns:a16="http://schemas.microsoft.com/office/drawing/2014/main" id="{B8844AF9-3AF0-0A47-964C-42642C74B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229728"/>
              </p:ext>
            </p:extLst>
          </p:nvPr>
        </p:nvGraphicFramePr>
        <p:xfrm>
          <a:off x="2190443" y="5464754"/>
          <a:ext cx="4463372" cy="337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686">
                  <a:extLst>
                    <a:ext uri="{9D8B030D-6E8A-4147-A177-3AD203B41FA5}">
                      <a16:colId xmlns:a16="http://schemas.microsoft.com/office/drawing/2014/main" val="1507089238"/>
                    </a:ext>
                  </a:extLst>
                </a:gridCol>
                <a:gridCol w="2231686">
                  <a:extLst>
                    <a:ext uri="{9D8B030D-6E8A-4147-A177-3AD203B41FA5}">
                      <a16:colId xmlns:a16="http://schemas.microsoft.com/office/drawing/2014/main" val="425982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Wer kommt zu Till und Opa Krause?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4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604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Früher?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95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7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 will sie?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7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 macht sie?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285750" indent="-285750" eaLnBrk="1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285750" indent="-285750" eaLnBrk="1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285750" indent="-285750" eaLnBrk="1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285750" indent="-285750" eaLnBrk="1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285750" indent="-285750" eaLnBrk="1" hangingPunct="1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endParaRPr lang="de-DE" sz="1400" dirty="0"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059768"/>
                  </a:ext>
                </a:extLst>
              </a:tr>
            </a:tbl>
          </a:graphicData>
        </a:graphic>
      </p:graphicFrame>
      <p:sp>
        <p:nvSpPr>
          <p:cNvPr id="15" name="Rechteck 14">
            <a:extLst>
              <a:ext uri="{FF2B5EF4-FFF2-40B4-BE49-F238E27FC236}">
                <a16:creationId xmlns:a16="http://schemas.microsoft.com/office/drawing/2014/main" id="{9EF66DF0-A932-DF47-9322-6A5526B3F2D9}"/>
              </a:ext>
            </a:extLst>
          </p:cNvPr>
          <p:cNvSpPr/>
          <p:nvPr/>
        </p:nvSpPr>
        <p:spPr>
          <a:xfrm flipH="1">
            <a:off x="252800" y="9174776"/>
            <a:ext cx="349582" cy="3247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60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77FC89A-7D3F-A44F-BF88-1816BC615B6B}"/>
              </a:ext>
            </a:extLst>
          </p:cNvPr>
          <p:cNvSpPr/>
          <p:nvPr/>
        </p:nvSpPr>
        <p:spPr>
          <a:xfrm>
            <a:off x="682242" y="9099445"/>
            <a:ext cx="2482187" cy="6155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dirty="0">
                <a:latin typeface="Century Gothic" panose="020B0502020202020204" pitchFamily="34" charset="0"/>
              </a:rPr>
              <a:t>.</a:t>
            </a:r>
            <a:r>
              <a:rPr lang="de-DE" sz="2000" dirty="0"/>
              <a:t> 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2E778DB2-2237-9B4E-B26D-4B49235B9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23093">
            <a:off x="117960" y="1296784"/>
            <a:ext cx="1731623" cy="1002106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979064AA-D71F-2446-ACF1-E9832B406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38" y="6966065"/>
            <a:ext cx="1134012" cy="131509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1366C8C4-E6EE-6C40-B6CA-B0B330705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138" y="2586529"/>
            <a:ext cx="1132113" cy="1436831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001F6D75-1D00-F04D-8D66-6E0EFEBFA4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990" y="4364834"/>
            <a:ext cx="1483435" cy="2249325"/>
          </a:xfrm>
          <a:prstGeom prst="rect">
            <a:avLst/>
          </a:prstGeom>
        </p:spPr>
      </p:pic>
      <p:sp>
        <p:nvSpPr>
          <p:cNvPr id="14" name="Textfeld 21">
            <a:extLst>
              <a:ext uri="{FF2B5EF4-FFF2-40B4-BE49-F238E27FC236}">
                <a16:creationId xmlns:a16="http://schemas.microsoft.com/office/drawing/2014/main" id="{7A8CC930-4BFB-7442-BE0E-12FE94A7C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784" y="8890337"/>
            <a:ext cx="3409526" cy="1015663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1100" dirty="0"/>
              <a:t>Zitierhinweis: Götzinger, P., Harren, I., Vach, K. &amp; Maier, A.-M. (2020): Spuk in Heidelberg </a:t>
            </a:r>
            <a:r>
              <a:rPr lang="mr-IN" altLang="de-DE" sz="1100" dirty="0"/>
              <a:t>–</a:t>
            </a:r>
            <a:r>
              <a:rPr lang="de-DE" altLang="de-DE" sz="1100" dirty="0"/>
              <a:t> Visualisierung. Verfügbar unter: </a:t>
            </a:r>
            <a:r>
              <a:rPr lang="de-DE" altLang="de-DE" sz="800" dirty="0">
                <a:hlinkClick r:id="rId6"/>
              </a:rPr>
              <a:t>https://www.ph-heidelberg.de/deutsch/forschung/verbundprojekt-durchgaengige-sprachfoerderung/kl-34-integrierte-sprachfoerderung.html</a:t>
            </a: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0345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96902AF5E296F40AEB2399A046ECAF0" ma:contentTypeVersion="8" ma:contentTypeDescription="Ein neues Dokument erstellen." ma:contentTypeScope="" ma:versionID="5b94ba45d482d1ffdaed9805d47e3a2d">
  <xsd:schema xmlns:xsd="http://www.w3.org/2001/XMLSchema" xmlns:xs="http://www.w3.org/2001/XMLSchema" xmlns:p="http://schemas.microsoft.com/office/2006/metadata/properties" xmlns:ns3="57c19436-f981-48a6-b72d-6b9c9353c528" targetNamespace="http://schemas.microsoft.com/office/2006/metadata/properties" ma:root="true" ma:fieldsID="462569452467bc0c85dd17730b8650d2" ns3:_="">
    <xsd:import namespace="57c19436-f981-48a6-b72d-6b9c9353c52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c19436-f981-48a6-b72d-6b9c9353c5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8EFC54-D302-4106-BD16-E372787F3324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7c19436-f981-48a6-b72d-6b9c9353c52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D1F1BB7-D7F3-41EC-A758-71BBA01E5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19436-f981-48a6-b72d-6b9c9353c5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A7AE4D-CCAD-447C-BE57-FBFE0ABCF9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Macintosh PowerPoint</Application>
  <PresentationFormat>A4-Papier (210 x 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Anna--Maria Maier</dc:creator>
  <cp:lastModifiedBy>Lisa Reinhardt</cp:lastModifiedBy>
  <cp:revision>31</cp:revision>
  <dcterms:created xsi:type="dcterms:W3CDTF">2020-05-06T09:43:14Z</dcterms:created>
  <dcterms:modified xsi:type="dcterms:W3CDTF">2021-05-17T02:03:26Z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0x010100196902AF5E296F40AEB2399A046ECAF0</vt:lpwstr>
  </property>
</Properties>
</file>