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2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ra Biafora" initials="S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72"/>
    <p:restoredTop sz="94674"/>
  </p:normalViewPr>
  <p:slideViewPr>
    <p:cSldViewPr>
      <p:cViewPr>
        <p:scale>
          <a:sx n="104" d="100"/>
          <a:sy n="104" d="100"/>
        </p:scale>
        <p:origin x="1536" y="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commentAuthors" Target="commentAuthor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CDFBA-96A2-8744-995E-E237B66232B3}" type="datetimeFigureOut">
              <a:rPr lang="de-DE" smtClean="0"/>
              <a:t>03.05.17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AE019-AEB5-C345-BF2C-EAB954AEAD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7996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3E137-9467-47D1-BEF2-0E074535B2D8}" type="datetimeFigureOut">
              <a:rPr lang="de-DE" smtClean="0"/>
              <a:t>03.05.17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C4381-5680-4CE9-A205-990D5CB53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006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B1946-861B-40B2-8F58-34FCC25D9FC5}" type="datetimeFigureOut">
              <a:rPr lang="de-DE" smtClean="0"/>
              <a:t>03.05.17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4B5E-5DD5-4EEA-B567-68EA031580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180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B1946-861B-40B2-8F58-34FCC25D9FC5}" type="datetimeFigureOut">
              <a:rPr lang="de-DE" smtClean="0"/>
              <a:t>03.05.17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4B5E-5DD5-4EEA-B567-68EA031580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74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B1946-861B-40B2-8F58-34FCC25D9FC5}" type="datetimeFigureOut">
              <a:rPr lang="de-DE" smtClean="0"/>
              <a:t>03.05.17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4B5E-5DD5-4EEA-B567-68EA031580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7451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B1946-861B-40B2-8F58-34FCC25D9FC5}" type="datetimeFigureOut">
              <a:rPr lang="de-DE" smtClean="0"/>
              <a:t>03.05.17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4B5E-5DD5-4EEA-B567-68EA031580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890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B1946-861B-40B2-8F58-34FCC25D9FC5}" type="datetimeFigureOut">
              <a:rPr lang="de-DE" smtClean="0"/>
              <a:t>03.05.17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4B5E-5DD5-4EEA-B567-68EA031580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4312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B1946-861B-40B2-8F58-34FCC25D9FC5}" type="datetimeFigureOut">
              <a:rPr lang="de-DE" smtClean="0"/>
              <a:t>03.05.17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4B5E-5DD5-4EEA-B567-68EA031580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013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B1946-861B-40B2-8F58-34FCC25D9FC5}" type="datetimeFigureOut">
              <a:rPr lang="de-DE" smtClean="0"/>
              <a:t>03.05.17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4B5E-5DD5-4EEA-B567-68EA031580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815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B1946-861B-40B2-8F58-34FCC25D9FC5}" type="datetimeFigureOut">
              <a:rPr lang="de-DE" smtClean="0"/>
              <a:t>03.05.17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4B5E-5DD5-4EEA-B567-68EA031580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9094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B1946-861B-40B2-8F58-34FCC25D9FC5}" type="datetimeFigureOut">
              <a:rPr lang="de-DE" smtClean="0"/>
              <a:t>03.05.17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4B5E-5DD5-4EEA-B567-68EA031580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1532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B1946-861B-40B2-8F58-34FCC25D9FC5}" type="datetimeFigureOut">
              <a:rPr lang="de-DE" smtClean="0"/>
              <a:t>03.05.17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4B5E-5DD5-4EEA-B567-68EA031580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954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B1946-861B-40B2-8F58-34FCC25D9FC5}" type="datetimeFigureOut">
              <a:rPr lang="de-DE" smtClean="0"/>
              <a:t>03.05.17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4B5E-5DD5-4EEA-B567-68EA031580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4427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B1946-861B-40B2-8F58-34FCC25D9FC5}" type="datetimeFigureOut">
              <a:rPr lang="de-DE" smtClean="0"/>
              <a:t>03.05.17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84B5E-5DD5-4EEA-B567-68EA031580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1049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jpeg"/><Relationship Id="rId12" Type="http://schemas.openxmlformats.org/officeDocument/2006/relationships/image" Target="../media/image11.jpeg"/><Relationship Id="rId13" Type="http://schemas.openxmlformats.org/officeDocument/2006/relationships/hyperlink" Target="https://www.ph-heidelberg.de/sachtexte-schreiben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8" Type="http://schemas.openxmlformats.org/officeDocument/2006/relationships/image" Target="../media/image7.jpeg"/><Relationship Id="rId9" Type="http://schemas.openxmlformats.org/officeDocument/2006/relationships/image" Target="../media/image8.jpeg"/><Relationship Id="rId10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png"/><Relationship Id="rId12" Type="http://schemas.openxmlformats.org/officeDocument/2006/relationships/image" Target="../media/image13.png"/><Relationship Id="rId13" Type="http://schemas.openxmlformats.org/officeDocument/2006/relationships/hyperlink" Target="https://www.ph-heidelberg.de/sachtexte-schreiben.html" TargetMode="External"/><Relationship Id="rId14" Type="http://schemas.openxmlformats.org/officeDocument/2006/relationships/image" Target="../media/image5.jpeg"/><Relationship Id="rId15" Type="http://schemas.openxmlformats.org/officeDocument/2006/relationships/image" Target="../media/image6.jpeg"/><Relationship Id="rId16" Type="http://schemas.openxmlformats.org/officeDocument/2006/relationships/image" Target="../media/image7.jpeg"/><Relationship Id="rId17" Type="http://schemas.openxmlformats.org/officeDocument/2006/relationships/image" Target="../media/image8.jpeg"/><Relationship Id="rId18" Type="http://schemas.openxmlformats.org/officeDocument/2006/relationships/image" Target="../media/image9.jpeg"/><Relationship Id="rId19" Type="http://schemas.openxmlformats.org/officeDocument/2006/relationships/image" Target="../media/image10.jpeg"/><Relationship Id="rId1" Type="http://schemas.microsoft.com/office/2007/relationships/media" Target="file:///C:\Users\ih\Daten\9a%20Analysedaten\Testkonstruktion\Burgleben_Pr&#228;sentation\Burgleben_1_Einf&#252;hrung.mp3" TargetMode="External"/><Relationship Id="rId2" Type="http://schemas.openxmlformats.org/officeDocument/2006/relationships/audio" Target="file:///C:\Users\ih\Daten\9a%20Analysedaten\Testkonstruktion\Burgleben_Pr&#228;sentation\Burgleben_1_Einf&#252;hrung.mp3" TargetMode="External"/><Relationship Id="rId3" Type="http://schemas.microsoft.com/office/2007/relationships/media" Target="file:///C:\Users\ih\Daten\9a%20Analysedaten\Testkonstruktion\Burgleben_Pr&#228;sentation\Burgleben_6_K&#252;che.mp3" TargetMode="External"/><Relationship Id="rId4" Type="http://schemas.openxmlformats.org/officeDocument/2006/relationships/audio" Target="file:///C:\Users\ih\Daten\9a%20Analysedaten\Testkonstruktion\Burgleben_Pr&#228;sentation\Burgleben_6_K&#252;che.mp3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7" Type="http://schemas.openxmlformats.org/officeDocument/2006/relationships/image" Target="../media/image2.jpeg"/><Relationship Id="rId8" Type="http://schemas.openxmlformats.org/officeDocument/2006/relationships/image" Target="../media/image3.jpeg"/><Relationship Id="rId9" Type="http://schemas.openxmlformats.org/officeDocument/2006/relationships/image" Target="../media/image4.jpeg"/><Relationship Id="rId10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0" descr="C:\Users\ih\Desktop\bearbeitete Burgbilder\Resize\R-Zeichnung Burg_bearbeitet_bearbeitet-2.jpg"/>
          <p:cNvPicPr>
            <a:picLocks noChangeAspect="1" noChangeArrowheads="1"/>
          </p:cNvPicPr>
          <p:nvPr/>
        </p:nvPicPr>
        <p:blipFill>
          <a:blip r:embed="rId2">
            <a:lum bright="-20000" contrast="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620713"/>
            <a:ext cx="4535488" cy="583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4" name="Picture 106" descr="C:\Users\ih\Desktop\bearbeitete Burgbilder\Resize\R-Zeichnung_große Halle_bearbeitet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717032"/>
            <a:ext cx="2600295" cy="1458913"/>
          </a:xfrm>
          <a:prstGeom prst="rect">
            <a:avLst/>
          </a:prstGeom>
          <a:noFill/>
          <a:ln w="222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5" name="Picture 107" descr="C:\Users\ih\Desktop\bearbeitete Burgbilder\Resize\R-Zeichnung Keller_bearbeitet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269" y="5301704"/>
            <a:ext cx="1483118" cy="863600"/>
          </a:xfrm>
          <a:prstGeom prst="rect">
            <a:avLst/>
          </a:prstGeom>
          <a:noFill/>
          <a:ln w="222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6" name="Picture 108" descr="C:\Users\ih\Desktop\bearbeitete Burgbilder\Resize\R-Zeichnung Kemenate_bearbeitet_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030" y="1393312"/>
            <a:ext cx="1443870" cy="1058706"/>
          </a:xfrm>
          <a:prstGeom prst="rect">
            <a:avLst/>
          </a:prstGeom>
          <a:noFill/>
          <a:ln w="222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pieren 37"/>
          <p:cNvGrpSpPr>
            <a:grpSpLocks/>
          </p:cNvGrpSpPr>
          <p:nvPr/>
        </p:nvGrpSpPr>
        <p:grpSpPr bwMode="auto">
          <a:xfrm>
            <a:off x="376784" y="3901968"/>
            <a:ext cx="1818952" cy="463136"/>
            <a:chOff x="251520" y="5085184"/>
            <a:chExt cx="2795578" cy="1063584"/>
          </a:xfrm>
        </p:grpSpPr>
        <p:pic>
          <p:nvPicPr>
            <p:cNvPr id="4" name="Picture 103" descr="C:\Users\ih\Desktop\bearbeitete Burgbilder\Resize\R-Zeichnung_Maus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5301208"/>
              <a:ext cx="881645" cy="595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101" descr="C:\Users\ih\Desktop\bearbeitete Burgbilder\Resize\R-Zeichnung_Laus_bearbeitet-1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1640" y="5589240"/>
              <a:ext cx="235224" cy="235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7" name="Picture 101" descr="C:\Users\ih\Desktop\bearbeitete Burgbilder\Resize\R-Zeichnung_Laus_bearbeitet-1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3686095">
              <a:off x="1385979" y="5283538"/>
              <a:ext cx="304905" cy="304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8" name="Picture 101" descr="C:\Users\ih\Desktop\bearbeitete Burgbilder\Resize\R-Zeichnung_Laus_bearbeitet-1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9667993">
              <a:off x="1003499" y="5405115"/>
              <a:ext cx="236604" cy="236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9" name="Picture 101" descr="C:\Users\ih\Desktop\bearbeitete Burgbilder\Resize\R-Zeichnung_Laus_bearbeitet-1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2307501">
              <a:off x="988056" y="5725739"/>
              <a:ext cx="301093" cy="3010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60" name="Picture 104" descr="C:\Users\ih\Desktop\bearbeitete Burgbilder\Resize\R-Zeichnung_Ratte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5085184"/>
              <a:ext cx="1355418" cy="10635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61" name="Picture 101" descr="C:\Users\ih\Desktop\bearbeitete Burgbilder\Resize\R-Zeichnung_Laus_bearbeitet-1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7784" y="5517232"/>
              <a:ext cx="163216" cy="163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24" name="Tabel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891241"/>
              </p:ext>
            </p:extLst>
          </p:nvPr>
        </p:nvGraphicFramePr>
        <p:xfrm>
          <a:off x="107950" y="4501880"/>
          <a:ext cx="2519198" cy="16634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626"/>
                <a:gridCol w="1871572"/>
              </a:tblGrid>
              <a:tr h="267256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was</a:t>
                      </a:r>
                      <a:endParaRPr lang="de-DE" sz="1200" dirty="0"/>
                    </a:p>
                  </a:txBody>
                  <a:tcPr marL="91416" marR="91416" marT="45724" marB="45724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None/>
                      </a:pPr>
                      <a:r>
                        <a:rPr lang="de-DE" sz="1400" b="1" dirty="0" smtClean="0"/>
                        <a:t>Burgküche</a:t>
                      </a:r>
                      <a:endParaRPr lang="de-DE" sz="1400" b="1" dirty="0"/>
                    </a:p>
                  </a:txBody>
                  <a:tcPr marL="91416" marR="91416" marT="45724" marB="45724"/>
                </a:tc>
              </a:tr>
              <a:tr h="641403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kochen</a:t>
                      </a:r>
                      <a:r>
                        <a:rPr lang="de-DE" sz="1200" baseline="0" dirty="0" smtClean="0"/>
                        <a:t> wie</a:t>
                      </a:r>
                      <a:endParaRPr lang="de-DE" sz="1200" dirty="0"/>
                    </a:p>
                  </a:txBody>
                  <a:tcPr marL="91416" marR="91416" marT="45724" marB="45724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de-DE" sz="1400" dirty="0" smtClean="0"/>
                        <a:t>Kessel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großer Spieß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offenes Feuer</a:t>
                      </a:r>
                      <a:endParaRPr lang="de-DE" sz="1400" dirty="0" smtClean="0"/>
                    </a:p>
                  </a:txBody>
                  <a:tcPr marL="91416" marR="91416" marT="45724" marB="45724"/>
                </a:tc>
              </a:tr>
              <a:tr h="627088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kochen</a:t>
                      </a:r>
                      <a:r>
                        <a:rPr lang="de-DE" sz="1200" baseline="0" dirty="0" smtClean="0"/>
                        <a:t> für</a:t>
                      </a:r>
                      <a:endParaRPr lang="de-DE" sz="1200" dirty="0"/>
                    </a:p>
                  </a:txBody>
                  <a:tcPr marL="91416" marR="91416" marT="45724" marB="45724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de-DE" sz="1400" dirty="0" smtClean="0"/>
                        <a:t>alle</a:t>
                      </a:r>
                      <a:r>
                        <a:rPr lang="de-DE" sz="1400" baseline="0" dirty="0" smtClean="0"/>
                        <a:t> Burgbewohner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Gäste</a:t>
                      </a:r>
                      <a:endParaRPr lang="de-DE" sz="1400" baseline="0" dirty="0" smtClean="0"/>
                    </a:p>
                  </a:txBody>
                  <a:tcPr marL="91416" marR="91416" marT="45724" marB="45724"/>
                </a:tc>
              </a:tr>
            </a:tbl>
          </a:graphicData>
        </a:graphic>
      </p:graphicFrame>
      <p:graphicFrame>
        <p:nvGraphicFramePr>
          <p:cNvPr id="36" name="Tabel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744141"/>
              </p:ext>
            </p:extLst>
          </p:nvPr>
        </p:nvGraphicFramePr>
        <p:xfrm>
          <a:off x="107950" y="2204864"/>
          <a:ext cx="2519198" cy="1567887"/>
        </p:xfrm>
        <a:graphic>
          <a:graphicData uri="http://schemas.openxmlformats.org/drawingml/2006/table">
            <a:tbl>
              <a:tblPr/>
              <a:tblGrid>
                <a:gridCol w="719634"/>
                <a:gridCol w="1799564"/>
              </a:tblGrid>
              <a:tr h="28535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x-non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wo</a:t>
                      </a:r>
                      <a:endParaRPr kumimoji="0" lang="de-DE" altLang="x-non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64" marR="91464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x-non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überall</a:t>
                      </a:r>
                      <a:endParaRPr kumimoji="0" lang="de-DE" altLang="x-non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64" marR="91464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x-non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was</a:t>
                      </a:r>
                      <a:endParaRPr kumimoji="0" lang="de-DE" altLang="x-non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64" marR="91464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de-DE" altLang="x-non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viel Schmutz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de-DE" altLang="x-non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wenig Hygiene</a:t>
                      </a:r>
                    </a:p>
                  </a:txBody>
                  <a:tcPr marL="91464" marR="91464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8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x-non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dadurch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x-non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64" marR="91464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85750" indent="-28575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de-DE" altLang="x-non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Läuse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de-DE" altLang="x-non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Ratten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de-DE" altLang="x-non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Mäuse</a:t>
                      </a:r>
                    </a:p>
                  </a:txBody>
                  <a:tcPr marL="91464" marR="91464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7" name="Tabel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1746"/>
              </p:ext>
            </p:extLst>
          </p:nvPr>
        </p:nvGraphicFramePr>
        <p:xfrm>
          <a:off x="107950" y="836712"/>
          <a:ext cx="2520950" cy="1249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9634"/>
                <a:gridCol w="1801316"/>
              </a:tblGrid>
              <a:tr h="2880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x-non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was</a:t>
                      </a:r>
                      <a:endParaRPr kumimoji="0" lang="de-DE" altLang="x-non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64" marR="91464" marT="45744" marB="45744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x-non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Wohnen allgemein</a:t>
                      </a:r>
                      <a:endParaRPr kumimoji="0" lang="de-DE" altLang="x-non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64" marR="91464" marT="45744" marB="45744" horzOverflow="overflow"/>
                </a:tc>
              </a:tr>
              <a:tr h="731295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wie</a:t>
                      </a:r>
                      <a:endParaRPr lang="de-DE" sz="1200" dirty="0"/>
                    </a:p>
                  </a:txBody>
                  <a:tcPr marL="91464" marR="91464" marT="45670" marB="4567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de-DE" sz="1400" dirty="0" smtClean="0"/>
                        <a:t>kalt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de-DE" sz="1400" dirty="0" smtClean="0"/>
                        <a:t>ungemütlich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de-DE" sz="1400" dirty="0" smtClean="0"/>
                        <a:t>zugig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de-DE" sz="1400" dirty="0" smtClean="0"/>
                        <a:t>dunkel</a:t>
                      </a:r>
                      <a:endParaRPr lang="de-DE" sz="1400" dirty="0"/>
                    </a:p>
                  </a:txBody>
                  <a:tcPr marL="91464" marR="91464" marT="45670" marB="45670"/>
                </a:tc>
              </a:tr>
            </a:tbl>
          </a:graphicData>
        </a:graphic>
      </p:graphicFrame>
      <p:graphicFrame>
        <p:nvGraphicFramePr>
          <p:cNvPr id="39" name="Tabel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588239"/>
              </p:ext>
            </p:extLst>
          </p:nvPr>
        </p:nvGraphicFramePr>
        <p:xfrm>
          <a:off x="6011863" y="764704"/>
          <a:ext cx="2987674" cy="2037234"/>
        </p:xfrm>
        <a:graphic>
          <a:graphicData uri="http://schemas.openxmlformats.org/drawingml/2006/table">
            <a:tbl>
              <a:tblPr/>
              <a:tblGrid>
                <a:gridCol w="576262"/>
                <a:gridCol w="1080218"/>
                <a:gridCol w="1331194"/>
              </a:tblGrid>
              <a:tr h="2743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was</a:t>
                      </a:r>
                    </a:p>
                  </a:txBody>
                  <a:tcPr marL="91435" marR="91435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x-non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Kemenate</a:t>
                      </a:r>
                      <a:endParaRPr kumimoji="0" lang="de-DE" altLang="x-none" sz="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5" marR="91435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6584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x-non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für wen</a:t>
                      </a:r>
                      <a:endParaRPr kumimoji="0" lang="de-DE" altLang="x-non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5" marR="91435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de-DE" altLang="x-none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Burgherr &amp; Familie</a:t>
                      </a:r>
                      <a:endParaRPr kumimoji="0" lang="de-DE" altLang="x-none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de-DE" altLang="x-non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Burgherrin &amp; </a:t>
                      </a:r>
                      <a:r>
                        <a:rPr kumimoji="0" lang="de-DE" altLang="x-non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Kammerfrauen</a:t>
                      </a:r>
                      <a:endParaRPr kumimoji="0" lang="de-DE" altLang="x-non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5" marR="91435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1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x-non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wozu</a:t>
                      </a:r>
                      <a:endParaRPr kumimoji="0" lang="de-DE" altLang="x-non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5" marR="91435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de-DE" altLang="x-non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schlafen</a:t>
                      </a:r>
                      <a:endParaRPr kumimoji="0" lang="de-DE" altLang="x-non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5" marR="91435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85750" indent="-28575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de-DE" altLang="x-non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sticken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de-DE" altLang="x-non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nähen </a:t>
                      </a:r>
                    </a:p>
                  </a:txBody>
                  <a:tcPr marL="91435" marR="91435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x-non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wann</a:t>
                      </a:r>
                      <a:endParaRPr kumimoji="0" lang="de-DE" altLang="x-non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5" marR="91435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de-DE" altLang="x-non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nachts</a:t>
                      </a:r>
                      <a:endParaRPr kumimoji="0" lang="de-DE" altLang="x-non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5" marR="91435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de-DE" altLang="x-non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tagsüber</a:t>
                      </a:r>
                    </a:p>
                  </a:txBody>
                  <a:tcPr marL="91435" marR="91435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0" name="Tabel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14156"/>
              </p:ext>
            </p:extLst>
          </p:nvPr>
        </p:nvGraphicFramePr>
        <p:xfrm>
          <a:off x="6011863" y="2924944"/>
          <a:ext cx="2987676" cy="2343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36"/>
                <a:gridCol w="2411640"/>
              </a:tblGrid>
              <a:tr h="287884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was</a:t>
                      </a:r>
                      <a:endParaRPr lang="de-DE" sz="1200" dirty="0"/>
                    </a:p>
                  </a:txBody>
                  <a:tcPr marL="91453" marR="91453" marT="45736" marB="45736"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/>
                        <a:t>große Halle</a:t>
                      </a:r>
                      <a:endParaRPr lang="de-DE" sz="1400" b="1" dirty="0"/>
                    </a:p>
                  </a:txBody>
                  <a:tcPr marL="91453" marR="91453" marT="45736" marB="45736"/>
                </a:tc>
              </a:tr>
              <a:tr h="892378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wie</a:t>
                      </a:r>
                      <a:endParaRPr lang="de-DE" sz="1200" dirty="0"/>
                    </a:p>
                  </a:txBody>
                  <a:tcPr marL="91453" marR="91453" marT="45736" marB="45736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sz="1400" b="0" dirty="0" smtClean="0"/>
                        <a:t>prächtige</a:t>
                      </a:r>
                      <a:r>
                        <a:rPr lang="de-DE" sz="1400" b="0" baseline="0" dirty="0" smtClean="0"/>
                        <a:t> Wandteppiche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sz="1400" b="0" baseline="0" dirty="0" smtClean="0"/>
                        <a:t>s</a:t>
                      </a:r>
                      <a:r>
                        <a:rPr lang="de-DE" sz="1400" b="0" dirty="0" smtClean="0"/>
                        <a:t>chöne</a:t>
                      </a:r>
                      <a:r>
                        <a:rPr lang="de-DE" sz="1400" b="0" baseline="0" dirty="0" smtClean="0"/>
                        <a:t> Malereien</a:t>
                      </a:r>
                      <a:endParaRPr lang="de-DE" sz="1400" b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sz="1400" b="0" dirty="0" smtClean="0"/>
                        <a:t>kostbare</a:t>
                      </a:r>
                      <a:r>
                        <a:rPr lang="de-DE" sz="1400" b="0" baseline="0" dirty="0" smtClean="0"/>
                        <a:t> Möbel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sz="1400" b="0" baseline="0" dirty="0" smtClean="0"/>
                        <a:t>beheizt</a:t>
                      </a:r>
                      <a:endParaRPr lang="de-DE" sz="1400" b="0" dirty="0"/>
                    </a:p>
                  </a:txBody>
                  <a:tcPr marL="91453" marR="91453" marT="45736" marB="45736"/>
                </a:tc>
              </a:tr>
              <a:tr h="1093876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wozu</a:t>
                      </a:r>
                      <a:endParaRPr lang="de-DE" sz="1200" dirty="0"/>
                    </a:p>
                  </a:txBody>
                  <a:tcPr marL="91453" marR="91453" marT="45736" marB="45736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sz="1400" b="0" dirty="0" smtClean="0"/>
                        <a:t>Gäste empfangen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sz="1400" b="0" dirty="0" smtClean="0"/>
                        <a:t>essen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sz="1400" b="0" dirty="0" smtClean="0"/>
                        <a:t>feiern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sz="1400" b="0" dirty="0" smtClean="0"/>
                        <a:t>Gäste übernachten</a:t>
                      </a:r>
                    </a:p>
                  </a:txBody>
                  <a:tcPr marL="91453" marR="91453" marT="45736" marB="45736"/>
                </a:tc>
              </a:tr>
            </a:tbl>
          </a:graphicData>
        </a:graphic>
      </p:graphicFrame>
      <p:cxnSp>
        <p:nvCxnSpPr>
          <p:cNvPr id="25" name="Gerade Verbindung 24"/>
          <p:cNvCxnSpPr/>
          <p:nvPr/>
        </p:nvCxnSpPr>
        <p:spPr>
          <a:xfrm flipV="1">
            <a:off x="5556660" y="3251426"/>
            <a:ext cx="448111" cy="55170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flipV="1">
            <a:off x="5654900" y="1052737"/>
            <a:ext cx="349871" cy="340575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>
            <a:off x="5270332" y="5661248"/>
            <a:ext cx="885993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ieren 43"/>
          <p:cNvGrpSpPr>
            <a:grpSpLocks/>
          </p:cNvGrpSpPr>
          <p:nvPr/>
        </p:nvGrpSpPr>
        <p:grpSpPr bwMode="auto">
          <a:xfrm>
            <a:off x="2438121" y="2526850"/>
            <a:ext cx="1805765" cy="1791082"/>
            <a:chOff x="3089879" y="2808730"/>
            <a:chExt cx="2148701" cy="1839094"/>
          </a:xfrm>
        </p:grpSpPr>
        <p:pic>
          <p:nvPicPr>
            <p:cNvPr id="2153" name="Picture 105" descr="C:\Users\ih\Desktop\bearbeitete Burgbilder\Resize\R-Zeichnung_Küche_bearbeitet_1.jp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0388" y="2808730"/>
              <a:ext cx="1728192" cy="1124594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3" name="Gerade Verbindung 32"/>
            <p:cNvCxnSpPr/>
            <p:nvPr/>
          </p:nvCxnSpPr>
          <p:spPr>
            <a:xfrm flipV="1">
              <a:off x="3089879" y="3933326"/>
              <a:ext cx="420509" cy="714498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2" name="Inhaltsplatzhalt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879639"/>
              </p:ext>
            </p:extLst>
          </p:nvPr>
        </p:nvGraphicFramePr>
        <p:xfrm>
          <a:off x="107950" y="115888"/>
          <a:ext cx="8891588" cy="571500"/>
        </p:xfrm>
        <a:graphic>
          <a:graphicData uri="http://schemas.openxmlformats.org/drawingml/2006/table">
            <a:tbl>
              <a:tblPr/>
              <a:tblGrid>
                <a:gridCol w="8891588"/>
              </a:tblGrid>
              <a:tr h="5651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x-non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Welche Frage beantwortet der Text: </a:t>
                      </a:r>
                      <a:r>
                        <a:rPr kumimoji="0" lang="de-DE" altLang="x-non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Wie war das Leben auf einer Burg?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Name:                                                                             </a:t>
                      </a:r>
                      <a:r>
                        <a:rPr kumimoji="0" lang="de-DE" altLang="x-non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                                                                    Datum</a:t>
                      </a:r>
                      <a:r>
                        <a:rPr kumimoji="0" lang="de-DE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  <a:endParaRPr kumimoji="0" lang="de-DE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137" name="Rechteck 42"/>
          <p:cNvSpPr>
            <a:spLocks noChangeArrowheads="1"/>
          </p:cNvSpPr>
          <p:nvPr/>
        </p:nvSpPr>
        <p:spPr bwMode="auto">
          <a:xfrm>
            <a:off x="34925" y="6308725"/>
            <a:ext cx="61214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400" dirty="0">
                <a:latin typeface="+mn-lt"/>
              </a:rPr>
              <a:t>         </a:t>
            </a:r>
            <a:r>
              <a:rPr lang="de-DE" altLang="de-DE" sz="1200" dirty="0">
                <a:latin typeface="+mn-lt"/>
              </a:rPr>
              <a:t>Prima! Schreibe nun einen Text zu deiner Visualisierung.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>
                <a:latin typeface="+mn-lt"/>
              </a:rPr>
              <a:t>Wenn du nicht weißt, wie du anfangen sollst, versuche es erst mündlich.</a:t>
            </a:r>
          </a:p>
        </p:txBody>
      </p:sp>
      <p:sp>
        <p:nvSpPr>
          <p:cNvPr id="44" name="Rechteck 43"/>
          <p:cNvSpPr/>
          <p:nvPr/>
        </p:nvSpPr>
        <p:spPr>
          <a:xfrm>
            <a:off x="179512" y="6381750"/>
            <a:ext cx="180975" cy="1793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de-DE" dirty="0"/>
          </a:p>
        </p:txBody>
      </p:sp>
      <p:graphicFrame>
        <p:nvGraphicFramePr>
          <p:cNvPr id="41" name="Tabel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437849"/>
              </p:ext>
            </p:extLst>
          </p:nvPr>
        </p:nvGraphicFramePr>
        <p:xfrm>
          <a:off x="6178270" y="5373216"/>
          <a:ext cx="2821268" cy="9510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3952"/>
                <a:gridCol w="2277316"/>
              </a:tblGrid>
              <a:tr h="326585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was</a:t>
                      </a:r>
                      <a:endParaRPr lang="de-DE" sz="1200" dirty="0"/>
                    </a:p>
                  </a:txBody>
                  <a:tcPr marL="91453" marR="91453" marT="45751" marB="45751"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/>
                        <a:t>Burgkeller</a:t>
                      </a:r>
                    </a:p>
                  </a:txBody>
                  <a:tcPr marL="91453" marR="91453" marT="45751" marB="45751"/>
                </a:tc>
              </a:tr>
              <a:tr h="312245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wie</a:t>
                      </a:r>
                      <a:endParaRPr lang="de-DE" sz="1200" dirty="0"/>
                    </a:p>
                  </a:txBody>
                  <a:tcPr marL="91453" marR="91453" marT="45751" marB="45751"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kalt</a:t>
                      </a:r>
                      <a:endParaRPr lang="de-DE" sz="1400" dirty="0"/>
                    </a:p>
                  </a:txBody>
                  <a:tcPr marL="91453" marR="91453" marT="45751" marB="45751"/>
                </a:tc>
              </a:tr>
              <a:tr h="312245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wozu</a:t>
                      </a:r>
                      <a:endParaRPr lang="de-DE" sz="1200" dirty="0"/>
                    </a:p>
                  </a:txBody>
                  <a:tcPr marL="91453" marR="91453" marT="45751" marB="45751"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400" dirty="0" smtClean="0"/>
                        <a:t>Kühlschrank</a:t>
                      </a:r>
                      <a:endParaRPr lang="de-DE" sz="1400" dirty="0"/>
                    </a:p>
                  </a:txBody>
                  <a:tcPr marL="91453" marR="91453" marT="45751" marB="45751"/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4104290" y="2974427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4608513" y="6453337"/>
            <a:ext cx="4644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Zitierhinweis: </a:t>
            </a:r>
            <a:r>
              <a:rPr lang="de-DE" sz="800" dirty="0" err="1"/>
              <a:t>Berkemeier</a:t>
            </a:r>
            <a:r>
              <a:rPr lang="de-DE" sz="800" dirty="0"/>
              <a:t>, A. u. Projektteam (2017): Burgleben - </a:t>
            </a:r>
            <a:r>
              <a:rPr lang="de-DE" sz="800" dirty="0" smtClean="0"/>
              <a:t>Visualisierung. </a:t>
            </a:r>
            <a:r>
              <a:rPr lang="de-DE" sz="800" dirty="0"/>
              <a:t>Aus: Werkstattmaterialien zur Schreibförderung. Verfügbar unter: </a:t>
            </a:r>
            <a:r>
              <a:rPr lang="de-DE" sz="800" u="sng" dirty="0">
                <a:hlinkClick r:id="rId13"/>
              </a:rPr>
              <a:t>https://www.ph-heidelberg.de/sachtexte-schreiben.html</a:t>
            </a:r>
            <a:endParaRPr lang="de-DE" sz="800" dirty="0"/>
          </a:p>
          <a:p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740268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0" descr="C:\Users\ih\Desktop\bearbeitete Burgbilder\Resize\R-Zeichnung Burg_bearbeitet_bearbeitet-2.jpg"/>
          <p:cNvPicPr>
            <a:picLocks noChangeAspect="1" noChangeArrowheads="1"/>
          </p:cNvPicPr>
          <p:nvPr/>
        </p:nvPicPr>
        <p:blipFill>
          <a:blip r:embed="rId6">
            <a:lum bright="-20000" contrast="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620713"/>
            <a:ext cx="4535488" cy="583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06" descr="C:\Users\ih\Desktop\bearbeitete Burgbilder\Resize\R-Zeichnung_große Halle_bearbeitet_1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717032"/>
            <a:ext cx="2600295" cy="1458913"/>
          </a:xfrm>
          <a:prstGeom prst="rect">
            <a:avLst/>
          </a:prstGeom>
          <a:noFill/>
          <a:ln w="222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07" descr="C:\Users\ih\Desktop\bearbeitete Burgbilder\Resize\R-Zeichnung Keller_bearbeitet2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269" y="5301704"/>
            <a:ext cx="1483118" cy="863600"/>
          </a:xfrm>
          <a:prstGeom prst="rect">
            <a:avLst/>
          </a:prstGeom>
          <a:noFill/>
          <a:ln w="222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08" descr="C:\Users\ih\Desktop\bearbeitete Burgbilder\Resize\R-Zeichnung Kemenate_bearbeitet_1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030" y="1393312"/>
            <a:ext cx="1443870" cy="1058706"/>
          </a:xfrm>
          <a:prstGeom prst="rect">
            <a:avLst/>
          </a:prstGeom>
          <a:noFill/>
          <a:ln w="222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Gerade Verbindung 18"/>
          <p:cNvCxnSpPr/>
          <p:nvPr/>
        </p:nvCxnSpPr>
        <p:spPr>
          <a:xfrm flipV="1">
            <a:off x="5556660" y="3251426"/>
            <a:ext cx="448111" cy="55170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flipV="1">
            <a:off x="5654900" y="1052737"/>
            <a:ext cx="349871" cy="340575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>
            <a:off x="5270332" y="5661248"/>
            <a:ext cx="885993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uppieren 43"/>
          <p:cNvGrpSpPr>
            <a:grpSpLocks/>
          </p:cNvGrpSpPr>
          <p:nvPr/>
        </p:nvGrpSpPr>
        <p:grpSpPr bwMode="auto">
          <a:xfrm>
            <a:off x="2438121" y="2526850"/>
            <a:ext cx="1805765" cy="1791082"/>
            <a:chOff x="3089879" y="2808730"/>
            <a:chExt cx="2148701" cy="1839094"/>
          </a:xfrm>
        </p:grpSpPr>
        <p:pic>
          <p:nvPicPr>
            <p:cNvPr id="23" name="Picture 105" descr="C:\Users\ih\Desktop\bearbeitete Burgbilder\Resize\R-Zeichnung_Küche_bearbeitet_1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0388" y="2808730"/>
              <a:ext cx="1728192" cy="1124594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4" name="Gerade Verbindung 23"/>
            <p:cNvCxnSpPr/>
            <p:nvPr/>
          </p:nvCxnSpPr>
          <p:spPr>
            <a:xfrm flipV="1">
              <a:off x="3089879" y="3933326"/>
              <a:ext cx="420509" cy="714498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5" name="Burgleben_1_Einführung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7732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hteck 25"/>
          <p:cNvSpPr/>
          <p:nvPr/>
        </p:nvSpPr>
        <p:spPr>
          <a:xfrm>
            <a:off x="179388" y="1773238"/>
            <a:ext cx="431800" cy="3603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27" name="Burgleben_6_Küche.mp3">
            <a:hlinkClick r:id="" action="ppaction://media"/>
          </p:cNvPr>
          <p:cNvPicPr>
            <a:picLocks noRot="1"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0686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chteck 27"/>
          <p:cNvSpPr/>
          <p:nvPr/>
        </p:nvSpPr>
        <p:spPr>
          <a:xfrm>
            <a:off x="179388" y="3068638"/>
            <a:ext cx="431800" cy="3603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graphicFrame>
        <p:nvGraphicFramePr>
          <p:cNvPr id="29" name="Inhaltsplatzhalt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160817"/>
              </p:ext>
            </p:extLst>
          </p:nvPr>
        </p:nvGraphicFramePr>
        <p:xfrm>
          <a:off x="107950" y="115888"/>
          <a:ext cx="8891588" cy="571500"/>
        </p:xfrm>
        <a:graphic>
          <a:graphicData uri="http://schemas.openxmlformats.org/drawingml/2006/table">
            <a:tbl>
              <a:tblPr/>
              <a:tblGrid>
                <a:gridCol w="8891588"/>
              </a:tblGrid>
              <a:tr h="5651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x-non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Welche Frage beantwortet der Text: </a:t>
                      </a:r>
                      <a:endParaRPr kumimoji="0" lang="de-DE" altLang="x-non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x-non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Name:                                                                                                                                                                          Datum:</a:t>
                      </a:r>
                      <a:endParaRPr kumimoji="0" lang="de-DE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0" name="Rechteck 42"/>
          <p:cNvSpPr>
            <a:spLocks noChangeArrowheads="1"/>
          </p:cNvSpPr>
          <p:nvPr/>
        </p:nvSpPr>
        <p:spPr bwMode="auto">
          <a:xfrm>
            <a:off x="34925" y="6308725"/>
            <a:ext cx="61214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400" dirty="0">
                <a:latin typeface="+mn-lt"/>
              </a:rPr>
              <a:t>         </a:t>
            </a:r>
            <a:r>
              <a:rPr lang="de-DE" altLang="de-DE" sz="1200" dirty="0">
                <a:latin typeface="+mn-lt"/>
              </a:rPr>
              <a:t>Prima! Schreibe nun einen Text zu deiner Visualisierung.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>
                <a:latin typeface="+mn-lt"/>
              </a:rPr>
              <a:t>Wenn du nicht weißt, wie du anfangen sollst, versuche es erst mündlich.</a:t>
            </a:r>
          </a:p>
        </p:txBody>
      </p:sp>
      <p:sp>
        <p:nvSpPr>
          <p:cNvPr id="31" name="Rechteck 30"/>
          <p:cNvSpPr/>
          <p:nvPr/>
        </p:nvSpPr>
        <p:spPr>
          <a:xfrm>
            <a:off x="179512" y="6381750"/>
            <a:ext cx="180975" cy="1793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de-DE" dirty="0"/>
          </a:p>
        </p:txBody>
      </p:sp>
      <p:sp>
        <p:nvSpPr>
          <p:cNvPr id="33" name="Textfeld 32"/>
          <p:cNvSpPr txBox="1"/>
          <p:nvPr/>
        </p:nvSpPr>
        <p:spPr>
          <a:xfrm>
            <a:off x="4104290" y="2974427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de-DE" dirty="0"/>
          </a:p>
        </p:txBody>
      </p:sp>
      <p:sp>
        <p:nvSpPr>
          <p:cNvPr id="34" name="Textfeld 33"/>
          <p:cNvSpPr txBox="1"/>
          <p:nvPr/>
        </p:nvSpPr>
        <p:spPr>
          <a:xfrm>
            <a:off x="4608513" y="6453337"/>
            <a:ext cx="4644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Zitierhinweis: </a:t>
            </a:r>
            <a:r>
              <a:rPr lang="de-DE" sz="800" dirty="0" err="1"/>
              <a:t>Berkemeier</a:t>
            </a:r>
            <a:r>
              <a:rPr lang="de-DE" sz="800" dirty="0"/>
              <a:t>, A. u. Projektteam (2017): Burgleben - </a:t>
            </a:r>
            <a:r>
              <a:rPr lang="de-DE" sz="800" dirty="0" smtClean="0"/>
              <a:t>Visualisierung. </a:t>
            </a:r>
            <a:r>
              <a:rPr lang="de-DE" sz="800" dirty="0"/>
              <a:t>Aus: Werkstattmaterialien zur Schreibförderung. Verfügbar unter: </a:t>
            </a:r>
            <a:r>
              <a:rPr lang="de-DE" sz="800" u="sng" dirty="0">
                <a:hlinkClick r:id="rId13"/>
              </a:rPr>
              <a:t>https://www.ph-heidelberg.de/sachtexte-schreiben.html</a:t>
            </a:r>
            <a:endParaRPr lang="de-DE" sz="800" dirty="0"/>
          </a:p>
          <a:p>
            <a:endParaRPr lang="de-DE" sz="800" dirty="0"/>
          </a:p>
        </p:txBody>
      </p:sp>
      <p:graphicFrame>
        <p:nvGraphicFramePr>
          <p:cNvPr id="36" name="Tabel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43750"/>
              </p:ext>
            </p:extLst>
          </p:nvPr>
        </p:nvGraphicFramePr>
        <p:xfrm>
          <a:off x="6011863" y="2924944"/>
          <a:ext cx="2987676" cy="2343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36"/>
                <a:gridCol w="2411640"/>
              </a:tblGrid>
              <a:tr h="287884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was</a:t>
                      </a:r>
                      <a:endParaRPr lang="de-DE" sz="1200" dirty="0"/>
                    </a:p>
                  </a:txBody>
                  <a:tcPr marL="91453" marR="91453" marT="45736" marB="45736"/>
                </a:tc>
                <a:tc>
                  <a:txBody>
                    <a:bodyPr/>
                    <a:lstStyle/>
                    <a:p>
                      <a:endParaRPr lang="de-DE" sz="1400" b="1" dirty="0"/>
                    </a:p>
                  </a:txBody>
                  <a:tcPr marL="91453" marR="91453" marT="45736" marB="45736"/>
                </a:tc>
              </a:tr>
              <a:tr h="892378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wie</a:t>
                      </a:r>
                      <a:endParaRPr lang="de-DE" sz="1200" dirty="0"/>
                    </a:p>
                  </a:txBody>
                  <a:tcPr marL="91453" marR="91453" marT="45736" marB="45736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sz="1400" b="0" baseline="0" dirty="0" smtClean="0"/>
                        <a:t>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sz="1400" b="0" baseline="0" dirty="0" smtClean="0"/>
                        <a:t>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sz="1400" b="0" baseline="0" dirty="0" smtClean="0"/>
                        <a:t>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sz="1400" b="0" baseline="0" dirty="0" smtClean="0"/>
                        <a:t> </a:t>
                      </a:r>
                      <a:endParaRPr lang="de-DE" sz="1400" b="0" dirty="0"/>
                    </a:p>
                  </a:txBody>
                  <a:tcPr marL="91453" marR="91453" marT="45736" marB="45736"/>
                </a:tc>
              </a:tr>
              <a:tr h="1093876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wozu</a:t>
                      </a:r>
                      <a:endParaRPr lang="de-DE" sz="1200" dirty="0"/>
                    </a:p>
                  </a:txBody>
                  <a:tcPr marL="91453" marR="91453" marT="45736" marB="45736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sz="1400" b="0" baseline="0" dirty="0" smtClean="0"/>
                        <a:t>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sz="1400" b="0" baseline="0" dirty="0" smtClean="0"/>
                        <a:t>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sz="1400" b="0" baseline="0" dirty="0" smtClean="0"/>
                        <a:t>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sz="1400" b="0" baseline="0" dirty="0" smtClean="0"/>
                        <a:t> </a:t>
                      </a:r>
                      <a:endParaRPr lang="de-DE" sz="1400" b="0" dirty="0" smtClean="0"/>
                    </a:p>
                  </a:txBody>
                  <a:tcPr marL="91453" marR="91453" marT="45736" marB="45736"/>
                </a:tc>
              </a:tr>
            </a:tbl>
          </a:graphicData>
        </a:graphic>
      </p:graphicFrame>
      <p:graphicFrame>
        <p:nvGraphicFramePr>
          <p:cNvPr id="37" name="Tabel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07846"/>
              </p:ext>
            </p:extLst>
          </p:nvPr>
        </p:nvGraphicFramePr>
        <p:xfrm>
          <a:off x="6178270" y="5373216"/>
          <a:ext cx="2821268" cy="9510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3952"/>
                <a:gridCol w="2277316"/>
              </a:tblGrid>
              <a:tr h="326585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was</a:t>
                      </a:r>
                      <a:endParaRPr lang="de-DE" sz="1200" dirty="0"/>
                    </a:p>
                  </a:txBody>
                  <a:tcPr marL="91453" marR="91453" marT="45751" marB="45751"/>
                </a:tc>
                <a:tc>
                  <a:txBody>
                    <a:bodyPr/>
                    <a:lstStyle/>
                    <a:p>
                      <a:endParaRPr lang="de-DE" sz="1400" b="1" dirty="0" smtClean="0"/>
                    </a:p>
                  </a:txBody>
                  <a:tcPr marL="91453" marR="91453" marT="45751" marB="45751"/>
                </a:tc>
              </a:tr>
              <a:tr h="312245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wie</a:t>
                      </a:r>
                      <a:endParaRPr lang="de-DE" sz="1200" dirty="0"/>
                    </a:p>
                  </a:txBody>
                  <a:tcPr marL="91453" marR="91453" marT="45751" marB="45751"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53" marR="91453" marT="45751" marB="45751"/>
                </a:tc>
              </a:tr>
              <a:tr h="312245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wozu</a:t>
                      </a:r>
                      <a:endParaRPr lang="de-DE" sz="1200" dirty="0"/>
                    </a:p>
                  </a:txBody>
                  <a:tcPr marL="91453" marR="91453" marT="45751" marB="45751"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endParaRPr lang="de-DE" sz="1400" dirty="0"/>
                    </a:p>
                  </a:txBody>
                  <a:tcPr marL="91453" marR="91453" marT="45751" marB="45751"/>
                </a:tc>
              </a:tr>
            </a:tbl>
          </a:graphicData>
        </a:graphic>
      </p:graphicFrame>
      <p:graphicFrame>
        <p:nvGraphicFramePr>
          <p:cNvPr id="39" name="Tabel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8822"/>
              </p:ext>
            </p:extLst>
          </p:nvPr>
        </p:nvGraphicFramePr>
        <p:xfrm>
          <a:off x="6011863" y="764704"/>
          <a:ext cx="2987674" cy="2037234"/>
        </p:xfrm>
        <a:graphic>
          <a:graphicData uri="http://schemas.openxmlformats.org/drawingml/2006/table">
            <a:tbl>
              <a:tblPr/>
              <a:tblGrid>
                <a:gridCol w="576262"/>
                <a:gridCol w="1080218"/>
                <a:gridCol w="1331194"/>
              </a:tblGrid>
              <a:tr h="2743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was</a:t>
                      </a:r>
                    </a:p>
                  </a:txBody>
                  <a:tcPr marL="91435" marR="91435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x-non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kumimoji="0" lang="de-DE" altLang="x-none" sz="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5" marR="91435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6584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x-non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wer</a:t>
                      </a:r>
                      <a:endParaRPr kumimoji="0" lang="de-DE" altLang="x-non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5" marR="91435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de-DE" altLang="x-none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de-DE" altLang="x-non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5" marR="91435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1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x-non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wozu</a:t>
                      </a:r>
                    </a:p>
                  </a:txBody>
                  <a:tcPr marL="91435" marR="91435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de-DE" altLang="x-non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kumimoji="0" lang="de-DE" altLang="x-non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5" marR="91435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85750" indent="-28575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de-DE" altLang="x-non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de-DE" altLang="x-non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1435" marR="91435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x-non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wann</a:t>
                      </a:r>
                      <a:endParaRPr kumimoji="0" lang="de-DE" altLang="x-non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5" marR="91435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de-DE" altLang="x-non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kumimoji="0" lang="de-DE" altLang="x-non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5" marR="91435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de-DE" altLang="x-non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1435" marR="91435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8" name="Tabel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246908"/>
              </p:ext>
            </p:extLst>
          </p:nvPr>
        </p:nvGraphicFramePr>
        <p:xfrm>
          <a:off x="107950" y="2204864"/>
          <a:ext cx="2519198" cy="1567887"/>
        </p:xfrm>
        <a:graphic>
          <a:graphicData uri="http://schemas.openxmlformats.org/drawingml/2006/table">
            <a:tbl>
              <a:tblPr/>
              <a:tblGrid>
                <a:gridCol w="719634"/>
                <a:gridCol w="1799564"/>
              </a:tblGrid>
              <a:tr h="28535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x-non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wo</a:t>
                      </a:r>
                      <a:endParaRPr kumimoji="0" lang="de-DE" altLang="x-non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64" marR="91464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x-non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64" marR="91464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x-non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was</a:t>
                      </a:r>
                      <a:endParaRPr kumimoji="0" lang="de-DE" altLang="x-non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64" marR="91464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de-DE" altLang="x-non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de-DE" altLang="x-non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1464" marR="91464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8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x-non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dadurch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x-non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64" marR="91464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85750" indent="-28575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de-DE" altLang="x-non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de-DE" altLang="x-non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de-DE" altLang="x-non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1464" marR="91464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9" name="Tabel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954086"/>
              </p:ext>
            </p:extLst>
          </p:nvPr>
        </p:nvGraphicFramePr>
        <p:xfrm>
          <a:off x="107950" y="836712"/>
          <a:ext cx="2520950" cy="1249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9634"/>
                <a:gridCol w="1801316"/>
              </a:tblGrid>
              <a:tr h="2880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x-non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was</a:t>
                      </a:r>
                      <a:endParaRPr kumimoji="0" lang="de-DE" altLang="x-non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64" marR="91464" marT="45744" marB="45744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x-non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64" marR="91464" marT="45744" marB="45744" horzOverflow="overflow"/>
                </a:tc>
              </a:tr>
              <a:tr h="731295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wie</a:t>
                      </a:r>
                      <a:endParaRPr lang="de-DE" sz="1200" dirty="0"/>
                    </a:p>
                  </a:txBody>
                  <a:tcPr marL="91464" marR="91464" marT="45670" marB="4567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 </a:t>
                      </a:r>
                    </a:p>
                  </a:txBody>
                  <a:tcPr marL="91464" marR="91464" marT="45670" marB="45670"/>
                </a:tc>
              </a:tr>
            </a:tbl>
          </a:graphicData>
        </a:graphic>
      </p:graphicFrame>
      <p:grpSp>
        <p:nvGrpSpPr>
          <p:cNvPr id="35" name="Gruppieren 37"/>
          <p:cNvGrpSpPr>
            <a:grpSpLocks/>
          </p:cNvGrpSpPr>
          <p:nvPr/>
        </p:nvGrpSpPr>
        <p:grpSpPr bwMode="auto">
          <a:xfrm>
            <a:off x="376784" y="3901968"/>
            <a:ext cx="1818952" cy="463136"/>
            <a:chOff x="251520" y="5085184"/>
            <a:chExt cx="2795578" cy="1063584"/>
          </a:xfrm>
        </p:grpSpPr>
        <p:pic>
          <p:nvPicPr>
            <p:cNvPr id="50" name="Picture 103" descr="C:\Users\ih\Desktop\bearbeitete Burgbilder\Resize\R-Zeichnung_Maus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5301208"/>
              <a:ext cx="881645" cy="595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" name="Picture 101" descr="C:\Users\ih\Desktop\bearbeitete Burgbilder\Resize\R-Zeichnung_Laus_bearbeitet-1.jp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1640" y="5589240"/>
              <a:ext cx="235224" cy="235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" name="Picture 101" descr="C:\Users\ih\Desktop\bearbeitete Burgbilder\Resize\R-Zeichnung_Laus_bearbeitet-1.jpg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3686095">
              <a:off x="1385979" y="5283538"/>
              <a:ext cx="304905" cy="304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3" name="Picture 101" descr="C:\Users\ih\Desktop\bearbeitete Burgbilder\Resize\R-Zeichnung_Laus_bearbeitet-1.jp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9667993">
              <a:off x="1003499" y="5405115"/>
              <a:ext cx="236604" cy="236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" name="Picture 101" descr="C:\Users\ih\Desktop\bearbeitete Burgbilder\Resize\R-Zeichnung_Laus_bearbeitet-1.jpg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2307501">
              <a:off x="988056" y="5725739"/>
              <a:ext cx="301093" cy="3010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5" name="Picture 104" descr="C:\Users\ih\Desktop\bearbeitete Burgbilder\Resize\R-Zeichnung_Ratte.jpg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5085184"/>
              <a:ext cx="1355418" cy="10635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" name="Picture 101" descr="C:\Users\ih\Desktop\bearbeitete Burgbilder\Resize\R-Zeichnung_Laus_bearbeitet-1.jpg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7784" y="5517232"/>
              <a:ext cx="163216" cy="163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57" name="Tabelle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877120"/>
              </p:ext>
            </p:extLst>
          </p:nvPr>
        </p:nvGraphicFramePr>
        <p:xfrm>
          <a:off x="107950" y="4501880"/>
          <a:ext cx="2519198" cy="16634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626"/>
                <a:gridCol w="1871572"/>
              </a:tblGrid>
              <a:tr h="267256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was</a:t>
                      </a:r>
                      <a:endParaRPr lang="de-DE" sz="1200" dirty="0"/>
                    </a:p>
                  </a:txBody>
                  <a:tcPr marL="91416" marR="91416" marT="45724" marB="45724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None/>
                      </a:pPr>
                      <a:r>
                        <a:rPr lang="de-DE" sz="1400" b="1" dirty="0" smtClean="0"/>
                        <a:t>Burgküche</a:t>
                      </a:r>
                      <a:endParaRPr lang="de-DE" sz="1400" b="1" dirty="0"/>
                    </a:p>
                  </a:txBody>
                  <a:tcPr marL="91416" marR="91416" marT="45724" marB="45724"/>
                </a:tc>
              </a:tr>
              <a:tr h="641403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kochen</a:t>
                      </a:r>
                      <a:r>
                        <a:rPr lang="de-DE" sz="1200" baseline="0" dirty="0" smtClean="0"/>
                        <a:t> wie</a:t>
                      </a:r>
                      <a:endParaRPr lang="de-DE" sz="1200" dirty="0"/>
                    </a:p>
                  </a:txBody>
                  <a:tcPr marL="91416" marR="91416" marT="45724" marB="45724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 </a:t>
                      </a:r>
                      <a:endParaRPr lang="de-DE" sz="1400" dirty="0" smtClean="0"/>
                    </a:p>
                  </a:txBody>
                  <a:tcPr marL="91416" marR="91416" marT="45724" marB="45724"/>
                </a:tc>
              </a:tr>
              <a:tr h="627088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kochen</a:t>
                      </a:r>
                      <a:r>
                        <a:rPr lang="de-DE" sz="1200" baseline="0" dirty="0" smtClean="0"/>
                        <a:t> für</a:t>
                      </a:r>
                      <a:endParaRPr lang="de-DE" sz="1200" dirty="0"/>
                    </a:p>
                  </a:txBody>
                  <a:tcPr marL="91416" marR="91416" marT="45724" marB="45724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 </a:t>
                      </a:r>
                      <a:endParaRPr lang="de-DE" sz="1400" baseline="0" dirty="0" smtClean="0"/>
                    </a:p>
                  </a:txBody>
                  <a:tcPr marL="91416" marR="91416" marT="45724" marB="4572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4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589" fill="hold"/>
                                        <p:tgtEl>
                                          <p:spTgt spid="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4589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8973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3562"/>
                            </p:stCondLst>
                            <p:childTnLst>
                              <p:par>
                                <p:cTn id="1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3562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3562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3562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3562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3562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3562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3562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3562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3562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3562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3562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3562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3562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562"/>
                            </p:stCondLst>
                            <p:childTnLst>
                              <p:par>
                                <p:cTn id="8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5562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65562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65562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65562"/>
                            </p:stCondLst>
                            <p:childTnLst>
                              <p:par>
                                <p:cTn id="10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65562"/>
                            </p:stCondLst>
                            <p:childTnLst>
                              <p:par>
                                <p:cTn id="1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>
                <p:cTn id="1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Microsoft Macintosh PowerPoint</Application>
  <PresentationFormat>Bildschirmpräsentation (4:3)</PresentationFormat>
  <Paragraphs>112</Paragraphs>
  <Slides>2</Slides>
  <Notes>0</Notes>
  <HiddenSlides>0</HiddenSlides>
  <MMClips>2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Arial</vt:lpstr>
      <vt:lpstr>Larissa</vt:lpstr>
      <vt:lpstr>PowerPoint-Präsentation</vt:lpstr>
      <vt:lpstr>PowerPoint-Präsentation</vt:lpstr>
    </vt:vector>
  </TitlesOfParts>
  <Company>ZUV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Sara Biafora</dc:creator>
  <cp:lastModifiedBy>Sarah Haug</cp:lastModifiedBy>
  <cp:revision>24</cp:revision>
  <cp:lastPrinted>2017-03-07T11:15:24Z</cp:lastPrinted>
  <dcterms:created xsi:type="dcterms:W3CDTF">2017-03-03T14:17:09Z</dcterms:created>
  <dcterms:modified xsi:type="dcterms:W3CDTF">2017-05-03T08:20:56Z</dcterms:modified>
</cp:coreProperties>
</file>