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1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ne" initials="AB" lastIdx="4" clrIdx="0"/>
  <p:cmAuthor id="1" name="Sara" initials="S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95" autoAdjust="0"/>
    <p:restoredTop sz="94660"/>
  </p:normalViewPr>
  <p:slideViewPr>
    <p:cSldViewPr>
      <p:cViewPr>
        <p:scale>
          <a:sx n="100" d="100"/>
          <a:sy n="100" d="100"/>
        </p:scale>
        <p:origin x="2288" y="4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commentAuthors" Target="commentAuthors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D02373-3C79-9E46-B85D-F10F04FF2B5E}" type="datetimeFigureOut">
              <a:rPr lang="de-DE" smtClean="0"/>
              <a:t>16.06.16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3277A1-0631-704A-93D8-EABD118E40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7983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277A1-0631-704A-93D8-EABD118E40B0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3766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EC4-D982-440B-9B18-5CA3620900B4}" type="datetimeFigureOut">
              <a:rPr lang="de-DE" smtClean="0"/>
              <a:pPr/>
              <a:t>16.06.16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221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EC4-D982-440B-9B18-5CA3620900B4}" type="datetimeFigureOut">
              <a:rPr lang="de-DE" smtClean="0"/>
              <a:pPr/>
              <a:t>16.06.16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1907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EC4-D982-440B-9B18-5CA3620900B4}" type="datetimeFigureOut">
              <a:rPr lang="de-DE" smtClean="0"/>
              <a:pPr/>
              <a:t>16.06.16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9098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EC4-D982-440B-9B18-5CA3620900B4}" type="datetimeFigureOut">
              <a:rPr lang="de-DE" smtClean="0"/>
              <a:pPr/>
              <a:t>16.06.16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3151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EC4-D982-440B-9B18-5CA3620900B4}" type="datetimeFigureOut">
              <a:rPr lang="de-DE" smtClean="0"/>
              <a:pPr/>
              <a:t>16.06.16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0321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EC4-D982-440B-9B18-5CA3620900B4}" type="datetimeFigureOut">
              <a:rPr lang="de-DE" smtClean="0"/>
              <a:pPr/>
              <a:t>16.06.16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5427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EC4-D982-440B-9B18-5CA3620900B4}" type="datetimeFigureOut">
              <a:rPr lang="de-DE" smtClean="0"/>
              <a:pPr/>
              <a:t>16.06.16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559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EC4-D982-440B-9B18-5CA3620900B4}" type="datetimeFigureOut">
              <a:rPr lang="de-DE" smtClean="0"/>
              <a:pPr/>
              <a:t>16.06.16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835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EC4-D982-440B-9B18-5CA3620900B4}" type="datetimeFigureOut">
              <a:rPr lang="de-DE" smtClean="0"/>
              <a:pPr/>
              <a:t>16.06.16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837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EC4-D982-440B-9B18-5CA3620900B4}" type="datetimeFigureOut">
              <a:rPr lang="de-DE" smtClean="0"/>
              <a:pPr/>
              <a:t>16.06.16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3866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EC4-D982-440B-9B18-5CA3620900B4}" type="datetimeFigureOut">
              <a:rPr lang="de-DE" smtClean="0"/>
              <a:pPr/>
              <a:t>16.06.16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2523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F7EC4-D982-440B-9B18-5CA3620900B4}" type="datetimeFigureOut">
              <a:rPr lang="de-DE" smtClean="0"/>
              <a:pPr/>
              <a:t>16.06.16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2533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23527" y="884620"/>
            <a:ext cx="8568953" cy="33855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600" b="1" dirty="0" smtClean="0">
                <a:cs typeface="Arial" pitchFamily="34" charset="0"/>
              </a:rPr>
              <a:t>Überschrift: Was hat sich beim Holzfällen durch den Einsatz von Maschinen in Finnland verändert?</a:t>
            </a:r>
            <a:endParaRPr lang="de-DE" sz="1600" b="1" dirty="0">
              <a:cs typeface="Arial" pitchFamily="34" charset="0"/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039214"/>
              </p:ext>
            </p:extLst>
          </p:nvPr>
        </p:nvGraphicFramePr>
        <p:xfrm>
          <a:off x="323528" y="188640"/>
          <a:ext cx="8568953" cy="4394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253762"/>
                <a:gridCol w="483503"/>
                <a:gridCol w="831688"/>
              </a:tblGrid>
              <a:tr h="439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 smtClean="0">
                          <a:effectLst/>
                        </a:rPr>
                        <a:t>Name</a:t>
                      </a:r>
                      <a:r>
                        <a:rPr lang="de-DE" sz="1500" dirty="0">
                          <a:effectLst/>
                        </a:rPr>
                        <a:t>: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>
                          <a:effectLst/>
                        </a:rPr>
                        <a:t>Datum: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3526" y="1476073"/>
            <a:ext cx="8568954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Was hat Finnland mit der Holzgewinnung zu tun?:</a:t>
            </a:r>
            <a:r>
              <a:rPr lang="de-DE" sz="1100" dirty="0" smtClean="0"/>
              <a:t> </a:t>
            </a:r>
            <a:r>
              <a:rPr lang="de-DE" sz="1200" dirty="0" smtClean="0"/>
              <a:t>sehr dicht mit Nadelbäumen bewaldet, daher Holzwirtschaft wichtig </a:t>
            </a:r>
          </a:p>
          <a:p>
            <a:r>
              <a:rPr lang="de-DE" sz="1600" dirty="0" smtClean="0"/>
              <a:t>Was wird aus Holz hergestellt?:</a:t>
            </a:r>
            <a:r>
              <a:rPr lang="de-DE" sz="1200" dirty="0" smtClean="0"/>
              <a:t> z. B. Papier, Bretter, Toilettenpapier</a:t>
            </a:r>
          </a:p>
        </p:txBody>
      </p:sp>
      <p:sp>
        <p:nvSpPr>
          <p:cNvPr id="10" name="TextBox 18"/>
          <p:cNvSpPr txBox="1"/>
          <p:nvPr/>
        </p:nvSpPr>
        <p:spPr>
          <a:xfrm>
            <a:off x="179512" y="6237312"/>
            <a:ext cx="8859068" cy="26161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pPr marL="361950" indent="-361950"/>
            <a:r>
              <a:rPr lang="de-DE" sz="1100" dirty="0" smtClean="0">
                <a:latin typeface="Arial" pitchFamily="34" charset="0"/>
                <a:cs typeface="Arial" pitchFamily="34" charset="0"/>
              </a:rPr>
              <a:t>	Prima</a:t>
            </a:r>
            <a:r>
              <a:rPr lang="de-DE" sz="1100" dirty="0">
                <a:latin typeface="Arial" pitchFamily="34" charset="0"/>
                <a:cs typeface="Arial" pitchFamily="34" charset="0"/>
              </a:rPr>
              <a:t>! Schreibe nun einen Text </a:t>
            </a:r>
            <a:r>
              <a:rPr lang="de-DE" sz="1100" u="sng" dirty="0">
                <a:latin typeface="Arial" pitchFamily="34" charset="0"/>
                <a:cs typeface="Arial" pitchFamily="34" charset="0"/>
              </a:rPr>
              <a:t>zu deiner </a:t>
            </a:r>
            <a:r>
              <a:rPr lang="de-DE" sz="1100" u="sng" dirty="0" smtClean="0">
                <a:latin typeface="Arial" pitchFamily="34" charset="0"/>
                <a:cs typeface="Arial" pitchFamily="34" charset="0"/>
              </a:rPr>
              <a:t>Visualisierung</a:t>
            </a:r>
            <a:r>
              <a:rPr lang="de-DE" sz="1100" dirty="0" smtClean="0">
                <a:latin typeface="Arial" pitchFamily="34" charset="0"/>
                <a:cs typeface="Arial" pitchFamily="34" charset="0"/>
              </a:rPr>
              <a:t>. Wenn </a:t>
            </a:r>
            <a:r>
              <a:rPr lang="de-DE" sz="1100" dirty="0">
                <a:latin typeface="Arial" pitchFamily="34" charset="0"/>
                <a:cs typeface="Arial" pitchFamily="34" charset="0"/>
              </a:rPr>
              <a:t>du nicht weißt</a:t>
            </a:r>
            <a:r>
              <a:rPr lang="de-DE" sz="1100" dirty="0" smtClean="0">
                <a:latin typeface="Arial" pitchFamily="34" charset="0"/>
                <a:cs typeface="Arial" pitchFamily="34" charset="0"/>
              </a:rPr>
              <a:t>, wie </a:t>
            </a:r>
            <a:r>
              <a:rPr lang="de-DE" sz="1100" dirty="0">
                <a:latin typeface="Arial" pitchFamily="34" charset="0"/>
                <a:cs typeface="Arial" pitchFamily="34" charset="0"/>
              </a:rPr>
              <a:t>du anfangen sollst, versuche es erst mündlich.</a:t>
            </a:r>
          </a:p>
        </p:txBody>
      </p:sp>
      <p:sp>
        <p:nvSpPr>
          <p:cNvPr id="9" name="Rectangle 17"/>
          <p:cNvSpPr/>
          <p:nvPr/>
        </p:nvSpPr>
        <p:spPr>
          <a:xfrm>
            <a:off x="251520" y="6237312"/>
            <a:ext cx="28803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104124"/>
              </p:ext>
            </p:extLst>
          </p:nvPr>
        </p:nvGraphicFramePr>
        <p:xfrm>
          <a:off x="323527" y="2276872"/>
          <a:ext cx="8568953" cy="18121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8824"/>
                <a:gridCol w="3156983"/>
                <a:gridCol w="3683146"/>
              </a:tblGrid>
              <a:tr h="337777">
                <a:tc>
                  <a:txBody>
                    <a:bodyPr/>
                    <a:lstStyle/>
                    <a:p>
                      <a:endParaRPr lang="de-DE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+mn-lt"/>
                        </a:rPr>
                        <a:t>1900</a:t>
                      </a:r>
                      <a:endParaRPr lang="de-DE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+mn-lt"/>
                        </a:rPr>
                        <a:t>heute</a:t>
                      </a:r>
                      <a:endParaRPr lang="de-DE" b="1" dirty="0">
                        <a:latin typeface="+mn-lt"/>
                      </a:endParaRPr>
                    </a:p>
                  </a:txBody>
                  <a:tcPr/>
                </a:tc>
              </a:tr>
              <a:tr h="337777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+mn-lt"/>
                        </a:rPr>
                        <a:t>Fällwerkzeuge</a:t>
                      </a:r>
                      <a:endParaRPr lang="de-DE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+mn-lt"/>
                        </a:rPr>
                        <a:t>Axt, Säge (Handarbeit)</a:t>
                      </a:r>
                      <a:endParaRPr lang="de-DE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+mn-lt"/>
                        </a:rPr>
                        <a:t>Holzvollernter</a:t>
                      </a:r>
                      <a:endParaRPr lang="de-DE" dirty="0">
                        <a:latin typeface="+mn-lt"/>
                      </a:endParaRPr>
                    </a:p>
                  </a:txBody>
                  <a:tcPr/>
                </a:tc>
              </a:tr>
              <a:tr h="337777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+mn-lt"/>
                        </a:rPr>
                        <a:t>Transport</a:t>
                      </a:r>
                      <a:endParaRPr lang="de-DE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+mn-lt"/>
                        </a:rPr>
                        <a:t>Pferd, Schlitten,</a:t>
                      </a:r>
                      <a:r>
                        <a:rPr lang="de-DE" baseline="0" dirty="0" smtClean="0">
                          <a:latin typeface="+mn-lt"/>
                        </a:rPr>
                        <a:t> Fluss</a:t>
                      </a:r>
                      <a:endParaRPr lang="de-DE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+mn-lt"/>
                        </a:rPr>
                        <a:t>Forwarder</a:t>
                      </a:r>
                      <a:r>
                        <a:rPr lang="de-DE" dirty="0" smtClean="0">
                          <a:latin typeface="+mn-lt"/>
                        </a:rPr>
                        <a:t>, LKW, Zug, Floß</a:t>
                      </a:r>
                      <a:endParaRPr lang="de-DE" dirty="0">
                        <a:latin typeface="+mn-lt"/>
                      </a:endParaRPr>
                    </a:p>
                  </a:txBody>
                  <a:tcPr/>
                </a:tc>
              </a:tr>
              <a:tr h="714862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+mn-lt"/>
                        </a:rPr>
                        <a:t>Jahreszeit</a:t>
                      </a:r>
                      <a:endParaRPr lang="de-DE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 smtClean="0">
                          <a:latin typeface="+mn-lt"/>
                        </a:rPr>
                        <a:t>Winter</a:t>
                      </a:r>
                      <a:r>
                        <a:rPr lang="de-DE" baseline="0" dirty="0" smtClean="0">
                          <a:latin typeface="+mn-lt"/>
                        </a:rPr>
                        <a:t> (fällen, lagern)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 smtClean="0">
                          <a:latin typeface="+mn-lt"/>
                        </a:rPr>
                        <a:t>Frühjahr (flößen)</a:t>
                      </a:r>
                      <a:endParaRPr lang="de-DE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+mn-lt"/>
                        </a:rPr>
                        <a:t>ganzjährig</a:t>
                      </a:r>
                      <a:endParaRPr lang="de-DE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6415989"/>
              </p:ext>
            </p:extLst>
          </p:nvPr>
        </p:nvGraphicFramePr>
        <p:xfrm>
          <a:off x="323526" y="4221088"/>
          <a:ext cx="8568954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84477"/>
                <a:gridCol w="4284477"/>
              </a:tblGrid>
              <a:tr h="216024">
                <a:tc gridSpan="2">
                  <a:txBody>
                    <a:bodyPr/>
                    <a:lstStyle/>
                    <a:p>
                      <a:pPr algn="ctr"/>
                      <a:r>
                        <a:rPr lang="de-DE" b="1" dirty="0" smtClean="0"/>
                        <a:t>Maschinelle Holzverarbeitung</a:t>
                      </a:r>
                      <a:endParaRPr lang="de-DE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282312">
                <a:tc>
                  <a:txBody>
                    <a:bodyPr/>
                    <a:lstStyle/>
                    <a:p>
                      <a:r>
                        <a:rPr lang="de-DE" dirty="0" smtClean="0"/>
                        <a:t>Vorteile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Nachteile</a:t>
                      </a:r>
                      <a:endParaRPr lang="de-DE" dirty="0"/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 smtClean="0"/>
                        <a:t>ganzjährig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 smtClean="0"/>
                        <a:t>körperlich</a:t>
                      </a:r>
                      <a:r>
                        <a:rPr lang="de-DE" baseline="0" dirty="0" smtClean="0"/>
                        <a:t> leichte Arbeit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baseline="0" dirty="0" smtClean="0"/>
                        <a:t>weniger Unfallgefahr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baseline="0" dirty="0" smtClean="0"/>
                        <a:t>größere Ernte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 smtClean="0"/>
                        <a:t>weniger Arbeitsplätze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 smtClean="0"/>
                        <a:t>weniger</a:t>
                      </a:r>
                      <a:r>
                        <a:rPr lang="de-DE" baseline="0" dirty="0" smtClean="0"/>
                        <a:t> ökologisch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hteck 4"/>
          <p:cNvSpPr/>
          <p:nvPr/>
        </p:nvSpPr>
        <p:spPr>
          <a:xfrm>
            <a:off x="251520" y="6608102"/>
            <a:ext cx="856895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800" dirty="0">
                <a:latin typeface="Calibri" charset="0"/>
              </a:rPr>
              <a:t>Zitierhinweis: </a:t>
            </a:r>
            <a:r>
              <a:rPr lang="de-DE" sz="800" dirty="0" err="1">
                <a:latin typeface="Calibri" charset="0"/>
              </a:rPr>
              <a:t>Berkemeier</a:t>
            </a:r>
            <a:r>
              <a:rPr lang="de-DE" sz="800" dirty="0">
                <a:latin typeface="Calibri" charset="0"/>
              </a:rPr>
              <a:t>, A. u. Projektteam (2016): </a:t>
            </a:r>
            <a:r>
              <a:rPr lang="de-DE" sz="800" dirty="0" smtClean="0">
                <a:latin typeface="Calibri" charset="0"/>
              </a:rPr>
              <a:t>Finnland </a:t>
            </a:r>
            <a:r>
              <a:rPr lang="de-DE" sz="800" dirty="0">
                <a:latin typeface="Calibri" charset="0"/>
              </a:rPr>
              <a:t>- Visualisierung. Aus: Werkstattmaterialien zur </a:t>
            </a:r>
            <a:r>
              <a:rPr lang="de-DE" sz="800" dirty="0" err="1">
                <a:latin typeface="Calibri" charset="0"/>
              </a:rPr>
              <a:t>Schreibförderung</a:t>
            </a:r>
            <a:r>
              <a:rPr lang="de-DE" sz="800" dirty="0">
                <a:latin typeface="Calibri" charset="0"/>
              </a:rPr>
              <a:t>. </a:t>
            </a:r>
            <a:r>
              <a:rPr lang="de-DE" sz="800" dirty="0" err="1">
                <a:latin typeface="Calibri" charset="0"/>
              </a:rPr>
              <a:t>Verfügbar</a:t>
            </a:r>
            <a:r>
              <a:rPr lang="de-DE" sz="800" dirty="0">
                <a:latin typeface="Calibri" charset="0"/>
              </a:rPr>
              <a:t> unter: </a:t>
            </a:r>
            <a:r>
              <a:rPr lang="de-DE" sz="800" dirty="0">
                <a:solidFill>
                  <a:srgbClr val="0000FF"/>
                </a:solidFill>
                <a:latin typeface="Calibri" charset="0"/>
              </a:rPr>
              <a:t>https://</a:t>
            </a:r>
            <a:r>
              <a:rPr lang="de-DE" sz="800" dirty="0" err="1">
                <a:solidFill>
                  <a:srgbClr val="0000FF"/>
                </a:solidFill>
                <a:latin typeface="Calibri" charset="0"/>
              </a:rPr>
              <a:t>www.ph-heidelberg.de</a:t>
            </a:r>
            <a:r>
              <a:rPr lang="de-DE" sz="800" dirty="0">
                <a:solidFill>
                  <a:srgbClr val="0000FF"/>
                </a:solidFill>
                <a:latin typeface="Calibri" charset="0"/>
              </a:rPr>
              <a:t>/</a:t>
            </a:r>
            <a:r>
              <a:rPr lang="de-DE" sz="800" dirty="0" err="1">
                <a:solidFill>
                  <a:srgbClr val="0000FF"/>
                </a:solidFill>
                <a:latin typeface="Calibri" charset="0"/>
              </a:rPr>
              <a:t>sachtexte-schreiben.html</a:t>
            </a:r>
            <a:r>
              <a:rPr lang="de-DE" sz="800" dirty="0">
                <a:solidFill>
                  <a:srgbClr val="0000FF"/>
                </a:solidFill>
                <a:latin typeface="Calibri" charset="0"/>
              </a:rPr>
              <a:t> </a:t>
            </a:r>
            <a:endParaRPr lang="de-DE" sz="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1395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418896"/>
              </p:ext>
            </p:extLst>
          </p:nvPr>
        </p:nvGraphicFramePr>
        <p:xfrm>
          <a:off x="323528" y="260648"/>
          <a:ext cx="8568953" cy="4394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253762"/>
                <a:gridCol w="483503"/>
                <a:gridCol w="831688"/>
              </a:tblGrid>
              <a:tr h="439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 smtClean="0">
                          <a:effectLst/>
                        </a:rPr>
                        <a:t>Name</a:t>
                      </a:r>
                      <a:r>
                        <a:rPr lang="de-DE" sz="1500" dirty="0">
                          <a:effectLst/>
                        </a:rPr>
                        <a:t>: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>
                          <a:effectLst/>
                        </a:rPr>
                        <a:t>Datum: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18"/>
          <p:cNvSpPr txBox="1"/>
          <p:nvPr/>
        </p:nvSpPr>
        <p:spPr>
          <a:xfrm>
            <a:off x="321444" y="6309320"/>
            <a:ext cx="8859068" cy="26161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pPr marL="361950" indent="-361950"/>
            <a:r>
              <a:rPr lang="de-DE" sz="1100" dirty="0" smtClean="0">
                <a:latin typeface="Arial" pitchFamily="34" charset="0"/>
                <a:cs typeface="Arial" pitchFamily="34" charset="0"/>
              </a:rPr>
              <a:t>	Prima</a:t>
            </a:r>
            <a:r>
              <a:rPr lang="de-DE" sz="1100" dirty="0">
                <a:latin typeface="Arial" pitchFamily="34" charset="0"/>
                <a:cs typeface="Arial" pitchFamily="34" charset="0"/>
              </a:rPr>
              <a:t>! Schreibe nun einen Text </a:t>
            </a:r>
            <a:r>
              <a:rPr lang="de-DE" sz="1100" u="sng" dirty="0">
                <a:latin typeface="Arial" pitchFamily="34" charset="0"/>
                <a:cs typeface="Arial" pitchFamily="34" charset="0"/>
              </a:rPr>
              <a:t>zu deiner </a:t>
            </a:r>
            <a:r>
              <a:rPr lang="de-DE" sz="1100" u="sng" dirty="0" smtClean="0">
                <a:latin typeface="Arial" pitchFamily="34" charset="0"/>
                <a:cs typeface="Arial" pitchFamily="34" charset="0"/>
              </a:rPr>
              <a:t>Visualisierung</a:t>
            </a:r>
            <a:r>
              <a:rPr lang="de-DE" sz="1100" dirty="0" smtClean="0">
                <a:latin typeface="Arial" pitchFamily="34" charset="0"/>
                <a:cs typeface="Arial" pitchFamily="34" charset="0"/>
              </a:rPr>
              <a:t>. Wenn </a:t>
            </a:r>
            <a:r>
              <a:rPr lang="de-DE" sz="1100" dirty="0">
                <a:latin typeface="Arial" pitchFamily="34" charset="0"/>
                <a:cs typeface="Arial" pitchFamily="34" charset="0"/>
              </a:rPr>
              <a:t>du nicht weißt</a:t>
            </a:r>
            <a:r>
              <a:rPr lang="de-DE" sz="1100" dirty="0" smtClean="0">
                <a:latin typeface="Arial" pitchFamily="34" charset="0"/>
                <a:cs typeface="Arial" pitchFamily="34" charset="0"/>
              </a:rPr>
              <a:t>, wie </a:t>
            </a:r>
            <a:r>
              <a:rPr lang="de-DE" sz="1100" dirty="0">
                <a:latin typeface="Arial" pitchFamily="34" charset="0"/>
                <a:cs typeface="Arial" pitchFamily="34" charset="0"/>
              </a:rPr>
              <a:t>du anfangen sollst, versuche es erst mündlich.</a:t>
            </a:r>
          </a:p>
        </p:txBody>
      </p:sp>
      <p:sp>
        <p:nvSpPr>
          <p:cNvPr id="9" name="Rectangle 17"/>
          <p:cNvSpPr/>
          <p:nvPr/>
        </p:nvSpPr>
        <p:spPr>
          <a:xfrm>
            <a:off x="323528" y="6309320"/>
            <a:ext cx="28803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213736"/>
              </p:ext>
            </p:extLst>
          </p:nvPr>
        </p:nvGraphicFramePr>
        <p:xfrm>
          <a:off x="323526" y="2132856"/>
          <a:ext cx="8568954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8824"/>
                <a:gridCol w="3156983"/>
                <a:gridCol w="3683147"/>
              </a:tblGrid>
              <a:tr h="337777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1900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heute</a:t>
                      </a:r>
                      <a:endParaRPr lang="de-DE" b="1" dirty="0"/>
                    </a:p>
                  </a:txBody>
                  <a:tcPr/>
                </a:tc>
              </a:tr>
              <a:tr h="337777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Fällwerkzeuge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37777">
                <a:tc>
                  <a:txBody>
                    <a:bodyPr/>
                    <a:lstStyle/>
                    <a:p>
                      <a:r>
                        <a:rPr lang="de-DE" dirty="0" smtClean="0"/>
                        <a:t>Transport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714862">
                <a:tc>
                  <a:txBody>
                    <a:bodyPr/>
                    <a:lstStyle/>
                    <a:p>
                      <a:r>
                        <a:rPr lang="de-DE" dirty="0" smtClean="0"/>
                        <a:t>Jahreszeit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baseline="0" dirty="0" smtClean="0"/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baseline="0" dirty="0" smtClean="0"/>
                        <a:t> </a:t>
                      </a:r>
                      <a:endParaRPr lang="de-DE" dirty="0" smtClean="0"/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482468"/>
              </p:ext>
            </p:extLst>
          </p:nvPr>
        </p:nvGraphicFramePr>
        <p:xfrm>
          <a:off x="323526" y="4293096"/>
          <a:ext cx="8568954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84477"/>
                <a:gridCol w="4284477"/>
              </a:tblGrid>
              <a:tr h="216024">
                <a:tc gridSpan="2">
                  <a:txBody>
                    <a:bodyPr/>
                    <a:lstStyle/>
                    <a:p>
                      <a:pPr algn="ctr"/>
                      <a:r>
                        <a:rPr lang="de-DE" b="1" dirty="0" smtClean="0"/>
                        <a:t>M</a:t>
                      </a:r>
                      <a:r>
                        <a:rPr lang="de-DE" b="1" smtClean="0"/>
                        <a:t>aschinelle </a:t>
                      </a:r>
                      <a:r>
                        <a:rPr lang="de-DE" b="1" dirty="0" smtClean="0"/>
                        <a:t>Holzverarbeitung</a:t>
                      </a:r>
                      <a:endParaRPr lang="de-DE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282312">
                <a:tc>
                  <a:txBody>
                    <a:bodyPr/>
                    <a:lstStyle/>
                    <a:p>
                      <a:r>
                        <a:rPr lang="de-DE" dirty="0" smtClean="0"/>
                        <a:t>Vorteile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Nachteile</a:t>
                      </a:r>
                      <a:endParaRPr lang="de-DE" dirty="0"/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baseline="0" dirty="0" smtClean="0"/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baseline="0" dirty="0" smtClean="0"/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baseline="0" dirty="0" smtClean="0"/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baseline="0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 smtClean="0"/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 smtClean="0"/>
                        <a:t> 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hteck 4"/>
          <p:cNvSpPr/>
          <p:nvPr/>
        </p:nvSpPr>
        <p:spPr>
          <a:xfrm>
            <a:off x="323527" y="858198"/>
            <a:ext cx="8568953" cy="33855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600" b="1" smtClean="0">
                <a:cs typeface="Arial" pitchFamily="34" charset="0"/>
              </a:rPr>
              <a:t>Überschrift:</a:t>
            </a:r>
            <a:endParaRPr lang="de-DE" sz="1600" b="1" dirty="0">
              <a:cs typeface="Arial" pitchFamily="34" charset="0"/>
            </a:endParaRPr>
          </a:p>
        </p:txBody>
      </p:sp>
      <p:sp>
        <p:nvSpPr>
          <p:cNvPr id="12" name="TextBox 3"/>
          <p:cNvSpPr txBox="1"/>
          <p:nvPr/>
        </p:nvSpPr>
        <p:spPr>
          <a:xfrm>
            <a:off x="323526" y="1412776"/>
            <a:ext cx="8568954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Was hat Finnland mit der Holzgewinnung zu tun?:</a:t>
            </a:r>
            <a:endParaRPr lang="de-DE" sz="1200" dirty="0" smtClean="0"/>
          </a:p>
          <a:p>
            <a:r>
              <a:rPr lang="de-DE" sz="1600" dirty="0" smtClean="0"/>
              <a:t>Was wird aus Holz hergestellt?:</a:t>
            </a:r>
            <a:endParaRPr lang="de-DE" sz="1200" dirty="0" smtClean="0"/>
          </a:p>
        </p:txBody>
      </p:sp>
      <p:sp>
        <p:nvSpPr>
          <p:cNvPr id="13" name="Rechteck 12"/>
          <p:cNvSpPr/>
          <p:nvPr/>
        </p:nvSpPr>
        <p:spPr>
          <a:xfrm>
            <a:off x="251520" y="6608102"/>
            <a:ext cx="856895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800" dirty="0">
                <a:latin typeface="Calibri" charset="0"/>
              </a:rPr>
              <a:t>Zitierhinweis: </a:t>
            </a:r>
            <a:r>
              <a:rPr lang="de-DE" sz="800" dirty="0" err="1">
                <a:latin typeface="Calibri" charset="0"/>
              </a:rPr>
              <a:t>Berkemeier</a:t>
            </a:r>
            <a:r>
              <a:rPr lang="de-DE" sz="800" dirty="0">
                <a:latin typeface="Calibri" charset="0"/>
              </a:rPr>
              <a:t>, A. u. Projektteam (2016): </a:t>
            </a:r>
            <a:r>
              <a:rPr lang="de-DE" sz="800" dirty="0" smtClean="0">
                <a:latin typeface="Calibri" charset="0"/>
              </a:rPr>
              <a:t>Finnland </a:t>
            </a:r>
            <a:r>
              <a:rPr lang="de-DE" sz="800" dirty="0">
                <a:latin typeface="Calibri" charset="0"/>
              </a:rPr>
              <a:t>- Visualisierung. Aus: Werkstattmaterialien zur </a:t>
            </a:r>
            <a:r>
              <a:rPr lang="de-DE" sz="800" dirty="0" err="1">
                <a:latin typeface="Calibri" charset="0"/>
              </a:rPr>
              <a:t>Schreibförderung</a:t>
            </a:r>
            <a:r>
              <a:rPr lang="de-DE" sz="800" dirty="0">
                <a:latin typeface="Calibri" charset="0"/>
              </a:rPr>
              <a:t>. </a:t>
            </a:r>
            <a:r>
              <a:rPr lang="de-DE" sz="800" dirty="0" err="1">
                <a:latin typeface="Calibri" charset="0"/>
              </a:rPr>
              <a:t>Verfügbar</a:t>
            </a:r>
            <a:r>
              <a:rPr lang="de-DE" sz="800" dirty="0">
                <a:latin typeface="Calibri" charset="0"/>
              </a:rPr>
              <a:t> unter: </a:t>
            </a:r>
            <a:r>
              <a:rPr lang="de-DE" sz="800" dirty="0">
                <a:solidFill>
                  <a:srgbClr val="0000FF"/>
                </a:solidFill>
                <a:latin typeface="Calibri" charset="0"/>
              </a:rPr>
              <a:t>https://</a:t>
            </a:r>
            <a:r>
              <a:rPr lang="de-DE" sz="800" dirty="0" err="1">
                <a:solidFill>
                  <a:srgbClr val="0000FF"/>
                </a:solidFill>
                <a:latin typeface="Calibri" charset="0"/>
              </a:rPr>
              <a:t>www.ph-heidelberg.de</a:t>
            </a:r>
            <a:r>
              <a:rPr lang="de-DE" sz="800" dirty="0">
                <a:solidFill>
                  <a:srgbClr val="0000FF"/>
                </a:solidFill>
                <a:latin typeface="Calibri" charset="0"/>
              </a:rPr>
              <a:t>/</a:t>
            </a:r>
            <a:r>
              <a:rPr lang="de-DE" sz="800" dirty="0" err="1">
                <a:solidFill>
                  <a:srgbClr val="0000FF"/>
                </a:solidFill>
                <a:latin typeface="Calibri" charset="0"/>
              </a:rPr>
              <a:t>sachtexte-schreiben.html</a:t>
            </a:r>
            <a:r>
              <a:rPr lang="de-DE" sz="800" dirty="0">
                <a:solidFill>
                  <a:srgbClr val="0000FF"/>
                </a:solidFill>
                <a:latin typeface="Calibri" charset="0"/>
              </a:rPr>
              <a:t> </a:t>
            </a:r>
            <a:endParaRPr lang="de-DE" sz="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0669411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207</Words>
  <Application>Microsoft Macintosh PowerPoint</Application>
  <PresentationFormat>Bildschirmpräsentation (4:3)</PresentationFormat>
  <Paragraphs>52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Larissa</vt:lpstr>
      <vt:lpstr>PowerPoint-Präsentation</vt:lpstr>
      <vt:lpstr>PowerPoint-Präsentation</vt:lpstr>
    </vt:vector>
  </TitlesOfParts>
  <Company>PH-Heidelberg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EDV</dc:creator>
  <cp:lastModifiedBy>Sarah Haug</cp:lastModifiedBy>
  <cp:revision>67</cp:revision>
  <dcterms:created xsi:type="dcterms:W3CDTF">2013-11-14T09:32:16Z</dcterms:created>
  <dcterms:modified xsi:type="dcterms:W3CDTF">2016-06-16T09:20:16Z</dcterms:modified>
</cp:coreProperties>
</file>