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70" r:id="rId2"/>
    <p:sldId id="271" r:id="rId3"/>
    <p:sldId id="274" r:id="rId4"/>
    <p:sldId id="275" r:id="rId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14" autoAdjust="0"/>
    <p:restoredTop sz="94660"/>
  </p:normalViewPr>
  <p:slideViewPr>
    <p:cSldViewPr>
      <p:cViewPr>
        <p:scale>
          <a:sx n="94" d="100"/>
          <a:sy n="94" d="100"/>
        </p:scale>
        <p:origin x="1112" y="6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handoutMaster" Target="handoutMasters/handout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7867FD-C617-42D3-BCEB-58DAA5B2E89A}" type="datetimeFigureOut">
              <a:rPr lang="de-DE" smtClean="0"/>
              <a:t>18.03.16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7EB39C-8BCB-4164-AFDC-34C81BBA92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61737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7D0B22-CD87-4D7B-B74E-F676F82E4F30}" type="datetimeFigureOut">
              <a:rPr lang="de-DE" smtClean="0"/>
              <a:t>18.03.16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E2BF7D-E045-47D8-B23F-79BA74489B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0964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3715C-2715-47A6-94DA-9CE09B24CF28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9506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3715C-2715-47A6-94DA-9CE09B24CF28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9506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C456-2F70-44AC-928E-BF5BB931364C}" type="datetimeFigureOut">
              <a:rPr lang="de-DE" smtClean="0"/>
              <a:pPr/>
              <a:t>18.03.16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9B87-8AD2-4314-AC2C-E92AB3A494E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C456-2F70-44AC-928E-BF5BB931364C}" type="datetimeFigureOut">
              <a:rPr lang="de-DE" smtClean="0"/>
              <a:pPr/>
              <a:t>18.03.16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9B87-8AD2-4314-AC2C-E92AB3A494E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C456-2F70-44AC-928E-BF5BB931364C}" type="datetimeFigureOut">
              <a:rPr lang="de-DE" smtClean="0"/>
              <a:pPr/>
              <a:t>18.03.16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9B87-8AD2-4314-AC2C-E92AB3A494E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C456-2F70-44AC-928E-BF5BB931364C}" type="datetimeFigureOut">
              <a:rPr lang="de-DE" smtClean="0"/>
              <a:pPr/>
              <a:t>18.03.16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9B87-8AD2-4314-AC2C-E92AB3A494E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C456-2F70-44AC-928E-BF5BB931364C}" type="datetimeFigureOut">
              <a:rPr lang="de-DE" smtClean="0"/>
              <a:pPr/>
              <a:t>18.03.16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9B87-8AD2-4314-AC2C-E92AB3A494E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C456-2F70-44AC-928E-BF5BB931364C}" type="datetimeFigureOut">
              <a:rPr lang="de-DE" smtClean="0"/>
              <a:pPr/>
              <a:t>18.03.16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9B87-8AD2-4314-AC2C-E92AB3A494E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C456-2F70-44AC-928E-BF5BB931364C}" type="datetimeFigureOut">
              <a:rPr lang="de-DE" smtClean="0"/>
              <a:pPr/>
              <a:t>18.03.16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9B87-8AD2-4314-AC2C-E92AB3A494E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C456-2F70-44AC-928E-BF5BB931364C}" type="datetimeFigureOut">
              <a:rPr lang="de-DE" smtClean="0"/>
              <a:pPr/>
              <a:t>18.03.16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9B87-8AD2-4314-AC2C-E92AB3A494E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C456-2F70-44AC-928E-BF5BB931364C}" type="datetimeFigureOut">
              <a:rPr lang="de-DE" smtClean="0"/>
              <a:pPr/>
              <a:t>18.03.16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9B87-8AD2-4314-AC2C-E92AB3A494E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C456-2F70-44AC-928E-BF5BB931364C}" type="datetimeFigureOut">
              <a:rPr lang="de-DE" smtClean="0"/>
              <a:pPr/>
              <a:t>18.03.16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9B87-8AD2-4314-AC2C-E92AB3A494E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C456-2F70-44AC-928E-BF5BB931364C}" type="datetimeFigureOut">
              <a:rPr lang="de-DE" smtClean="0"/>
              <a:pPr/>
              <a:t>18.03.16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9B87-8AD2-4314-AC2C-E92AB3A494E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2C456-2F70-44AC-928E-BF5BB931364C}" type="datetimeFigureOut">
              <a:rPr lang="de-DE" smtClean="0"/>
              <a:pPr/>
              <a:t>18.03.16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99B87-8AD2-4314-AC2C-E92AB3A494E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hyperlink" Target="https://www.ph-heidelberg.de/sachtexte-schreiben.html" TargetMode="Externa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3.png"/><Relationship Id="rId5" Type="http://schemas.microsoft.com/office/2007/relationships/hdphoto" Target="../media/hdphoto3.wdp"/><Relationship Id="rId6" Type="http://schemas.openxmlformats.org/officeDocument/2006/relationships/image" Target="../media/image4.png"/><Relationship Id="rId7" Type="http://schemas.microsoft.com/office/2007/relationships/hdphoto" Target="../media/hdphoto4.wdp"/><Relationship Id="rId8" Type="http://schemas.openxmlformats.org/officeDocument/2006/relationships/image" Target="../media/image5.png"/><Relationship Id="rId9" Type="http://schemas.microsoft.com/office/2007/relationships/hdphoto" Target="../media/hdphoto5.wdp"/><Relationship Id="rId10" Type="http://schemas.openxmlformats.org/officeDocument/2006/relationships/hyperlink" Target="https://www.ph-heidelberg.de/sachtexte-schreiben.html" TargetMode="External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hyperlink" Target="https://www.ph-heidelberg.de/sachtexte-schreiben.html" TargetMode="Externa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3.png"/><Relationship Id="rId5" Type="http://schemas.microsoft.com/office/2007/relationships/hdphoto" Target="../media/hdphoto3.wdp"/><Relationship Id="rId6" Type="http://schemas.openxmlformats.org/officeDocument/2006/relationships/image" Target="../media/image4.png"/><Relationship Id="rId7" Type="http://schemas.microsoft.com/office/2007/relationships/hdphoto" Target="../media/hdphoto4.wdp"/><Relationship Id="rId8" Type="http://schemas.openxmlformats.org/officeDocument/2006/relationships/image" Target="../media/image5.png"/><Relationship Id="rId9" Type="http://schemas.microsoft.com/office/2007/relationships/hdphoto" Target="../media/hdphoto5.wdp"/><Relationship Id="rId10" Type="http://schemas.openxmlformats.org/officeDocument/2006/relationships/hyperlink" Target="https://www.ph-heidelberg.de/sachtexte-schreiben.html" TargetMode="External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Gerade Verbindung 22"/>
          <p:cNvCxnSpPr/>
          <p:nvPr/>
        </p:nvCxnSpPr>
        <p:spPr>
          <a:xfrm flipH="1">
            <a:off x="3995936" y="5013176"/>
            <a:ext cx="1872208" cy="4429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6018133"/>
              </p:ext>
            </p:extLst>
          </p:nvPr>
        </p:nvGraphicFramePr>
        <p:xfrm>
          <a:off x="4824536" y="2064709"/>
          <a:ext cx="4176464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7584"/>
                <a:gridCol w="3348880"/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was?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Rückenflosse  + Afterflosse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dadurch?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kein Umfallen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1" name="Tabel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15016"/>
              </p:ext>
            </p:extLst>
          </p:nvPr>
        </p:nvGraphicFramePr>
        <p:xfrm>
          <a:off x="251520" y="1585068"/>
          <a:ext cx="4176464" cy="1102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7012"/>
                <a:gridCol w="3299452"/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was?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Körper</a:t>
                      </a:r>
                      <a:endParaRPr lang="de-DE" dirty="0"/>
                    </a:p>
                  </a:txBody>
                  <a:tcPr/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Wie?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stromlinienförmig</a:t>
                      </a:r>
                      <a:endParaRPr lang="de-DE"/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 smtClean="0"/>
                        <a:t>dadurch?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de-DE" dirty="0" smtClean="0"/>
                        <a:t>Wasser fließt vorbei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7" name="Tabel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0590225"/>
              </p:ext>
            </p:extLst>
          </p:nvPr>
        </p:nvGraphicFramePr>
        <p:xfrm>
          <a:off x="251520" y="3267824"/>
          <a:ext cx="3240360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5371"/>
                <a:gridCol w="2464989"/>
              </a:tblGrid>
              <a:tr h="260531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was?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Schuppenhaut</a:t>
                      </a:r>
                      <a:endParaRPr lang="de-DE" dirty="0"/>
                    </a:p>
                  </a:txBody>
                  <a:tcPr/>
                </a:tc>
              </a:tr>
              <a:tr h="321201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Wie?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schleimig</a:t>
                      </a:r>
                      <a:endParaRPr lang="de-DE" dirty="0"/>
                    </a:p>
                  </a:txBody>
                  <a:tcPr/>
                </a:tc>
              </a:tr>
              <a:tr h="348600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dadurch?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charset="0"/>
                        <a:buNone/>
                      </a:pPr>
                      <a:r>
                        <a:rPr lang="de-DE" dirty="0" smtClean="0"/>
                        <a:t>Wasser bremst nicht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8" name="Tabel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0819909"/>
              </p:ext>
            </p:extLst>
          </p:nvPr>
        </p:nvGraphicFramePr>
        <p:xfrm>
          <a:off x="827584" y="5445224"/>
          <a:ext cx="4176464" cy="1010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8072"/>
                <a:gridCol w="3528392"/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was?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 Brustflosse     +   Bauchflosse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wozu?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de-DE" dirty="0" smtClean="0"/>
                        <a:t> bremsen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de-DE" dirty="0" smtClean="0"/>
                        <a:t> lenken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1" name="Tabel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1030602"/>
              </p:ext>
            </p:extLst>
          </p:nvPr>
        </p:nvGraphicFramePr>
        <p:xfrm>
          <a:off x="5076056" y="5454284"/>
          <a:ext cx="3924944" cy="7830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4244"/>
                <a:gridCol w="3290700"/>
              </a:tblGrid>
              <a:tr h="391514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was?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Schwanzflosse</a:t>
                      </a:r>
                      <a:endParaRPr lang="de-DE" dirty="0"/>
                    </a:p>
                  </a:txBody>
                  <a:tcPr/>
                </a:tc>
              </a:tr>
              <a:tr h="391514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wozu</a:t>
                      </a:r>
                      <a:r>
                        <a:rPr lang="de-DE" sz="1200" baseline="0" dirty="0" smtClean="0"/>
                        <a:t>?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de-DE" dirty="0" smtClean="0"/>
                        <a:t>vorwärtsschwimmen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Tabel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8721727"/>
              </p:ext>
            </p:extLst>
          </p:nvPr>
        </p:nvGraphicFramePr>
        <p:xfrm>
          <a:off x="251520" y="108666"/>
          <a:ext cx="8749480" cy="101607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406581"/>
                <a:gridCol w="1342899"/>
              </a:tblGrid>
              <a:tr h="3851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5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mögliche</a:t>
                      </a:r>
                      <a:r>
                        <a:rPr lang="de-DE" sz="15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Lösungen</a:t>
                      </a:r>
                      <a:endParaRPr lang="de-DE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990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effectLst/>
                        </a:rPr>
                        <a:t>Welche Frage beantwortet der Text:</a:t>
                      </a:r>
                      <a:r>
                        <a:rPr lang="de-DE" sz="1800" baseline="0" dirty="0" smtClean="0">
                          <a:effectLst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effectLst/>
                        </a:rPr>
                        <a:t>Warum können Fische so gut schwimmen?</a:t>
                      </a:r>
                      <a:endParaRPr lang="de-DE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Nr. 1 (leicht)</a:t>
                      </a:r>
                      <a:endParaRPr lang="de-DE" dirty="0"/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1026" name="Picture 2" descr="C:\Users\harren\Desktop\Fisch_Strichzeichnu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8" b="99366" l="517" r="993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459443"/>
            <a:ext cx="5397232" cy="156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Gerade Verbindung 24"/>
          <p:cNvCxnSpPr/>
          <p:nvPr/>
        </p:nvCxnSpPr>
        <p:spPr>
          <a:xfrm flipV="1">
            <a:off x="7380312" y="2835281"/>
            <a:ext cx="290128" cy="18898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8"/>
          <p:cNvCxnSpPr/>
          <p:nvPr/>
        </p:nvCxnSpPr>
        <p:spPr>
          <a:xfrm flipH="1" flipV="1">
            <a:off x="6154080" y="2835281"/>
            <a:ext cx="74104" cy="6657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>
            <a:endCxn id="51" idx="0"/>
          </p:cNvCxnSpPr>
          <p:nvPr/>
        </p:nvCxnSpPr>
        <p:spPr>
          <a:xfrm flipH="1">
            <a:off x="7038528" y="4764648"/>
            <a:ext cx="1853952" cy="68963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 flipH="1">
            <a:off x="2771800" y="4476750"/>
            <a:ext cx="2238350" cy="97937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34"/>
          <p:cNvCxnSpPr/>
          <p:nvPr/>
        </p:nvCxnSpPr>
        <p:spPr>
          <a:xfrm flipH="1" flipV="1">
            <a:off x="3491880" y="3459443"/>
            <a:ext cx="1656184" cy="40160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lipse 19"/>
          <p:cNvSpPr/>
          <p:nvPr/>
        </p:nvSpPr>
        <p:spPr>
          <a:xfrm>
            <a:off x="3635896" y="3212976"/>
            <a:ext cx="5508104" cy="201622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2" name="Gerade Verbindung 21"/>
          <p:cNvCxnSpPr/>
          <p:nvPr/>
        </p:nvCxnSpPr>
        <p:spPr>
          <a:xfrm flipH="1" flipV="1">
            <a:off x="3563888" y="1844828"/>
            <a:ext cx="1296144" cy="15121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5076057" y="6288648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Zitierhinweis: </a:t>
            </a:r>
            <a:r>
              <a:rPr lang="de-DE" sz="800" dirty="0" err="1"/>
              <a:t>Berkemeier</a:t>
            </a:r>
            <a:r>
              <a:rPr lang="de-DE" sz="800" dirty="0"/>
              <a:t>, A. u. Projektteam (2016): Seiteneinsteiger _ Fische - </a:t>
            </a:r>
            <a:r>
              <a:rPr lang="de-DE" sz="800" dirty="0" smtClean="0"/>
              <a:t>Visualisierung. </a:t>
            </a:r>
            <a:r>
              <a:rPr lang="de-DE" sz="800" dirty="0"/>
              <a:t>Aus: Werkstattmaterialien zur Schreibförderung. Verfügbar unter: </a:t>
            </a:r>
            <a:r>
              <a:rPr lang="de-DE" sz="800" dirty="0">
                <a:hlinkClick r:id="rId5"/>
              </a:rPr>
              <a:t>https://www.ph-heidelberg.de/sachtexte-schreiben.html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396233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Users\harren\Desktop\Fisch_Strichzeichnu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8" b="99366" l="517" r="9934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2996952"/>
            <a:ext cx="4416905" cy="1477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:\Graeten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83" b="89959" l="7755" r="949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0547">
            <a:off x="5002602" y="2892546"/>
            <a:ext cx="3892025" cy="146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Gerade Verbindung 8"/>
          <p:cNvCxnSpPr/>
          <p:nvPr/>
        </p:nvCxnSpPr>
        <p:spPr>
          <a:xfrm flipV="1">
            <a:off x="6228184" y="4365105"/>
            <a:ext cx="430131" cy="100811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>
            <a:off x="6948264" y="3861048"/>
            <a:ext cx="936104" cy="13681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eschweifte Klammer rechts 11"/>
          <p:cNvSpPr/>
          <p:nvPr/>
        </p:nvSpPr>
        <p:spPr>
          <a:xfrm rot="5967879">
            <a:off x="6483173" y="2836931"/>
            <a:ext cx="566254" cy="2602723"/>
          </a:xfrm>
          <a:prstGeom prst="rightBrace">
            <a:avLst>
              <a:gd name="adj1" fmla="val 45502"/>
              <a:gd name="adj2" fmla="val 50895"/>
            </a:avLst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23" name="Tabel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422775"/>
              </p:ext>
            </p:extLst>
          </p:nvPr>
        </p:nvGraphicFramePr>
        <p:xfrm>
          <a:off x="107505" y="173896"/>
          <a:ext cx="8851700" cy="87884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493112"/>
                <a:gridCol w="1358588"/>
              </a:tblGrid>
              <a:tr h="4394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mögliche</a:t>
                      </a:r>
                      <a:r>
                        <a:rPr lang="de-DE" sz="11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Lösungen</a:t>
                      </a:r>
                      <a:endParaRPr lang="de-DE" sz="9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394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effectLst/>
                        </a:rPr>
                        <a:t>Warum können Fische so gut schwimmen?</a:t>
                      </a:r>
                      <a:endParaRPr lang="de-DE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Nr. 2 (leicht)</a:t>
                      </a:r>
                      <a:endParaRPr lang="de-DE" dirty="0"/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cxnSp>
        <p:nvCxnSpPr>
          <p:cNvPr id="15" name="Gerade Verbindung 14"/>
          <p:cNvCxnSpPr/>
          <p:nvPr/>
        </p:nvCxnSpPr>
        <p:spPr>
          <a:xfrm flipH="1" flipV="1">
            <a:off x="7380312" y="3861048"/>
            <a:ext cx="576064" cy="151216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>
            <a:off x="6660232" y="3861048"/>
            <a:ext cx="1296144" cy="151216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C:\Users\harren\Desktop\Fisch_Strichzeichnun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38" b="99366" l="517" r="9934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00055"/>
            <a:ext cx="4749160" cy="158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Gerade Verbindung 12"/>
          <p:cNvCxnSpPr/>
          <p:nvPr/>
        </p:nvCxnSpPr>
        <p:spPr>
          <a:xfrm flipH="1">
            <a:off x="2195736" y="2180226"/>
            <a:ext cx="207399" cy="13207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harren\Desktop\Schwimmblase_Fineliner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908" b="98226" l="1489" r="993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3268">
            <a:off x="1491361" y="1673675"/>
            <a:ext cx="1716487" cy="72145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" name="Tabel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3695880"/>
              </p:ext>
            </p:extLst>
          </p:nvPr>
        </p:nvGraphicFramePr>
        <p:xfrm>
          <a:off x="4788023" y="5401163"/>
          <a:ext cx="4171181" cy="11241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7623"/>
                <a:gridCol w="1651779"/>
                <a:gridCol w="1651779"/>
              </a:tblGrid>
              <a:tr h="374727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was?</a:t>
                      </a:r>
                      <a:endParaRPr lang="de-DE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Wirbelsäule      </a:t>
                      </a:r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     Gräten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74727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wie?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beweglich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sehr</a:t>
                      </a:r>
                      <a:r>
                        <a:rPr lang="de-DE" baseline="0" dirty="0" smtClean="0">
                          <a:solidFill>
                            <a:schemeClr val="tx1"/>
                          </a:solidFill>
                        </a:rPr>
                        <a:t> dünn</a:t>
                      </a:r>
                      <a:endParaRPr lang="de-D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4727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dadurch?</a:t>
                      </a:r>
                      <a:endParaRPr lang="de-DE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schnell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2" name="Tabel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0677013"/>
              </p:ext>
            </p:extLst>
          </p:nvPr>
        </p:nvGraphicFramePr>
        <p:xfrm>
          <a:off x="107504" y="3501008"/>
          <a:ext cx="4608512" cy="1376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72906"/>
                <a:gridCol w="1817803"/>
                <a:gridCol w="1817803"/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was?</a:t>
                      </a:r>
                      <a:endParaRPr lang="de-DE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dirty="0" smtClean="0"/>
                        <a:t>Schwimmblase mit Gas</a:t>
                      </a:r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20040">
                <a:tc rowSpan="2">
                  <a:txBody>
                    <a:bodyPr/>
                    <a:lstStyle/>
                    <a:p>
                      <a:r>
                        <a:rPr lang="de-DE" sz="1200" dirty="0" smtClean="0"/>
                        <a:t>wozu?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dirty="0" smtClean="0"/>
                        <a:t>voll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dirty="0" smtClean="0"/>
                        <a:t>leer</a:t>
                      </a:r>
                      <a:endParaRPr lang="de-DE" dirty="0"/>
                    </a:p>
                  </a:txBody>
                  <a:tcPr/>
                </a:tc>
              </a:tr>
              <a:tr h="32004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e-DE" baseline="0" dirty="0" smtClean="0"/>
                        <a:t>Fisch</a:t>
                      </a:r>
                      <a:r>
                        <a:rPr lang="de-DE" dirty="0" smtClean="0"/>
                        <a:t> steigt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dirty="0" smtClean="0"/>
                        <a:t>Fisch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dirty="0" smtClean="0"/>
                        <a:t>sinkt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Textfeld 20"/>
          <p:cNvSpPr txBox="1"/>
          <p:nvPr/>
        </p:nvSpPr>
        <p:spPr>
          <a:xfrm>
            <a:off x="107504" y="6279703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Zitierhinweis: </a:t>
            </a:r>
            <a:r>
              <a:rPr lang="de-DE" sz="800" dirty="0" err="1"/>
              <a:t>Berkemeier</a:t>
            </a:r>
            <a:r>
              <a:rPr lang="de-DE" sz="800" dirty="0"/>
              <a:t>, A. u. Projektteam (2016): Seiteneinsteiger _ Fische - </a:t>
            </a:r>
            <a:r>
              <a:rPr lang="de-DE" sz="800" dirty="0" smtClean="0"/>
              <a:t>Visualisierung. </a:t>
            </a:r>
            <a:r>
              <a:rPr lang="de-DE" sz="800" dirty="0"/>
              <a:t>Aus: Werkstattmaterialien zur Schreibförderung. Verfügbar unter: </a:t>
            </a:r>
            <a:r>
              <a:rPr lang="de-DE" sz="800" dirty="0">
                <a:hlinkClick r:id="rId10"/>
              </a:rPr>
              <a:t>https://www.ph-heidelberg.de/sachtexte-schreiben.html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149168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Gerade Verbindung 22"/>
          <p:cNvCxnSpPr/>
          <p:nvPr/>
        </p:nvCxnSpPr>
        <p:spPr>
          <a:xfrm flipH="1">
            <a:off x="3995936" y="5013176"/>
            <a:ext cx="1872208" cy="4429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3377595"/>
              </p:ext>
            </p:extLst>
          </p:nvPr>
        </p:nvGraphicFramePr>
        <p:xfrm>
          <a:off x="4824536" y="2060849"/>
          <a:ext cx="4139952" cy="7455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0349"/>
                <a:gridCol w="3319603"/>
              </a:tblGrid>
              <a:tr h="372770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was?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Rückenflosse  + Afterflosse</a:t>
                      </a:r>
                      <a:endParaRPr lang="de-DE" dirty="0"/>
                    </a:p>
                  </a:txBody>
                  <a:tcPr/>
                </a:tc>
              </a:tr>
              <a:tr h="372770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dadurch?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1" name="Tabel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815056"/>
              </p:ext>
            </p:extLst>
          </p:nvPr>
        </p:nvGraphicFramePr>
        <p:xfrm>
          <a:off x="251520" y="1590148"/>
          <a:ext cx="4176464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7012"/>
                <a:gridCol w="3299452"/>
              </a:tblGrid>
              <a:tr h="365484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was?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Körper</a:t>
                      </a:r>
                      <a:endParaRPr lang="de-DE" dirty="0"/>
                    </a:p>
                  </a:txBody>
                  <a:tcPr/>
                </a:tc>
              </a:tr>
              <a:tr h="360478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Wie?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3604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 smtClean="0"/>
                        <a:t>dadurch?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lang="de-DE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7" name="Tabel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21772"/>
              </p:ext>
            </p:extLst>
          </p:nvPr>
        </p:nvGraphicFramePr>
        <p:xfrm>
          <a:off x="251520" y="3267824"/>
          <a:ext cx="3240360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5371"/>
                <a:gridCol w="2464989"/>
              </a:tblGrid>
              <a:tr h="353991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was?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Schuppenhaut</a:t>
                      </a:r>
                      <a:endParaRPr lang="de-DE" dirty="0"/>
                    </a:p>
                  </a:txBody>
                  <a:tcPr/>
                </a:tc>
              </a:tr>
              <a:tr h="353991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Wie?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353991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dadurch?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charset="0"/>
                        <a:buNone/>
                      </a:pPr>
                      <a:endParaRPr lang="de-DE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8" name="Tabel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0599123"/>
              </p:ext>
            </p:extLst>
          </p:nvPr>
        </p:nvGraphicFramePr>
        <p:xfrm>
          <a:off x="827584" y="5456128"/>
          <a:ext cx="4176464" cy="1010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8072"/>
                <a:gridCol w="3528392"/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was?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 Brustflosse     +   Bauchflosse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wozu?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de-DE" dirty="0" smtClean="0"/>
                        <a:t> 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de-DE" dirty="0" smtClean="0"/>
                        <a:t> 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1" name="Tabel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320897"/>
              </p:ext>
            </p:extLst>
          </p:nvPr>
        </p:nvGraphicFramePr>
        <p:xfrm>
          <a:off x="5076056" y="5456128"/>
          <a:ext cx="3888432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8344"/>
                <a:gridCol w="3260088"/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was?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Schwanzflosse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wozu</a:t>
                      </a:r>
                      <a:r>
                        <a:rPr lang="de-DE" sz="1200" baseline="0" dirty="0" smtClean="0"/>
                        <a:t>?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Tabel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795179"/>
              </p:ext>
            </p:extLst>
          </p:nvPr>
        </p:nvGraphicFramePr>
        <p:xfrm>
          <a:off x="251520" y="123310"/>
          <a:ext cx="8712968" cy="100143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375673"/>
                <a:gridCol w="1337295"/>
              </a:tblGrid>
              <a:tr h="3704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Geheimname:                                                                                                    Datum: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069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effectLst/>
                        </a:rPr>
                        <a:t>Welche Frage beantwortet der Text:</a:t>
                      </a:r>
                      <a:r>
                        <a:rPr lang="de-DE" sz="1800" baseline="0" dirty="0" smtClean="0">
                          <a:effectLst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effectLst/>
                        </a:rPr>
                        <a:t> </a:t>
                      </a:r>
                      <a:endParaRPr lang="de-DE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Nr. 1 (leicht)</a:t>
                      </a:r>
                      <a:endParaRPr lang="de-DE" dirty="0"/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1026" name="Picture 2" descr="C:\Users\harren\Desktop\Fisch_Strichzeichnu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8" b="99366" l="517" r="993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459443"/>
            <a:ext cx="5397232" cy="156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Gerade Verbindung 24"/>
          <p:cNvCxnSpPr/>
          <p:nvPr/>
        </p:nvCxnSpPr>
        <p:spPr>
          <a:xfrm flipV="1">
            <a:off x="7380312" y="2835281"/>
            <a:ext cx="290128" cy="18898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8"/>
          <p:cNvCxnSpPr/>
          <p:nvPr/>
        </p:nvCxnSpPr>
        <p:spPr>
          <a:xfrm flipH="1" flipV="1">
            <a:off x="6154080" y="2835281"/>
            <a:ext cx="74104" cy="6657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>
            <a:endCxn id="51" idx="0"/>
          </p:cNvCxnSpPr>
          <p:nvPr/>
        </p:nvCxnSpPr>
        <p:spPr>
          <a:xfrm flipH="1">
            <a:off x="7020272" y="4725144"/>
            <a:ext cx="1872208" cy="73098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 flipH="1">
            <a:off x="2771800" y="4476750"/>
            <a:ext cx="2238350" cy="97937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34"/>
          <p:cNvCxnSpPr/>
          <p:nvPr/>
        </p:nvCxnSpPr>
        <p:spPr>
          <a:xfrm flipH="1" flipV="1">
            <a:off x="3275856" y="3417302"/>
            <a:ext cx="1872208" cy="44374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lipse 19"/>
          <p:cNvSpPr/>
          <p:nvPr/>
        </p:nvSpPr>
        <p:spPr>
          <a:xfrm>
            <a:off x="3635896" y="3212976"/>
            <a:ext cx="5508104" cy="201622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2" name="Gerade Verbindung 21"/>
          <p:cNvCxnSpPr/>
          <p:nvPr/>
        </p:nvCxnSpPr>
        <p:spPr>
          <a:xfrm flipH="1" flipV="1">
            <a:off x="3563888" y="1844828"/>
            <a:ext cx="1296144" cy="15121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/>
          <p:cNvSpPr txBox="1"/>
          <p:nvPr/>
        </p:nvSpPr>
        <p:spPr>
          <a:xfrm>
            <a:off x="5076057" y="6288648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Zitierhinweis: </a:t>
            </a:r>
            <a:r>
              <a:rPr lang="de-DE" sz="800" dirty="0" err="1"/>
              <a:t>Berkemeier</a:t>
            </a:r>
            <a:r>
              <a:rPr lang="de-DE" sz="800" dirty="0"/>
              <a:t>, A. u. Projektteam (2016): Seiteneinsteiger _ Fische - </a:t>
            </a:r>
            <a:r>
              <a:rPr lang="de-DE" sz="800" dirty="0" smtClean="0"/>
              <a:t>Visualisierung. </a:t>
            </a:r>
            <a:r>
              <a:rPr lang="de-DE" sz="800" dirty="0"/>
              <a:t>Aus: Werkstattmaterialien zur Schreibförderung. Verfügbar unter: </a:t>
            </a:r>
            <a:r>
              <a:rPr lang="de-DE" sz="800" dirty="0">
                <a:hlinkClick r:id="rId5"/>
              </a:rPr>
              <a:t>https://www.ph-heidelberg.de/sachtexte-schreiben.html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346353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Users\harren\Desktop\Fisch_Strichzeichnu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8" b="99366" l="517" r="9934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2996952"/>
            <a:ext cx="4416905" cy="1477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:\Graeten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83" b="89959" l="7755" r="949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0547">
            <a:off x="5002602" y="2892546"/>
            <a:ext cx="3892025" cy="146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Gerade Verbindung 8"/>
          <p:cNvCxnSpPr/>
          <p:nvPr/>
        </p:nvCxnSpPr>
        <p:spPr>
          <a:xfrm flipV="1">
            <a:off x="6228184" y="4365105"/>
            <a:ext cx="430131" cy="100811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>
            <a:off x="6948264" y="3861048"/>
            <a:ext cx="936104" cy="13681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eschweifte Klammer rechts 11"/>
          <p:cNvSpPr/>
          <p:nvPr/>
        </p:nvSpPr>
        <p:spPr>
          <a:xfrm rot="5967879">
            <a:off x="6483173" y="2836931"/>
            <a:ext cx="566254" cy="2602723"/>
          </a:xfrm>
          <a:prstGeom prst="rightBrace">
            <a:avLst>
              <a:gd name="adj1" fmla="val 45502"/>
              <a:gd name="adj2" fmla="val 50895"/>
            </a:avLst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23" name="Tabel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8095832"/>
              </p:ext>
            </p:extLst>
          </p:nvPr>
        </p:nvGraphicFramePr>
        <p:xfrm>
          <a:off x="107505" y="116632"/>
          <a:ext cx="8851700" cy="93610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493112"/>
                <a:gridCol w="1358588"/>
              </a:tblGrid>
              <a:tr h="4680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Geheimname:                                                                                                    Datum: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1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680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effectLst/>
                        </a:rPr>
                        <a:t>Warum können Fische so gut schwimmen?</a:t>
                      </a:r>
                      <a:endParaRPr lang="de-DE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Nr. 2 (leicht)</a:t>
                      </a:r>
                      <a:endParaRPr lang="de-DE" dirty="0"/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cxnSp>
        <p:nvCxnSpPr>
          <p:cNvPr id="15" name="Gerade Verbindung 14"/>
          <p:cNvCxnSpPr/>
          <p:nvPr/>
        </p:nvCxnSpPr>
        <p:spPr>
          <a:xfrm flipH="1" flipV="1">
            <a:off x="7380312" y="3861048"/>
            <a:ext cx="576064" cy="151216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>
            <a:off x="6660232" y="3861048"/>
            <a:ext cx="1296144" cy="151216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C:\Users\harren\Desktop\Fisch_Strichzeichnun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38" b="99366" l="517" r="9934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00055"/>
            <a:ext cx="4749160" cy="158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Gerade Verbindung 12"/>
          <p:cNvCxnSpPr/>
          <p:nvPr/>
        </p:nvCxnSpPr>
        <p:spPr>
          <a:xfrm flipH="1">
            <a:off x="2195736" y="2180226"/>
            <a:ext cx="207399" cy="13207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harren\Desktop\Schwimmblase_Fineliner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908" b="98226" l="1489" r="993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3268">
            <a:off x="1491361" y="1673675"/>
            <a:ext cx="1716487" cy="72145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" name="Tabel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3966810"/>
              </p:ext>
            </p:extLst>
          </p:nvPr>
        </p:nvGraphicFramePr>
        <p:xfrm>
          <a:off x="4788023" y="5401163"/>
          <a:ext cx="4171181" cy="11241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7623"/>
                <a:gridCol w="1651779"/>
                <a:gridCol w="1651779"/>
              </a:tblGrid>
              <a:tr h="374727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was?</a:t>
                      </a:r>
                      <a:endParaRPr lang="de-DE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Wirbelsäule      </a:t>
                      </a:r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     Gräten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74727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wie?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4727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dadurch?</a:t>
                      </a:r>
                      <a:endParaRPr lang="de-DE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2" name="Tabel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0392721"/>
              </p:ext>
            </p:extLst>
          </p:nvPr>
        </p:nvGraphicFramePr>
        <p:xfrm>
          <a:off x="107504" y="3550776"/>
          <a:ext cx="4608512" cy="1102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72906"/>
                <a:gridCol w="1817803"/>
                <a:gridCol w="1817803"/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was?</a:t>
                      </a:r>
                      <a:endParaRPr lang="de-DE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dirty="0" smtClean="0"/>
                        <a:t>Schwimmblase mit Gas</a:t>
                      </a:r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20040">
                <a:tc rowSpan="2">
                  <a:txBody>
                    <a:bodyPr/>
                    <a:lstStyle/>
                    <a:p>
                      <a:r>
                        <a:rPr lang="de-DE" sz="1200" dirty="0" smtClean="0"/>
                        <a:t>wozu?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dirty="0" smtClean="0"/>
                        <a:t>voll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dirty="0" smtClean="0"/>
                        <a:t>leer</a:t>
                      </a:r>
                      <a:endParaRPr lang="de-DE" dirty="0"/>
                    </a:p>
                  </a:txBody>
                  <a:tcPr/>
                </a:tc>
              </a:tr>
              <a:tr h="32004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Textfeld 20"/>
          <p:cNvSpPr txBox="1"/>
          <p:nvPr/>
        </p:nvSpPr>
        <p:spPr>
          <a:xfrm>
            <a:off x="152984" y="6237312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Zitierhinweis: </a:t>
            </a:r>
            <a:r>
              <a:rPr lang="de-DE" sz="800" dirty="0" err="1"/>
              <a:t>Berkemeier</a:t>
            </a:r>
            <a:r>
              <a:rPr lang="de-DE" sz="800" dirty="0"/>
              <a:t>, A. u. Projektteam (2016): Seiteneinsteiger _ Fische - </a:t>
            </a:r>
            <a:r>
              <a:rPr lang="de-DE" sz="800" dirty="0" smtClean="0"/>
              <a:t>Visualisierung. </a:t>
            </a:r>
            <a:r>
              <a:rPr lang="de-DE" sz="800" dirty="0"/>
              <a:t>Aus: Werkstattmaterialien zur Schreibförderung. Verfügbar unter: </a:t>
            </a:r>
            <a:r>
              <a:rPr lang="de-DE" sz="800" dirty="0">
                <a:hlinkClick r:id="rId10"/>
              </a:rPr>
              <a:t>https://www.ph-heidelberg.de/sachtexte-schreiben.html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99750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321</Words>
  <Application>Microsoft Macintosh PowerPoint</Application>
  <PresentationFormat>Bildschirmpräsentation (4:3)</PresentationFormat>
  <Paragraphs>87</Paragraphs>
  <Slides>4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8" baseType="lpstr">
      <vt:lpstr>Arial</vt:lpstr>
      <vt:lpstr>Calibri</vt:lpstr>
      <vt:lpstr>Times New Roman</vt:lpstr>
      <vt:lpstr>Larissa-Design</vt:lpstr>
      <vt:lpstr>PowerPoint-Präsentation</vt:lpstr>
      <vt:lpstr>PowerPoint-Präsentation</vt:lpstr>
      <vt:lpstr>PowerPoint-Präsentation</vt:lpstr>
      <vt:lpstr>PowerPoint-Präsentation</vt:lpstr>
    </vt:vector>
  </TitlesOfParts>
  <Company>Pädagogische Hochschule HD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berkemei</dc:creator>
  <cp:lastModifiedBy>Sarah Haug</cp:lastModifiedBy>
  <cp:revision>122</cp:revision>
  <cp:lastPrinted>2014-02-19T10:38:40Z</cp:lastPrinted>
  <dcterms:created xsi:type="dcterms:W3CDTF">2013-02-14T10:05:47Z</dcterms:created>
  <dcterms:modified xsi:type="dcterms:W3CDTF">2016-03-18T08:41:40Z</dcterms:modified>
</cp:coreProperties>
</file>