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94660"/>
  </p:normalViewPr>
  <p:slideViewPr>
    <p:cSldViewPr>
      <p:cViewPr>
        <p:scale>
          <a:sx n="87" d="100"/>
          <a:sy n="87" d="100"/>
        </p:scale>
        <p:origin x="2320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67FD-C617-42D3-BCEB-58DAA5B2E89A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B39C-8BCB-4164-AFDC-34C81BBA9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17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0B22-CD87-4D7B-B74E-F676F82E4F30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BF7D-E045-47D8-B23F-79BA74489B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96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3715C-2715-47A6-94DA-9CE09B24CF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5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3715C-2715-47A6-94DA-9CE09B24CF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67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C456-2F70-44AC-928E-BF5BB931364C}" type="datetimeFigureOut">
              <a:rPr lang="de-DE" smtClean="0"/>
              <a:pPr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microsoft.com/office/2007/relationships/hdphoto" Target="../media/hdphoto4.wdp"/><Relationship Id="rId8" Type="http://schemas.openxmlformats.org/officeDocument/2006/relationships/hyperlink" Target="https://www.ph-heidelberg.de/sachtexte-schreiben.html" TargetMode="External"/><Relationship Id="rId9" Type="http://schemas.openxmlformats.org/officeDocument/2006/relationships/image" Target="../media/image5.png"/><Relationship Id="rId10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microsoft.com/office/2007/relationships/hdphoto" Target="../media/hdphoto4.wdp"/><Relationship Id="rId8" Type="http://schemas.openxmlformats.org/officeDocument/2006/relationships/hyperlink" Target="https://www.ph-heidelberg.de/sachtexte-schreiben.html" TargetMode="External"/><Relationship Id="rId9" Type="http://schemas.openxmlformats.org/officeDocument/2006/relationships/image" Target="../media/image5.png"/><Relationship Id="rId10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 Verbindung 22"/>
          <p:cNvCxnSpPr/>
          <p:nvPr/>
        </p:nvCxnSpPr>
        <p:spPr>
          <a:xfrm flipH="1">
            <a:off x="4067944" y="4753747"/>
            <a:ext cx="1584176" cy="515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00695"/>
              </p:ext>
            </p:extLst>
          </p:nvPr>
        </p:nvGraphicFramePr>
        <p:xfrm>
          <a:off x="4824536" y="2064709"/>
          <a:ext cx="417646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584"/>
                <a:gridCol w="334888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Rückenflosse  + Afterflosse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kein </a:t>
                      </a:r>
                      <a:r>
                        <a:rPr lang="de-DE" dirty="0" smtClean="0"/>
                        <a:t>Umkippen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487"/>
              </p:ext>
            </p:extLst>
          </p:nvPr>
        </p:nvGraphicFramePr>
        <p:xfrm>
          <a:off x="251520" y="1585068"/>
          <a:ext cx="4176464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012"/>
                <a:gridCol w="32994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 Körper</a:t>
                      </a:r>
                      <a:endParaRPr lang="de-DE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stromlinienförmig</a:t>
                      </a:r>
                      <a:endParaRPr lang="de-DE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dadurch?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schnelles </a:t>
                      </a:r>
                      <a:r>
                        <a:rPr lang="de-DE" dirty="0" smtClean="0"/>
                        <a:t>Schwimmen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8142"/>
              </p:ext>
            </p:extLst>
          </p:nvPr>
        </p:nvGraphicFramePr>
        <p:xfrm>
          <a:off x="251520" y="3140968"/>
          <a:ext cx="3312368" cy="1612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601"/>
                <a:gridCol w="2519767"/>
              </a:tblGrid>
              <a:tr h="33715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Haut mit Schuppen</a:t>
                      </a:r>
                      <a:endParaRPr lang="de-DE" dirty="0"/>
                    </a:p>
                  </a:txBody>
                  <a:tcPr/>
                </a:tc>
              </a:tr>
              <a:tr h="415673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schleimig</a:t>
                      </a:r>
                      <a:endParaRPr lang="de-DE" dirty="0"/>
                    </a:p>
                  </a:txBody>
                  <a:tcPr/>
                </a:tc>
              </a:tr>
              <a:tr h="831346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dirty="0" smtClean="0"/>
                        <a:t>wenig Widerstand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de-DE" dirty="0" smtClean="0"/>
                        <a:t>schnelles Schwimmen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7157"/>
              </p:ext>
            </p:extLst>
          </p:nvPr>
        </p:nvGraphicFramePr>
        <p:xfrm>
          <a:off x="251520" y="5301208"/>
          <a:ext cx="4176464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Brustflosse     +   Bauchflosse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bremsen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lenken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stehen-bleiben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31400"/>
              </p:ext>
            </p:extLst>
          </p:nvPr>
        </p:nvGraphicFramePr>
        <p:xfrm>
          <a:off x="5076056" y="5456128"/>
          <a:ext cx="38884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44"/>
                <a:gridCol w="32600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Schwanzflosse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</a:t>
                      </a:r>
                      <a:r>
                        <a:rPr lang="de-DE" sz="1200" baseline="0" dirty="0" smtClean="0"/>
                        <a:t>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Vorwärtsschwimmen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90334"/>
              </p:ext>
            </p:extLst>
          </p:nvPr>
        </p:nvGraphicFramePr>
        <p:xfrm>
          <a:off x="251520" y="104428"/>
          <a:ext cx="8749480" cy="876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6581"/>
                <a:gridCol w="1342899"/>
              </a:tblGrid>
              <a:tr h="49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Welche Frage beantwortet der Text: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Warum können Fische so gut schwimmen</a:t>
                      </a:r>
                      <a:r>
                        <a:rPr lang="de-DE" sz="18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Name:                                                                                                                   Datum: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Nr. 1</a:t>
                      </a:r>
                      <a:endParaRPr lang="de-DE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72458"/>
              </p:ext>
            </p:extLst>
          </p:nvPr>
        </p:nvGraphicFramePr>
        <p:xfrm>
          <a:off x="251522" y="1113944"/>
          <a:ext cx="87494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028"/>
                <a:gridCol w="482445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Anpassung an Leben im Wasser durch?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Körperbau                    +           Organe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" b="99366" l="517" r="99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9443"/>
            <a:ext cx="5013752" cy="14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24"/>
          <p:cNvCxnSpPr/>
          <p:nvPr/>
        </p:nvCxnSpPr>
        <p:spPr>
          <a:xfrm flipV="1">
            <a:off x="7170390" y="2835282"/>
            <a:ext cx="500050" cy="1745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54080" y="2835283"/>
            <a:ext cx="2096" cy="809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endCxn id="51" idx="0"/>
          </p:cNvCxnSpPr>
          <p:nvPr/>
        </p:nvCxnSpPr>
        <p:spPr>
          <a:xfrm flipH="1">
            <a:off x="7020272" y="4581128"/>
            <a:ext cx="1152128" cy="87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1547664" y="4437112"/>
            <a:ext cx="3276872" cy="832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 flipV="1">
            <a:off x="3059832" y="3356992"/>
            <a:ext cx="2088232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707904" y="3212976"/>
            <a:ext cx="5364088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 flipH="1" flipV="1">
            <a:off x="3563888" y="1844828"/>
            <a:ext cx="1296144" cy="1512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004048" y="630932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5"/>
              </a:rPr>
              <a:t>https://www.ph-heidelberg.de/sachtexte-schreiben.html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508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99366" l="517" r="9934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83952"/>
            <a:ext cx="4416905" cy="14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>
          <a:xfrm flipV="1">
            <a:off x="6228184" y="3861048"/>
            <a:ext cx="432048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948264" y="3284984"/>
            <a:ext cx="792088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48795"/>
              </p:ext>
            </p:extLst>
          </p:nvPr>
        </p:nvGraphicFramePr>
        <p:xfrm>
          <a:off x="107504" y="3491850"/>
          <a:ext cx="4968552" cy="159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368152"/>
                <a:gridCol w="1440160"/>
                <a:gridCol w="1224136"/>
              </a:tblGrid>
              <a:tr h="37047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Organ</a:t>
                      </a:r>
                      <a:r>
                        <a:rPr lang="de-DE" sz="1200" baseline="0" dirty="0" smtClean="0"/>
                        <a:t> im Fisch</a:t>
                      </a:r>
                      <a:r>
                        <a:rPr lang="de-DE" sz="1200" dirty="0" smtClean="0"/>
                        <a:t>?</a:t>
                      </a:r>
                      <a:endParaRPr lang="de-DE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Schwimmblase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927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Gasmenge?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größer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gleich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geringer</a:t>
                      </a:r>
                      <a:endParaRPr lang="de-DE" sz="1600" dirty="0"/>
                    </a:p>
                  </a:txBody>
                  <a:tcPr/>
                </a:tc>
              </a:tr>
              <a:tr h="6668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Bewegung des Fisches?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aufsteigen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schweben</a:t>
                      </a:r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sinken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6414"/>
              </p:ext>
            </p:extLst>
          </p:nvPr>
        </p:nvGraphicFramePr>
        <p:xfrm>
          <a:off x="107505" y="173896"/>
          <a:ext cx="8851700" cy="439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93112"/>
                <a:gridCol w="1358588"/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Warum können Fische so gut schwimmen?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Nr. 2</a:t>
                      </a:r>
                      <a:endParaRPr lang="de-DE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5" name="Gerade Verbindung 14"/>
          <p:cNvCxnSpPr/>
          <p:nvPr/>
        </p:nvCxnSpPr>
        <p:spPr>
          <a:xfrm flipH="1" flipV="1">
            <a:off x="7308304" y="3284984"/>
            <a:ext cx="432048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660232" y="3284984"/>
            <a:ext cx="108012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9366" l="517" r="9934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49160" cy="15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 flipH="1">
            <a:off x="2411760" y="2060848"/>
            <a:ext cx="2" cy="143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harren\Desktop\Schwimmblase_Fineli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8226" l="1489" r="99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268">
            <a:off x="1491361" y="1497215"/>
            <a:ext cx="1716487" cy="721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49181"/>
              </p:ext>
            </p:extLst>
          </p:nvPr>
        </p:nvGraphicFramePr>
        <p:xfrm>
          <a:off x="4788023" y="5157192"/>
          <a:ext cx="417118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623"/>
                <a:gridCol w="1651779"/>
                <a:gridCol w="1651779"/>
              </a:tblGrid>
              <a:tr h="13894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Wirbelsäule  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    Gräten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wie?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beweglich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sehr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dünn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chlängeln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716016" y="6351711"/>
            <a:ext cx="417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8"/>
              </a:rPr>
              <a:t>https://www.ph-heidelberg.de/sachtexte-schreiben.html</a:t>
            </a:r>
            <a:endParaRPr lang="de-DE" sz="800" dirty="0"/>
          </a:p>
        </p:txBody>
      </p:sp>
      <p:sp>
        <p:nvSpPr>
          <p:cNvPr id="22" name="TextBox 18"/>
          <p:cNvSpPr txBox="1"/>
          <p:nvPr/>
        </p:nvSpPr>
        <p:spPr>
          <a:xfrm>
            <a:off x="530305" y="5903259"/>
            <a:ext cx="2808311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de-DE" sz="1400" dirty="0">
                <a:cs typeface="Arial" pitchFamily="34" charset="0"/>
              </a:rPr>
              <a:t>	Prima! Schreibe nun einen Text zu deinem Schaubild.</a:t>
            </a:r>
          </a:p>
        </p:txBody>
      </p:sp>
      <p:sp>
        <p:nvSpPr>
          <p:cNvPr id="24" name="Rectangle 17"/>
          <p:cNvSpPr/>
          <p:nvPr/>
        </p:nvSpPr>
        <p:spPr>
          <a:xfrm>
            <a:off x="611560" y="6021288"/>
            <a:ext cx="216024" cy="216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/>
          </a:p>
        </p:txBody>
      </p:sp>
      <p:sp>
        <p:nvSpPr>
          <p:cNvPr id="12" name="Geschweifte Klammer rechts 11"/>
          <p:cNvSpPr/>
          <p:nvPr/>
        </p:nvSpPr>
        <p:spPr>
          <a:xfrm rot="5967879">
            <a:off x="6483173" y="2260867"/>
            <a:ext cx="566254" cy="2602723"/>
          </a:xfrm>
          <a:prstGeom prst="rightBrace">
            <a:avLst>
              <a:gd name="adj1" fmla="val 45502"/>
              <a:gd name="adj2" fmla="val 50895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F:\Graeten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3" b="89959" l="7755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47">
            <a:off x="5006108" y="2414646"/>
            <a:ext cx="3893773" cy="14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erade Verbindung 23"/>
          <p:cNvCxnSpPr/>
          <p:nvPr/>
        </p:nvCxnSpPr>
        <p:spPr>
          <a:xfrm flipH="1">
            <a:off x="4067944" y="4753747"/>
            <a:ext cx="1584176" cy="515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23319"/>
              </p:ext>
            </p:extLst>
          </p:nvPr>
        </p:nvGraphicFramePr>
        <p:xfrm>
          <a:off x="4824536" y="2064709"/>
          <a:ext cx="417646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584"/>
                <a:gridCol w="334888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                      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smtClean="0"/>
                        <a:t>+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9864"/>
              </p:ext>
            </p:extLst>
          </p:nvPr>
        </p:nvGraphicFramePr>
        <p:xfrm>
          <a:off x="251520" y="1585068"/>
          <a:ext cx="4176464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012"/>
                <a:gridCol w="32994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dadurch?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81361"/>
              </p:ext>
            </p:extLst>
          </p:nvPr>
        </p:nvGraphicFramePr>
        <p:xfrm>
          <a:off x="251520" y="3140968"/>
          <a:ext cx="3312368" cy="1612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601"/>
                <a:gridCol w="2519767"/>
              </a:tblGrid>
              <a:tr h="33715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15673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  <a:tr h="831346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42047"/>
              </p:ext>
            </p:extLst>
          </p:nvPr>
        </p:nvGraphicFramePr>
        <p:xfrm>
          <a:off x="251520" y="5301208"/>
          <a:ext cx="4176464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                        </a:t>
                      </a:r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84526"/>
              </p:ext>
            </p:extLst>
          </p:nvPr>
        </p:nvGraphicFramePr>
        <p:xfrm>
          <a:off x="5076056" y="5456128"/>
          <a:ext cx="38884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44"/>
                <a:gridCol w="32600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</a:t>
                      </a:r>
                      <a:r>
                        <a:rPr lang="de-DE" sz="1200" baseline="0" dirty="0" smtClean="0"/>
                        <a:t>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56148"/>
              </p:ext>
            </p:extLst>
          </p:nvPr>
        </p:nvGraphicFramePr>
        <p:xfrm>
          <a:off x="251520" y="104428"/>
          <a:ext cx="8749480" cy="876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6581"/>
                <a:gridCol w="1342899"/>
              </a:tblGrid>
              <a:tr h="49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Welche Frage beantwortet der Text: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Name:                                                                                                                   Datum: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Nr. 1</a:t>
                      </a:r>
                      <a:endParaRPr lang="de-DE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82779"/>
              </p:ext>
            </p:extLst>
          </p:nvPr>
        </p:nvGraphicFramePr>
        <p:xfrm>
          <a:off x="251522" y="1113944"/>
          <a:ext cx="87494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028"/>
                <a:gridCol w="482445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Anpassung an Leben im Wasser durch?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</a:t>
                      </a:r>
                      <a:r>
                        <a:rPr lang="de-DE" baseline="0" dirty="0" smtClean="0"/>
                        <a:t>              </a:t>
                      </a:r>
                      <a:r>
                        <a:rPr lang="de-DE" dirty="0" smtClean="0"/>
                        <a:t>                  </a:t>
                      </a:r>
                      <a:r>
                        <a:rPr lang="de-DE" dirty="0" smtClean="0"/>
                        <a:t>+          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" b="99366" l="517" r="99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9443"/>
            <a:ext cx="5013752" cy="14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erade Verbindung 35"/>
          <p:cNvCxnSpPr/>
          <p:nvPr/>
        </p:nvCxnSpPr>
        <p:spPr>
          <a:xfrm flipV="1">
            <a:off x="7170390" y="2835282"/>
            <a:ext cx="500050" cy="1745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 flipV="1">
            <a:off x="6154080" y="2835283"/>
            <a:ext cx="2096" cy="809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7020272" y="4581128"/>
            <a:ext cx="1152128" cy="87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>
            <a:off x="1547664" y="4437112"/>
            <a:ext cx="3276872" cy="832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 flipV="1">
            <a:off x="3059832" y="3356992"/>
            <a:ext cx="2088232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19"/>
          <p:cNvSpPr/>
          <p:nvPr/>
        </p:nvSpPr>
        <p:spPr>
          <a:xfrm>
            <a:off x="3707904" y="3212976"/>
            <a:ext cx="5364088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42"/>
          <p:cNvCxnSpPr/>
          <p:nvPr/>
        </p:nvCxnSpPr>
        <p:spPr>
          <a:xfrm flipH="1" flipV="1">
            <a:off x="3563888" y="1844828"/>
            <a:ext cx="1296144" cy="1512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5004048" y="630932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5"/>
              </a:rPr>
              <a:t>https://www.ph-heidelberg.de/sachtexte-schreiben.html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070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99366" l="517" r="9934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83952"/>
            <a:ext cx="4416905" cy="14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>
          <a:xfrm flipV="1">
            <a:off x="6228184" y="3861048"/>
            <a:ext cx="432048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948264" y="3284984"/>
            <a:ext cx="792088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98499"/>
              </p:ext>
            </p:extLst>
          </p:nvPr>
        </p:nvGraphicFramePr>
        <p:xfrm>
          <a:off x="107504" y="3491850"/>
          <a:ext cx="4968552" cy="159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368152"/>
                <a:gridCol w="1440160"/>
                <a:gridCol w="1224136"/>
              </a:tblGrid>
              <a:tr h="37047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Organ</a:t>
                      </a:r>
                      <a:r>
                        <a:rPr lang="de-DE" sz="1200" baseline="0" dirty="0" smtClean="0"/>
                        <a:t> im Fisch</a:t>
                      </a:r>
                      <a:r>
                        <a:rPr lang="de-DE" sz="1200" dirty="0" smtClean="0"/>
                        <a:t>?</a:t>
                      </a:r>
                      <a:endParaRPr lang="de-DE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927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Gasmenge?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</a:tr>
              <a:tr h="6668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Bewegung des Fisches?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42597"/>
              </p:ext>
            </p:extLst>
          </p:nvPr>
        </p:nvGraphicFramePr>
        <p:xfrm>
          <a:off x="107505" y="173896"/>
          <a:ext cx="8851700" cy="439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93112"/>
                <a:gridCol w="1358588"/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Nr. 2</a:t>
                      </a:r>
                      <a:endParaRPr lang="de-DE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28" name="Gerade Verbindung 27"/>
          <p:cNvCxnSpPr/>
          <p:nvPr/>
        </p:nvCxnSpPr>
        <p:spPr>
          <a:xfrm flipH="1" flipV="1">
            <a:off x="7308304" y="3284984"/>
            <a:ext cx="432048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660232" y="3284984"/>
            <a:ext cx="108012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9366" l="517" r="9934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49160" cy="15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Gerade Verbindung 30"/>
          <p:cNvCxnSpPr/>
          <p:nvPr/>
        </p:nvCxnSpPr>
        <p:spPr>
          <a:xfrm flipH="1">
            <a:off x="2411760" y="2060848"/>
            <a:ext cx="2" cy="143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harren\Desktop\Schwimmblase_Fineli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8226" l="1489" r="99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268">
            <a:off x="1491361" y="1497215"/>
            <a:ext cx="1716487" cy="721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26942"/>
              </p:ext>
            </p:extLst>
          </p:nvPr>
        </p:nvGraphicFramePr>
        <p:xfrm>
          <a:off x="4788023" y="5157192"/>
          <a:ext cx="417118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623"/>
                <a:gridCol w="1651779"/>
                <a:gridCol w="1651779"/>
              </a:tblGrid>
              <a:tr h="13894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wie?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feld 34"/>
          <p:cNvSpPr txBox="1"/>
          <p:nvPr/>
        </p:nvSpPr>
        <p:spPr>
          <a:xfrm>
            <a:off x="4716016" y="6351711"/>
            <a:ext cx="417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8"/>
              </a:rPr>
              <a:t>https://www.ph-heidelberg.de/sachtexte-schreiben.html</a:t>
            </a:r>
            <a:endParaRPr lang="de-DE" sz="800" dirty="0"/>
          </a:p>
        </p:txBody>
      </p:sp>
      <p:sp>
        <p:nvSpPr>
          <p:cNvPr id="36" name="TextBox 18"/>
          <p:cNvSpPr txBox="1"/>
          <p:nvPr/>
        </p:nvSpPr>
        <p:spPr>
          <a:xfrm>
            <a:off x="530305" y="5903259"/>
            <a:ext cx="2808311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de-DE" sz="1400" dirty="0">
                <a:cs typeface="Arial" pitchFamily="34" charset="0"/>
              </a:rPr>
              <a:t>	Prima! Schreibe nun einen Text zu deinem Schaubild.</a:t>
            </a:r>
          </a:p>
        </p:txBody>
      </p:sp>
      <p:sp>
        <p:nvSpPr>
          <p:cNvPr id="37" name="Rectangle 17"/>
          <p:cNvSpPr/>
          <p:nvPr/>
        </p:nvSpPr>
        <p:spPr>
          <a:xfrm>
            <a:off x="611560" y="6021288"/>
            <a:ext cx="216024" cy="216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/>
          </a:p>
        </p:txBody>
      </p:sp>
      <p:sp>
        <p:nvSpPr>
          <p:cNvPr id="38" name="Geschweifte Klammer rechts 37"/>
          <p:cNvSpPr/>
          <p:nvPr/>
        </p:nvSpPr>
        <p:spPr>
          <a:xfrm rot="5967879">
            <a:off x="6483173" y="2260867"/>
            <a:ext cx="566254" cy="2602723"/>
          </a:xfrm>
          <a:prstGeom prst="rightBrace">
            <a:avLst>
              <a:gd name="adj1" fmla="val 45502"/>
              <a:gd name="adj2" fmla="val 50895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2" descr="F:\Graeten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3" b="89959" l="7755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47">
            <a:off x="5006108" y="2414646"/>
            <a:ext cx="3893773" cy="14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Macintosh PowerPoint</Application>
  <PresentationFormat>Bildschirmpräsentation (4:3)</PresentationFormat>
  <Paragraphs>108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Calibri</vt:lpstr>
      <vt:lpstr>Times New Roman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Company>Pädagogische Hochschule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berkemei</dc:creator>
  <cp:lastModifiedBy>Sarah Haug</cp:lastModifiedBy>
  <cp:revision>127</cp:revision>
  <cp:lastPrinted>2014-02-19T10:38:40Z</cp:lastPrinted>
  <dcterms:created xsi:type="dcterms:W3CDTF">2013-02-14T10:05:47Z</dcterms:created>
  <dcterms:modified xsi:type="dcterms:W3CDTF">2016-09-05T13:58:00Z</dcterms:modified>
</cp:coreProperties>
</file>