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" initials="AB" lastIdx="1" clrIdx="0"/>
  <p:cmAuthor id="1" name="Eva Sattelmayer" initials="" lastIdx="0" clrIdx="1"/>
  <p:cmAuthor id="2" name="Sara" initials="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926" autoAdjust="0"/>
    <p:restoredTop sz="98917" autoAdjust="0"/>
  </p:normalViewPr>
  <p:slideViewPr>
    <p:cSldViewPr>
      <p:cViewPr>
        <p:scale>
          <a:sx n="79" d="100"/>
          <a:sy n="79" d="100"/>
        </p:scale>
        <p:origin x="3496" y="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9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0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15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2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42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3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6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5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7EC4-D982-440B-9B18-5CA3620900B4}" type="datetimeFigureOut">
              <a:rPr lang="de-DE" smtClean="0"/>
              <a:pPr/>
              <a:t>22.09.17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39F-B6FA-4C76-9356-E740FECD51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5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jpe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hyperlink" Target="https://www.ph-heidelberg.de/sachtexte-schreibe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jpe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516" y="806335"/>
            <a:ext cx="8784468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Überschrift: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Welche Höhenstufen gibt es in den Alpen? 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30704"/>
              </p:ext>
            </p:extLst>
          </p:nvPr>
        </p:nvGraphicFramePr>
        <p:xfrm>
          <a:off x="215516" y="188641"/>
          <a:ext cx="8784468" cy="5114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36199"/>
                <a:gridCol w="495664"/>
                <a:gridCol w="852605"/>
              </a:tblGrid>
              <a:tr h="51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Name</a:t>
                      </a:r>
                      <a:r>
                        <a:rPr lang="de-DE" sz="1500" dirty="0">
                          <a:effectLst/>
                        </a:rPr>
                        <a:t>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Datum: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>
            <a:off x="467544" y="2348880"/>
            <a:ext cx="8496944" cy="450912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5" name="TextBox 4"/>
          <p:cNvSpPr txBox="1"/>
          <p:nvPr/>
        </p:nvSpPr>
        <p:spPr>
          <a:xfrm>
            <a:off x="204134" y="5301208"/>
            <a:ext cx="4223850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  <a:r>
              <a:rPr lang="de-DE" sz="1100" b="1" dirty="0" smtClean="0"/>
              <a:t>Hügellandstufe</a:t>
            </a:r>
          </a:p>
          <a:p>
            <a:r>
              <a:rPr lang="de-DE" sz="1100" dirty="0" smtClean="0"/>
              <a:t>Höhe: bis ca. 900m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Tx/>
              <a:buChar char="-"/>
            </a:pPr>
            <a:r>
              <a:rPr lang="de-DE" sz="1100" dirty="0" smtClean="0"/>
              <a:t>Oliven, Trauben</a:t>
            </a: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 smtClean="0"/>
              <a:t>Laubwälder </a:t>
            </a:r>
            <a:endParaRPr lang="de-DE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869160"/>
            <a:ext cx="39959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  <a:r>
              <a:rPr lang="de-DE" sz="1100" b="1" dirty="0" smtClean="0"/>
              <a:t>Montane Stufe</a:t>
            </a:r>
          </a:p>
          <a:p>
            <a:r>
              <a:rPr lang="de-DE" sz="1100" dirty="0" smtClean="0"/>
              <a:t>Höhe: zw. 1200 </a:t>
            </a:r>
            <a:r>
              <a:rPr lang="de-DE" sz="1100" dirty="0"/>
              <a:t>-</a:t>
            </a:r>
            <a:r>
              <a:rPr lang="de-DE" sz="1100" dirty="0" smtClean="0"/>
              <a:t> 1500m	</a:t>
            </a:r>
          </a:p>
          <a:p>
            <a:r>
              <a:rPr lang="de-DE" sz="1100" dirty="0" smtClean="0"/>
              <a:t>Eigenschaften:</a:t>
            </a:r>
          </a:p>
          <a:p>
            <a:r>
              <a:rPr lang="de-DE" sz="1100" dirty="0"/>
              <a:t>-</a:t>
            </a:r>
            <a:r>
              <a:rPr lang="de-DE" sz="1100" dirty="0" smtClean="0"/>
              <a:t>  Kartoffeln, Obstsorten, Getreide</a:t>
            </a:r>
            <a:endParaRPr lang="en-US" sz="1100" dirty="0" smtClean="0"/>
          </a:p>
          <a:p>
            <a:pPr>
              <a:buFontTx/>
              <a:buChar char="-"/>
            </a:pPr>
            <a:r>
              <a:rPr lang="en-US" sz="1100" dirty="0" smtClean="0"/>
              <a:t>  </a:t>
            </a:r>
            <a:r>
              <a:rPr lang="en-US" sz="1100" dirty="0" err="1" smtClean="0"/>
              <a:t>Laubbäume</a:t>
            </a:r>
            <a:r>
              <a:rPr lang="en-US" sz="1100" dirty="0" smtClean="0"/>
              <a:t>, </a:t>
            </a:r>
            <a:r>
              <a:rPr lang="en-US" sz="1100" dirty="0" err="1" smtClean="0"/>
              <a:t>Nadelbäume</a:t>
            </a:r>
            <a:endParaRPr lang="de-DE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134" y="4005064"/>
            <a:ext cx="4223849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  <a:r>
              <a:rPr lang="de-DE" sz="1100" b="1" dirty="0" smtClean="0"/>
              <a:t>Subalpine Stufe</a:t>
            </a:r>
          </a:p>
          <a:p>
            <a:r>
              <a:rPr lang="de-DE" sz="1100" dirty="0" smtClean="0"/>
              <a:t>Höhe: zw. 1800 - 2000m	</a:t>
            </a:r>
          </a:p>
          <a:p>
            <a:r>
              <a:rPr lang="de-DE" sz="1100" dirty="0" smtClean="0"/>
              <a:t>Eigenschaften: </a:t>
            </a:r>
          </a:p>
          <a:p>
            <a:pPr marL="171450" indent="-171450">
              <a:buFontTx/>
              <a:buChar char="-"/>
            </a:pPr>
            <a:r>
              <a:rPr lang="de-DE" sz="1100" dirty="0" smtClean="0"/>
              <a:t>nur Nadelbäume</a:t>
            </a:r>
          </a:p>
          <a:p>
            <a:r>
              <a:rPr lang="de-DE" sz="1100" dirty="0" smtClean="0"/>
              <a:t>-    Ø 0°C</a:t>
            </a:r>
          </a:p>
          <a:p>
            <a:r>
              <a:rPr lang="de-DE" sz="1100" dirty="0" smtClean="0"/>
              <a:t>-    7 Monate im Jahr Schnee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4048" y="3429000"/>
            <a:ext cx="3995936" cy="12772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  <a:r>
              <a:rPr lang="de-DE" sz="1100" b="1" dirty="0" smtClean="0"/>
              <a:t>Baumgrenze</a:t>
            </a:r>
          </a:p>
          <a:p>
            <a:r>
              <a:rPr lang="de-DE" sz="1100" dirty="0" smtClean="0"/>
              <a:t>Höhe: zw. 2000 - 2200m	</a:t>
            </a:r>
          </a:p>
          <a:p>
            <a:r>
              <a:rPr lang="de-DE" sz="1100" dirty="0" smtClean="0"/>
              <a:t>Eigenschaften: </a:t>
            </a:r>
          </a:p>
          <a:p>
            <a:r>
              <a:rPr lang="de-DE" sz="1100" dirty="0" smtClean="0"/>
              <a:t>-    starker Wind</a:t>
            </a:r>
          </a:p>
          <a:p>
            <a:pPr marL="171450" indent="-171450">
              <a:buFontTx/>
              <a:buChar char="-"/>
            </a:pPr>
            <a:r>
              <a:rPr lang="de-DE" sz="1100" dirty="0"/>
              <a:t>k</a:t>
            </a:r>
            <a:r>
              <a:rPr lang="de-DE" sz="1100" dirty="0" smtClean="0"/>
              <a:t>leine </a:t>
            </a:r>
            <a:r>
              <a:rPr lang="de-DE" sz="1100" dirty="0" smtClean="0"/>
              <a:t>Bäume mit seltsamen Formen</a:t>
            </a:r>
          </a:p>
          <a:p>
            <a:pPr marL="171450" indent="-171450"/>
            <a:endParaRPr lang="de-DE" sz="1100" dirty="0"/>
          </a:p>
          <a:p>
            <a:pPr marL="171450" indent="-171450"/>
            <a:endParaRPr lang="de-DE" sz="11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04135" y="2564904"/>
            <a:ext cx="4232811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  <a:r>
              <a:rPr lang="de-DE" sz="1100" b="1" dirty="0" smtClean="0"/>
              <a:t>Alpine Stufe </a:t>
            </a:r>
          </a:p>
          <a:p>
            <a:r>
              <a:rPr lang="de-DE" sz="1100" dirty="0" smtClean="0"/>
              <a:t>Höhe: 2200 </a:t>
            </a:r>
            <a:r>
              <a:rPr lang="en-US" sz="1100" dirty="0" smtClean="0"/>
              <a:t>–</a:t>
            </a:r>
            <a:r>
              <a:rPr lang="de-DE" sz="1100" dirty="0" smtClean="0"/>
              <a:t> 3000m	</a:t>
            </a:r>
          </a:p>
          <a:p>
            <a:r>
              <a:rPr lang="de-DE" sz="1100" dirty="0" smtClean="0"/>
              <a:t>Eigenschaften: </a:t>
            </a:r>
            <a:endParaRPr lang="de-DE" sz="1100" dirty="0"/>
          </a:p>
          <a:p>
            <a:r>
              <a:rPr lang="de-DE" sz="1100" dirty="0" smtClean="0"/>
              <a:t>-    keine großen Pflanzen</a:t>
            </a:r>
            <a:endParaRPr lang="de-DE" sz="1100" dirty="0"/>
          </a:p>
          <a:p>
            <a:pPr marL="171450" indent="-171450">
              <a:buFontTx/>
              <a:buChar char="-"/>
            </a:pPr>
            <a:r>
              <a:rPr lang="de-DE" sz="1100" dirty="0"/>
              <a:t>n</a:t>
            </a:r>
            <a:r>
              <a:rPr lang="de-DE" sz="1100" dirty="0" smtClean="0"/>
              <a:t>ur Moose und Flechten</a:t>
            </a:r>
          </a:p>
          <a:p>
            <a:pPr marL="171450" indent="-171450">
              <a:buFontTx/>
              <a:buChar char="-"/>
            </a:pPr>
            <a:r>
              <a:rPr lang="de-DE" sz="1100" dirty="0" smtClean="0"/>
              <a:t>Schafe und Ziegen</a:t>
            </a:r>
            <a:endParaRPr lang="de-DE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2248996"/>
            <a:ext cx="39959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  <a:r>
              <a:rPr lang="de-DE" sz="1100" b="1" dirty="0" smtClean="0"/>
              <a:t>Nivale Stufe</a:t>
            </a:r>
            <a:r>
              <a:rPr lang="de-DE" sz="1100" dirty="0" smtClean="0"/>
              <a:t>	</a:t>
            </a:r>
          </a:p>
          <a:p>
            <a:r>
              <a:rPr lang="de-DE" sz="1100" dirty="0" smtClean="0"/>
              <a:t>Höhe: ab 3000m</a:t>
            </a:r>
          </a:p>
          <a:p>
            <a:r>
              <a:rPr lang="de-DE" sz="1100" dirty="0" smtClean="0"/>
              <a:t>Eigenschaften: </a:t>
            </a:r>
          </a:p>
          <a:p>
            <a:r>
              <a:rPr lang="de-DE" sz="1100" dirty="0" smtClean="0"/>
              <a:t>-  fast überall Schnee und Eis</a:t>
            </a:r>
            <a:endParaRPr lang="de-DE" sz="1100" dirty="0"/>
          </a:p>
          <a:p>
            <a:r>
              <a:rPr lang="de-DE" sz="1100" dirty="0" smtClean="0"/>
              <a:t>-  sonst Pilze, Flechten, Moose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0"/>
                    </a14:imgEffect>
                    <a14:imgEffect>
                      <a14:brightnessContrast bright="11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4368" y="2250250"/>
            <a:ext cx="1115616" cy="8907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48064" y="6134110"/>
            <a:ext cx="3851920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/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 	Prima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! Schreibe nun einen Text </a:t>
            </a:r>
            <a:r>
              <a:rPr lang="de-DE" sz="1100" u="sng" dirty="0">
                <a:latin typeface="Arial" pitchFamily="34" charset="0"/>
                <a:cs typeface="Arial" pitchFamily="34" charset="0"/>
              </a:rPr>
              <a:t>zu deiner Visualisierung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. Wenn du nicht weißt,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100" dirty="0" smtClean="0"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latin typeface="Arial" pitchFamily="34" charset="0"/>
                <a:cs typeface="Arial" pitchFamily="34" charset="0"/>
              </a:rPr>
              <a:t>wie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du anfangen sollst, versuche es erst mündlich</a:t>
            </a:r>
            <a:endParaRPr lang="de-DE" sz="1100" dirty="0"/>
          </a:p>
        </p:txBody>
      </p:sp>
      <p:sp>
        <p:nvSpPr>
          <p:cNvPr id="18" name="Rectangle 17"/>
          <p:cNvSpPr/>
          <p:nvPr/>
        </p:nvSpPr>
        <p:spPr>
          <a:xfrm>
            <a:off x="5220073" y="6218168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3" name="TextBox 3"/>
          <p:cNvSpPr txBox="1"/>
          <p:nvPr/>
        </p:nvSpPr>
        <p:spPr>
          <a:xfrm>
            <a:off x="204136" y="1305635"/>
            <a:ext cx="87958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Die Höhenstufen unterscheiden sich durch:</a:t>
            </a:r>
            <a:r>
              <a:rPr lang="de-DE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 </a:t>
            </a:r>
            <a:r>
              <a:rPr lang="en-US" sz="1100" dirty="0" err="1" smtClean="0"/>
              <a:t>Temperatur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r>
              <a:rPr lang="en-US" sz="1100" dirty="0" err="1" smtClean="0"/>
              <a:t>Pflanzen</a:t>
            </a:r>
            <a:endParaRPr lang="en-US" sz="1100" dirty="0" smtClean="0"/>
          </a:p>
        </p:txBody>
      </p:sp>
      <p:cxnSp>
        <p:nvCxnSpPr>
          <p:cNvPr id="28" name="Straight Connector 29"/>
          <p:cNvCxnSpPr/>
          <p:nvPr/>
        </p:nvCxnSpPr>
        <p:spPr>
          <a:xfrm>
            <a:off x="4499992" y="458112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5"/>
          <p:cNvCxnSpPr/>
          <p:nvPr/>
        </p:nvCxnSpPr>
        <p:spPr>
          <a:xfrm>
            <a:off x="4716016" y="278092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4716016" y="2492896"/>
            <a:ext cx="0" cy="403244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4283968" y="65051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warm</a:t>
            </a:r>
            <a:endParaRPr lang="de-DE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355976" y="198884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kalt</a:t>
            </a:r>
            <a:endParaRPr lang="de-DE" b="1" dirty="0"/>
          </a:p>
        </p:txBody>
      </p:sp>
      <p:cxnSp>
        <p:nvCxnSpPr>
          <p:cNvPr id="34" name="Straight Connector 35"/>
          <p:cNvCxnSpPr/>
          <p:nvPr/>
        </p:nvCxnSpPr>
        <p:spPr>
          <a:xfrm>
            <a:off x="4427984" y="321297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5"/>
          <p:cNvCxnSpPr/>
          <p:nvPr/>
        </p:nvCxnSpPr>
        <p:spPr>
          <a:xfrm>
            <a:off x="4716016" y="39330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27984" y="45091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5"/>
          <p:cNvCxnSpPr/>
          <p:nvPr/>
        </p:nvCxnSpPr>
        <p:spPr>
          <a:xfrm>
            <a:off x="4716016" y="537321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5"/>
          <p:cNvCxnSpPr/>
          <p:nvPr/>
        </p:nvCxnSpPr>
        <p:spPr>
          <a:xfrm>
            <a:off x="4427984" y="580526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2708920"/>
            <a:ext cx="1008112" cy="720080"/>
          </a:xfrm>
          <a:prstGeom prst="rect">
            <a:avLst/>
          </a:prstGeom>
        </p:spPr>
      </p:pic>
      <p:pic>
        <p:nvPicPr>
          <p:cNvPr id="4" name="Picture 3" descr="C:\Users\berkemei\Pictures\der_wa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66" y="4005064"/>
            <a:ext cx="1051818" cy="11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erkemei\Pictures\N_ba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78" y="5373216"/>
            <a:ext cx="791790" cy="7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fik 38" descr="C:\Users\berkemei\Pictures\Weintrauben_klein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80"/>
            <a:ext cx="864096" cy="2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berkemei\Pictures\N_apf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41" y="5229200"/>
            <a:ext cx="493735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20" y="3212976"/>
            <a:ext cx="478994" cy="4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Grafik 41" descr="C:\Users\berkemei\Pictures\N_wal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71" y="4898360"/>
            <a:ext cx="909914" cy="90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rafik 42" descr="C:\Users\berkemei\AppData\Local\Microsoft\Windows\Temporary Internet Files\Content.Word\die_Olive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13" y="5517232"/>
            <a:ext cx="472822" cy="3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rafik 44" descr="C:\Users\berkemei\AppData\Local\Microsoft\Windows\Temporary Internet Files\Content.Word\der_Wind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50" y="3714698"/>
            <a:ext cx="1080738" cy="8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rafik 45" descr="C:\Users\berkemei\Pictures\N_ziege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94" y="3097909"/>
            <a:ext cx="479306" cy="5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feld 39"/>
          <p:cNvSpPr txBox="1"/>
          <p:nvPr/>
        </p:nvSpPr>
        <p:spPr>
          <a:xfrm>
            <a:off x="182521" y="6381328"/>
            <a:ext cx="38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(2017): </a:t>
            </a:r>
            <a:r>
              <a:rPr lang="de-DE" sz="800" dirty="0" smtClean="0"/>
              <a:t>Höhenstufen </a:t>
            </a:r>
            <a:r>
              <a:rPr lang="mr-IN" sz="800" dirty="0" smtClean="0"/>
              <a:t>–</a:t>
            </a:r>
            <a:r>
              <a:rPr lang="de-DE" sz="800" dirty="0" smtClean="0"/>
              <a:t> </a:t>
            </a:r>
            <a:r>
              <a:rPr lang="de-DE" sz="800" dirty="0" err="1" smtClean="0"/>
              <a:t>Visualisierung_Seiteneinsteiger.Aus</a:t>
            </a:r>
            <a:r>
              <a:rPr lang="de-DE" sz="800" dirty="0"/>
              <a:t>: Werkstattmaterialien zur Schreibförderung. Verfügbar unter: </a:t>
            </a:r>
            <a:r>
              <a:rPr lang="de-DE" sz="800" u="sng" dirty="0">
                <a:hlinkClick r:id="rId15"/>
              </a:rPr>
              <a:t>https://www.ph-heidelberg.de/sachtexte-schreiben.html</a:t>
            </a:r>
            <a:endParaRPr lang="de-DE" sz="800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3143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/>
          <p:cNvSpPr/>
          <p:nvPr/>
        </p:nvSpPr>
        <p:spPr>
          <a:xfrm>
            <a:off x="215516" y="806335"/>
            <a:ext cx="8784468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Überschrift: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Welche Höhenstufen gibt es in den Alpen? 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Tabel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73553"/>
              </p:ext>
            </p:extLst>
          </p:nvPr>
        </p:nvGraphicFramePr>
        <p:xfrm>
          <a:off x="215516" y="188641"/>
          <a:ext cx="8784468" cy="5114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36199"/>
                <a:gridCol w="495664"/>
                <a:gridCol w="852605"/>
              </a:tblGrid>
              <a:tr h="511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Name</a:t>
                      </a:r>
                      <a:r>
                        <a:rPr lang="de-DE" sz="1500" dirty="0">
                          <a:effectLst/>
                        </a:rPr>
                        <a:t>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Datum: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Isosceles Triangle 8"/>
          <p:cNvSpPr/>
          <p:nvPr/>
        </p:nvSpPr>
        <p:spPr>
          <a:xfrm>
            <a:off x="467544" y="2348880"/>
            <a:ext cx="8496944" cy="450912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59" name="TextBox 4"/>
          <p:cNvSpPr txBox="1"/>
          <p:nvPr/>
        </p:nvSpPr>
        <p:spPr>
          <a:xfrm>
            <a:off x="204134" y="5301208"/>
            <a:ext cx="4223850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</a:p>
          <a:p>
            <a:r>
              <a:rPr lang="de-DE" sz="1100" dirty="0" smtClean="0"/>
              <a:t>-</a:t>
            </a:r>
          </a:p>
          <a:p>
            <a:r>
              <a:rPr lang="de-DE" sz="1100" dirty="0" smtClean="0"/>
              <a:t>-</a:t>
            </a:r>
          </a:p>
        </p:txBody>
      </p:sp>
      <p:sp>
        <p:nvSpPr>
          <p:cNvPr id="60" name="TextBox 7"/>
          <p:cNvSpPr txBox="1"/>
          <p:nvPr/>
        </p:nvSpPr>
        <p:spPr>
          <a:xfrm>
            <a:off x="5004048" y="4869160"/>
            <a:ext cx="399593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</a:t>
            </a:r>
          </a:p>
          <a:p>
            <a:r>
              <a:rPr lang="de-DE" sz="1100" dirty="0" smtClean="0"/>
              <a:t>-</a:t>
            </a:r>
          </a:p>
          <a:p>
            <a:r>
              <a:rPr lang="de-DE" sz="1100" dirty="0" smtClean="0"/>
              <a:t>- </a:t>
            </a:r>
          </a:p>
          <a:p>
            <a:endParaRPr lang="de-DE" sz="1100" dirty="0"/>
          </a:p>
        </p:txBody>
      </p:sp>
      <p:sp>
        <p:nvSpPr>
          <p:cNvPr id="61" name="TextBox 10"/>
          <p:cNvSpPr txBox="1"/>
          <p:nvPr/>
        </p:nvSpPr>
        <p:spPr>
          <a:xfrm>
            <a:off x="204134" y="4005064"/>
            <a:ext cx="4223849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</a:p>
          <a:p>
            <a:r>
              <a:rPr lang="de-DE" sz="1100" dirty="0" smtClean="0"/>
              <a:t>Höhe:	</a:t>
            </a:r>
          </a:p>
          <a:p>
            <a:r>
              <a:rPr lang="de-DE" sz="1100" dirty="0" smtClean="0"/>
              <a:t>Eigenschaften: </a:t>
            </a:r>
          </a:p>
          <a:p>
            <a:r>
              <a:rPr lang="de-DE" sz="1100" dirty="0" smtClean="0"/>
              <a:t>- </a:t>
            </a:r>
          </a:p>
          <a:p>
            <a:r>
              <a:rPr lang="de-DE" sz="1100" dirty="0" smtClean="0"/>
              <a:t>-</a:t>
            </a:r>
          </a:p>
          <a:p>
            <a:r>
              <a:rPr lang="de-DE" sz="1100" dirty="0" smtClean="0"/>
              <a:t>-</a:t>
            </a:r>
          </a:p>
        </p:txBody>
      </p:sp>
      <p:sp>
        <p:nvSpPr>
          <p:cNvPr id="62" name="TextBox 12"/>
          <p:cNvSpPr txBox="1"/>
          <p:nvPr/>
        </p:nvSpPr>
        <p:spPr>
          <a:xfrm>
            <a:off x="5004048" y="3429000"/>
            <a:ext cx="399593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</a:p>
          <a:p>
            <a:r>
              <a:rPr lang="de-DE" sz="1100" dirty="0" smtClean="0"/>
              <a:t>-</a:t>
            </a:r>
          </a:p>
          <a:p>
            <a:r>
              <a:rPr lang="de-DE" sz="1100" dirty="0"/>
              <a:t>-</a:t>
            </a:r>
          </a:p>
          <a:p>
            <a:pPr marL="171450" indent="-171450"/>
            <a:endParaRPr lang="de-DE" sz="1100" dirty="0" smtClean="0"/>
          </a:p>
        </p:txBody>
      </p:sp>
      <p:sp>
        <p:nvSpPr>
          <p:cNvPr id="63" name="TextBox 14"/>
          <p:cNvSpPr txBox="1"/>
          <p:nvPr/>
        </p:nvSpPr>
        <p:spPr>
          <a:xfrm>
            <a:off x="204135" y="2564904"/>
            <a:ext cx="4232811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</a:t>
            </a:r>
          </a:p>
          <a:p>
            <a:r>
              <a:rPr lang="de-DE" sz="1100" dirty="0" smtClean="0"/>
              <a:t>Höhe: 	</a:t>
            </a:r>
          </a:p>
          <a:p>
            <a:r>
              <a:rPr lang="de-DE" sz="1100" dirty="0" smtClean="0"/>
              <a:t>Eigenschaften: </a:t>
            </a:r>
            <a:endParaRPr lang="de-DE" sz="1100" dirty="0"/>
          </a:p>
          <a:p>
            <a:r>
              <a:rPr lang="de-DE" sz="1100" dirty="0" smtClean="0"/>
              <a:t>-    </a:t>
            </a:r>
            <a:r>
              <a:rPr lang="de-DE" sz="1100" dirty="0"/>
              <a:t> </a:t>
            </a:r>
            <a:endParaRPr lang="de-DE" sz="1100" dirty="0" smtClean="0"/>
          </a:p>
          <a:p>
            <a:r>
              <a:rPr lang="de-DE" sz="1100" dirty="0" smtClean="0"/>
              <a:t>-</a:t>
            </a:r>
          </a:p>
          <a:p>
            <a:r>
              <a:rPr lang="de-DE" sz="1100" dirty="0" smtClean="0"/>
              <a:t>- </a:t>
            </a:r>
          </a:p>
        </p:txBody>
      </p:sp>
      <p:sp>
        <p:nvSpPr>
          <p:cNvPr id="64" name="TextBox 16"/>
          <p:cNvSpPr txBox="1"/>
          <p:nvPr/>
        </p:nvSpPr>
        <p:spPr>
          <a:xfrm>
            <a:off x="5004048" y="2248996"/>
            <a:ext cx="3995936" cy="9387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Name der Stufe: 	</a:t>
            </a:r>
          </a:p>
          <a:p>
            <a:r>
              <a:rPr lang="de-DE" sz="1100" dirty="0" smtClean="0"/>
              <a:t>Höhe:</a:t>
            </a:r>
          </a:p>
          <a:p>
            <a:r>
              <a:rPr lang="de-DE" sz="1100" dirty="0" smtClean="0"/>
              <a:t>Eigenschaften: </a:t>
            </a:r>
          </a:p>
          <a:p>
            <a:r>
              <a:rPr lang="de-DE" sz="1100" dirty="0" smtClean="0"/>
              <a:t>-</a:t>
            </a:r>
          </a:p>
          <a:p>
            <a:r>
              <a:rPr lang="de-DE" sz="1100" dirty="0" smtClean="0"/>
              <a:t>-</a:t>
            </a:r>
          </a:p>
        </p:txBody>
      </p:sp>
      <p:pic>
        <p:nvPicPr>
          <p:cNvPr id="65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0"/>
                    </a14:imgEffect>
                    <a14:imgEffect>
                      <a14:brightnessContrast bright="11000" contras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4368" y="2250250"/>
            <a:ext cx="1115616" cy="890718"/>
          </a:xfrm>
          <a:prstGeom prst="rect">
            <a:avLst/>
          </a:prstGeom>
        </p:spPr>
      </p:pic>
      <p:sp>
        <p:nvSpPr>
          <p:cNvPr id="66" name="TextBox 18"/>
          <p:cNvSpPr txBox="1"/>
          <p:nvPr/>
        </p:nvSpPr>
        <p:spPr>
          <a:xfrm>
            <a:off x="5148064" y="6134110"/>
            <a:ext cx="3851920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5600" indent="-355600"/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 	Prima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! Schreibe nun einen Text </a:t>
            </a:r>
            <a:r>
              <a:rPr lang="de-DE" sz="1100" u="sng" dirty="0">
                <a:latin typeface="Arial" pitchFamily="34" charset="0"/>
                <a:cs typeface="Arial" pitchFamily="34" charset="0"/>
              </a:rPr>
              <a:t>zu deiner Visualisierung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. Wenn du nicht weißt,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100" dirty="0" smtClean="0"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latin typeface="Arial" pitchFamily="34" charset="0"/>
                <a:cs typeface="Arial" pitchFamily="34" charset="0"/>
              </a:rPr>
              <a:t>wie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du anfangen sollst, versuche es erst mündlich</a:t>
            </a:r>
            <a:endParaRPr lang="de-DE" sz="1100" dirty="0"/>
          </a:p>
        </p:txBody>
      </p:sp>
      <p:sp>
        <p:nvSpPr>
          <p:cNvPr id="67" name="Rectangle 17"/>
          <p:cNvSpPr/>
          <p:nvPr/>
        </p:nvSpPr>
        <p:spPr>
          <a:xfrm>
            <a:off x="5220073" y="6218168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68" name="TextBox 3"/>
          <p:cNvSpPr txBox="1"/>
          <p:nvPr/>
        </p:nvSpPr>
        <p:spPr>
          <a:xfrm>
            <a:off x="204136" y="1305635"/>
            <a:ext cx="87958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Die Höhenstufen unterscheiden sich durch:</a:t>
            </a:r>
            <a:r>
              <a:rPr lang="de-DE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</a:t>
            </a:r>
            <a:endParaRPr lang="en-US" sz="1100" dirty="0" smtClean="0"/>
          </a:p>
        </p:txBody>
      </p:sp>
      <p:cxnSp>
        <p:nvCxnSpPr>
          <p:cNvPr id="69" name="Straight Connector 29"/>
          <p:cNvCxnSpPr/>
          <p:nvPr/>
        </p:nvCxnSpPr>
        <p:spPr>
          <a:xfrm>
            <a:off x="4499992" y="458112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5"/>
          <p:cNvCxnSpPr/>
          <p:nvPr/>
        </p:nvCxnSpPr>
        <p:spPr>
          <a:xfrm>
            <a:off x="4716016" y="278092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4716016" y="2492896"/>
            <a:ext cx="0" cy="403244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4283968" y="650517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warm</a:t>
            </a:r>
            <a:endParaRPr lang="de-DE" b="1" dirty="0"/>
          </a:p>
        </p:txBody>
      </p:sp>
      <p:sp>
        <p:nvSpPr>
          <p:cNvPr id="73" name="Textfeld 72"/>
          <p:cNvSpPr txBox="1"/>
          <p:nvPr/>
        </p:nvSpPr>
        <p:spPr>
          <a:xfrm>
            <a:off x="4355976" y="198884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kalt</a:t>
            </a:r>
            <a:endParaRPr lang="de-DE" b="1" dirty="0"/>
          </a:p>
        </p:txBody>
      </p:sp>
      <p:cxnSp>
        <p:nvCxnSpPr>
          <p:cNvPr id="74" name="Straight Connector 35"/>
          <p:cNvCxnSpPr/>
          <p:nvPr/>
        </p:nvCxnSpPr>
        <p:spPr>
          <a:xfrm>
            <a:off x="4427984" y="321297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5"/>
          <p:cNvCxnSpPr/>
          <p:nvPr/>
        </p:nvCxnSpPr>
        <p:spPr>
          <a:xfrm>
            <a:off x="4716016" y="39330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5"/>
          <p:cNvCxnSpPr/>
          <p:nvPr/>
        </p:nvCxnSpPr>
        <p:spPr>
          <a:xfrm>
            <a:off x="4427984" y="45091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5"/>
          <p:cNvCxnSpPr/>
          <p:nvPr/>
        </p:nvCxnSpPr>
        <p:spPr>
          <a:xfrm>
            <a:off x="4716016" y="537321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5"/>
          <p:cNvCxnSpPr/>
          <p:nvPr/>
        </p:nvCxnSpPr>
        <p:spPr>
          <a:xfrm>
            <a:off x="4427984" y="580526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2708920"/>
            <a:ext cx="1008112" cy="720080"/>
          </a:xfrm>
          <a:prstGeom prst="rect">
            <a:avLst/>
          </a:prstGeom>
        </p:spPr>
      </p:pic>
      <p:pic>
        <p:nvPicPr>
          <p:cNvPr id="80" name="Picture 3" descr="C:\Users\berkemei\Pictures\der_wal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66" y="4005064"/>
            <a:ext cx="1051818" cy="11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C:\Users\berkemei\Pictures\N_ba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78" y="5373216"/>
            <a:ext cx="791790" cy="7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Grafik 38" descr="C:\Users\berkemei\Pictures\Weintrauben_klein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80"/>
            <a:ext cx="864096" cy="29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5" descr="C:\Users\berkemei\Pictures\N_apf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41" y="5095505"/>
            <a:ext cx="493735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20" y="3212976"/>
            <a:ext cx="478994" cy="4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Grafik 41" descr="C:\Users\berkemei\Pictures\N_wal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71" y="4898360"/>
            <a:ext cx="909914" cy="90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rafik 42" descr="C:\Users\berkemei\AppData\Local\Microsoft\Windows\Temporary Internet Files\Content.Word\die_Olive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13" y="5517232"/>
            <a:ext cx="472822" cy="33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rafik 44" descr="C:\Users\berkemei\AppData\Local\Microsoft\Windows\Temporary Internet Files\Content.Word\der_Wind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50" y="3714698"/>
            <a:ext cx="1080738" cy="8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rafik 45" descr="C:\Users\berkemei\Pictures\N_ziege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94" y="3097909"/>
            <a:ext cx="479306" cy="5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Textfeld 88"/>
          <p:cNvSpPr txBox="1"/>
          <p:nvPr/>
        </p:nvSpPr>
        <p:spPr>
          <a:xfrm>
            <a:off x="182521" y="6381328"/>
            <a:ext cx="388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Zitierhinweis: </a:t>
            </a:r>
            <a:r>
              <a:rPr lang="de-DE" sz="800" dirty="0" err="1"/>
              <a:t>Berkemeier</a:t>
            </a:r>
            <a:r>
              <a:rPr lang="de-DE" sz="800" dirty="0"/>
              <a:t>, A. u. Projektteam (2017): </a:t>
            </a:r>
            <a:r>
              <a:rPr lang="de-DE" sz="800" dirty="0" smtClean="0"/>
              <a:t>Höhenstufen </a:t>
            </a:r>
            <a:r>
              <a:rPr lang="mr-IN" sz="800" dirty="0" smtClean="0"/>
              <a:t>–</a:t>
            </a:r>
            <a:r>
              <a:rPr lang="de-DE" sz="800" dirty="0" smtClean="0"/>
              <a:t> </a:t>
            </a:r>
            <a:r>
              <a:rPr lang="de-DE" sz="800" dirty="0" err="1" smtClean="0"/>
              <a:t>Visualisierung_Seiteneinsteiger.Aus</a:t>
            </a:r>
            <a:r>
              <a:rPr lang="de-DE" sz="800" dirty="0"/>
              <a:t>: Werkstattmaterialien zur Schreibförderung. Verfügbar unter: </a:t>
            </a:r>
            <a:r>
              <a:rPr lang="de-DE" sz="800" u="sng" dirty="0">
                <a:hlinkClick r:id="rId15"/>
              </a:rPr>
              <a:t>https://www.ph-heidelberg.de/sachtexte-schreiben.html</a:t>
            </a:r>
            <a:endParaRPr lang="de-DE" sz="800" dirty="0"/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668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204</Words>
  <Application>Microsoft Macintosh PowerPoint</Application>
  <PresentationFormat>Bildschirmpräsentation (4:3)</PresentationFormat>
  <Paragraphs>84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Mangal</vt:lpstr>
      <vt:lpstr>Times New Roman</vt:lpstr>
      <vt:lpstr>Larissa</vt:lpstr>
      <vt:lpstr>PowerPoint-Präsentation</vt:lpstr>
      <vt:lpstr>PowerPoint-Präsentation</vt:lpstr>
    </vt:vector>
  </TitlesOfParts>
  <Company>PH-Heidelberg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EDV</dc:creator>
  <cp:lastModifiedBy>Sarah Haug</cp:lastModifiedBy>
  <cp:revision>104</cp:revision>
  <cp:lastPrinted>2014-09-23T08:38:52Z</cp:lastPrinted>
  <dcterms:created xsi:type="dcterms:W3CDTF">2013-11-14T09:32:16Z</dcterms:created>
  <dcterms:modified xsi:type="dcterms:W3CDTF">2017-09-22T10:50:01Z</dcterms:modified>
</cp:coreProperties>
</file>