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" initials="AB" lastIdx="1" clrIdx="0"/>
  <p:cmAuthor id="1" name="Eva Sattelmay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895" autoAdjust="0"/>
    <p:restoredTop sz="98917" autoAdjust="0"/>
  </p:normalViewPr>
  <p:slideViewPr>
    <p:cSldViewPr>
      <p:cViewPr>
        <p:scale>
          <a:sx n="87" d="100"/>
          <a:sy n="87" d="100"/>
        </p:scale>
        <p:origin x="3256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t>22.09.17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2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t>22.09.17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9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t>22.09.17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09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t>22.09.17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15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t>22.09.17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32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t>22.09.17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42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t>22.09.17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5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t>22.09.17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3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t>22.09.17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37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t>22.09.17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86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t>22.09.17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52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7EC4-D982-440B-9B18-5CA3620900B4}" type="datetimeFigureOut">
              <a:rPr lang="de-DE" smtClean="0"/>
              <a:t>22.09.17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339F-B6FA-4C76-9356-E740FECD51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5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microsoft.com/office/2007/relationships/hdphoto" Target="../media/hdphoto2.wdp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4" Type="http://schemas.openxmlformats.org/officeDocument/2006/relationships/image" Target="../media/image11.png"/><Relationship Id="rId15" Type="http://schemas.openxmlformats.org/officeDocument/2006/relationships/hyperlink" Target="https://www.ph-heidelberg.de/sachtexte-schreiben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gif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4" Type="http://schemas.openxmlformats.org/officeDocument/2006/relationships/image" Target="../media/image7.jpeg"/><Relationship Id="rId15" Type="http://schemas.openxmlformats.org/officeDocument/2006/relationships/hyperlink" Target="https://www.ph-heidelberg.de/sachtexte-schreiben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microsoft.com/office/2007/relationships/hdphoto" Target="../media/hdphoto2.wdp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.jpeg"/><Relationship Id="rId8" Type="http://schemas.microsoft.com/office/2007/relationships/hdphoto" Target="../media/hdphoto1.wdp"/><Relationship Id="rId9" Type="http://schemas.openxmlformats.org/officeDocument/2006/relationships/image" Target="../media/image2.png"/><Relationship Id="rId10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0" y="682367"/>
            <a:ext cx="8748465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Überschrift: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Welche Höhenstufen gibt es in den Alpen? 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43474"/>
              </p:ext>
            </p:extLst>
          </p:nvPr>
        </p:nvGraphicFramePr>
        <p:xfrm>
          <a:off x="179511" y="192862"/>
          <a:ext cx="8748465" cy="4394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05722"/>
                <a:gridCol w="493632"/>
                <a:gridCol w="849111"/>
              </a:tblGrid>
              <a:tr h="43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 smtClean="0">
                          <a:effectLst/>
                        </a:rPr>
                        <a:t>Name: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Datum: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Isosceles Triangle 8"/>
          <p:cNvSpPr/>
          <p:nvPr/>
        </p:nvSpPr>
        <p:spPr>
          <a:xfrm>
            <a:off x="179509" y="2024264"/>
            <a:ext cx="8784979" cy="4833736"/>
          </a:xfrm>
          <a:prstGeom prst="triangle">
            <a:avLst>
              <a:gd name="adj" fmla="val 4860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5" name="TextBox 4"/>
          <p:cNvSpPr txBox="1"/>
          <p:nvPr/>
        </p:nvSpPr>
        <p:spPr>
          <a:xfrm>
            <a:off x="179508" y="5373216"/>
            <a:ext cx="3888436" cy="938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Stufe: </a:t>
            </a:r>
            <a:r>
              <a:rPr lang="de-DE" sz="1100" b="1" dirty="0" smtClean="0"/>
              <a:t>Hügellandstufe</a:t>
            </a:r>
          </a:p>
          <a:p>
            <a:r>
              <a:rPr lang="de-DE" sz="1100" dirty="0" smtClean="0"/>
              <a:t>Höhe: bis ca. 900m	</a:t>
            </a:r>
          </a:p>
          <a:p>
            <a:r>
              <a:rPr lang="de-DE" sz="1100" dirty="0" smtClean="0"/>
              <a:t>Eigenschaften: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Anbau Wein und Oliven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Wälder aus Laubbäumen </a:t>
            </a:r>
            <a:endParaRPr lang="de-DE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928099" y="4587368"/>
            <a:ext cx="4036388" cy="110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Stufe: </a:t>
            </a:r>
            <a:r>
              <a:rPr lang="de-DE" sz="1100" b="1" dirty="0" smtClean="0"/>
              <a:t>Montane Stufe</a:t>
            </a:r>
          </a:p>
          <a:p>
            <a:r>
              <a:rPr lang="de-DE" sz="1100" dirty="0" smtClean="0"/>
              <a:t>Höhe: zw. 1200 </a:t>
            </a:r>
            <a:r>
              <a:rPr lang="de-DE" sz="1100" dirty="0"/>
              <a:t>-</a:t>
            </a:r>
            <a:r>
              <a:rPr lang="de-DE" sz="1100" dirty="0" smtClean="0"/>
              <a:t> 1500m	</a:t>
            </a:r>
          </a:p>
          <a:p>
            <a:r>
              <a:rPr lang="de-DE" sz="1100" dirty="0" smtClean="0"/>
              <a:t>Eigenschaften: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Übergangsbereich zwischen Laub-, Misch-</a:t>
            </a:r>
          </a:p>
          <a:p>
            <a:r>
              <a:rPr lang="en-US" sz="1100" dirty="0" smtClean="0"/>
              <a:t>      und </a:t>
            </a:r>
            <a:r>
              <a:rPr lang="en-US" sz="1100" dirty="0" err="1" smtClean="0"/>
              <a:t>Nadelbäumen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vereinzelt</a:t>
            </a:r>
            <a:r>
              <a:rPr lang="en-US" sz="1100" dirty="0" smtClean="0"/>
              <a:t> </a:t>
            </a:r>
            <a:r>
              <a:rPr lang="en-US" sz="1100" dirty="0" err="1" smtClean="0"/>
              <a:t>Getreide</a:t>
            </a:r>
            <a:r>
              <a:rPr lang="en-US" sz="1100" dirty="0" smtClean="0"/>
              <a:t>-, </a:t>
            </a:r>
            <a:r>
              <a:rPr lang="en-US" sz="1100" dirty="0" err="1" smtClean="0"/>
              <a:t>Kartoffel</a:t>
            </a:r>
            <a:r>
              <a:rPr lang="en-US" sz="1100" dirty="0" smtClean="0"/>
              <a:t>- und </a:t>
            </a:r>
            <a:r>
              <a:rPr lang="en-US" sz="1100" dirty="0" err="1" smtClean="0"/>
              <a:t>Obstanbau</a:t>
            </a:r>
            <a:endParaRPr lang="de-DE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08" y="3833172"/>
            <a:ext cx="3888436" cy="110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Stufe: </a:t>
            </a:r>
            <a:r>
              <a:rPr lang="de-DE" sz="1100" b="1" dirty="0" smtClean="0"/>
              <a:t>Subalpine Stufe</a:t>
            </a:r>
          </a:p>
          <a:p>
            <a:r>
              <a:rPr lang="de-DE" sz="1100" dirty="0" smtClean="0"/>
              <a:t>Höhe: zw. 1800 - 2000m	</a:t>
            </a:r>
          </a:p>
          <a:p>
            <a:r>
              <a:rPr lang="de-DE" sz="1100" dirty="0" smtClean="0"/>
              <a:t>Eigenschaften: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nur Nadelbäume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 </a:t>
            </a:r>
            <a:r>
              <a:rPr lang="de-DE" sz="1100" dirty="0" err="1" smtClean="0"/>
              <a:t>Ø</a:t>
            </a:r>
            <a:r>
              <a:rPr lang="de-DE" sz="1100" dirty="0" smtClean="0"/>
              <a:t> 0°C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5 Monate schneefrei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8098" y="3133265"/>
            <a:ext cx="4036389" cy="110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Stufe: </a:t>
            </a:r>
            <a:r>
              <a:rPr lang="de-DE" sz="1100" b="1" dirty="0" smtClean="0"/>
              <a:t>Baumgrenze</a:t>
            </a:r>
          </a:p>
          <a:p>
            <a:r>
              <a:rPr lang="de-DE" sz="1100" dirty="0" smtClean="0"/>
              <a:t>Höhe: zw. 2000 - 2200m	</a:t>
            </a:r>
          </a:p>
          <a:p>
            <a:r>
              <a:rPr lang="de-DE" sz="1100" dirty="0" smtClean="0"/>
              <a:t>Eigenschaften: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starker Wind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winzige und verwachsene Bäume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kurze Wachstumsphase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08" y="2321004"/>
            <a:ext cx="3888436" cy="110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Stufe: </a:t>
            </a:r>
            <a:r>
              <a:rPr lang="de-DE" sz="1100" b="1" dirty="0" smtClean="0"/>
              <a:t>Alpine Stufe </a:t>
            </a:r>
          </a:p>
          <a:p>
            <a:r>
              <a:rPr lang="de-DE" sz="1100" dirty="0" smtClean="0"/>
              <a:t>Höhe: 2200 </a:t>
            </a:r>
            <a:r>
              <a:rPr lang="en-US" sz="1100" dirty="0" smtClean="0"/>
              <a:t>–</a:t>
            </a:r>
            <a:r>
              <a:rPr lang="de-DE" sz="1100" dirty="0" smtClean="0"/>
              <a:t> 3000m	</a:t>
            </a:r>
          </a:p>
          <a:p>
            <a:r>
              <a:rPr lang="de-DE" sz="1100" dirty="0" smtClean="0"/>
              <a:t>Eigenschaften: 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 smtClean="0"/>
              <a:t>waldfrei</a:t>
            </a:r>
            <a:endParaRPr lang="de-D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Moose, Flechten, Pionierpflanzen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teilweise Schaf- und Ziegenherden</a:t>
            </a:r>
            <a:endParaRPr lang="de-DE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928099" y="1919183"/>
            <a:ext cx="3995936" cy="938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Stufe: </a:t>
            </a:r>
            <a:r>
              <a:rPr lang="de-DE" sz="1100" b="1" dirty="0" smtClean="0"/>
              <a:t>Nivale Stufe</a:t>
            </a:r>
            <a:r>
              <a:rPr lang="de-DE" sz="1100" dirty="0" smtClean="0"/>
              <a:t>	</a:t>
            </a:r>
          </a:p>
          <a:p>
            <a:r>
              <a:rPr lang="de-DE" sz="1100" dirty="0" smtClean="0"/>
              <a:t>Höhe: ab 3000m</a:t>
            </a:r>
          </a:p>
          <a:p>
            <a:r>
              <a:rPr lang="de-DE" sz="1100" dirty="0" smtClean="0"/>
              <a:t>Eigenschaften: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fast von Schnee bedeckt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sonst Pilze, Flechten, Moose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8064" y="6237312"/>
            <a:ext cx="3923928" cy="6001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5600" indent="-355600"/>
            <a:r>
              <a:rPr lang="de-DE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       	Prima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! Schreibe nun einen Text </a:t>
            </a:r>
            <a:r>
              <a:rPr lang="de-DE" sz="1100" u="sng" dirty="0">
                <a:latin typeface="Arial" pitchFamily="34" charset="0"/>
                <a:cs typeface="Arial" pitchFamily="34" charset="0"/>
              </a:rPr>
              <a:t>zu deiner Visualisierung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. Wenn du nicht weißt,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100" dirty="0" smtClean="0">
                <a:latin typeface="Arial" pitchFamily="34" charset="0"/>
                <a:cs typeface="Arial" pitchFamily="34" charset="0"/>
              </a:rPr>
            </a:br>
            <a:r>
              <a:rPr lang="de-DE" sz="1100" dirty="0" smtClean="0">
                <a:latin typeface="Arial" pitchFamily="34" charset="0"/>
                <a:cs typeface="Arial" pitchFamily="34" charset="0"/>
              </a:rPr>
              <a:t>wie 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du anfangen sollst, versuche es erst mündlich</a:t>
            </a:r>
            <a:endParaRPr lang="de-DE" sz="1100" dirty="0"/>
          </a:p>
        </p:txBody>
      </p:sp>
      <p:sp>
        <p:nvSpPr>
          <p:cNvPr id="18" name="Rectangle 17"/>
          <p:cNvSpPr/>
          <p:nvPr/>
        </p:nvSpPr>
        <p:spPr>
          <a:xfrm>
            <a:off x="5220072" y="626141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3" name="TextBox 3"/>
          <p:cNvSpPr txBox="1"/>
          <p:nvPr/>
        </p:nvSpPr>
        <p:spPr>
          <a:xfrm>
            <a:off x="179509" y="1124744"/>
            <a:ext cx="87484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Wodurch</a:t>
            </a:r>
            <a:r>
              <a:rPr lang="en-US" sz="1200" dirty="0" smtClean="0"/>
              <a:t> </a:t>
            </a:r>
            <a:r>
              <a:rPr lang="en-US" sz="1200" dirty="0" err="1" smtClean="0"/>
              <a:t>unterscheiden</a:t>
            </a:r>
            <a:r>
              <a:rPr lang="en-US" sz="1200" dirty="0" smtClean="0"/>
              <a:t> </a:t>
            </a:r>
            <a:r>
              <a:rPr lang="en-US" sz="1200" dirty="0" err="1" smtClean="0"/>
              <a:t>sich</a:t>
            </a:r>
            <a:r>
              <a:rPr lang="en-US" sz="1200" dirty="0" smtClean="0"/>
              <a:t> die </a:t>
            </a:r>
            <a:r>
              <a:rPr lang="en-US" sz="1200" dirty="0" err="1" smtClean="0"/>
              <a:t>Höhenstufen</a:t>
            </a:r>
            <a:r>
              <a:rPr lang="en-US" sz="1200" dirty="0" smtClean="0"/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err="1" smtClean="0"/>
              <a:t>Temperatur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 </a:t>
            </a:r>
            <a:r>
              <a:rPr lang="en-US" sz="1200" dirty="0" err="1" smtClean="0"/>
              <a:t>Pflanzen</a:t>
            </a:r>
            <a:endParaRPr lang="en-US" sz="1200" dirty="0" smtClean="0"/>
          </a:p>
        </p:txBody>
      </p:sp>
      <p:cxnSp>
        <p:nvCxnSpPr>
          <p:cNvPr id="28" name="Straight Connector 29"/>
          <p:cNvCxnSpPr/>
          <p:nvPr/>
        </p:nvCxnSpPr>
        <p:spPr>
          <a:xfrm>
            <a:off x="4499992" y="458112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9" idx="0"/>
            <a:endCxn id="32" idx="0"/>
          </p:cNvCxnSpPr>
          <p:nvPr/>
        </p:nvCxnSpPr>
        <p:spPr>
          <a:xfrm>
            <a:off x="4449712" y="2024264"/>
            <a:ext cx="50280" cy="448090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4067944" y="65051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warm</a:t>
            </a:r>
            <a:endParaRPr lang="de-DE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4067944" y="172229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kalt</a:t>
            </a:r>
            <a:endParaRPr lang="de-DE" b="1" dirty="0"/>
          </a:p>
        </p:txBody>
      </p:sp>
      <p:cxnSp>
        <p:nvCxnSpPr>
          <p:cNvPr id="35" name="Straight Connector 35"/>
          <p:cNvCxnSpPr/>
          <p:nvPr/>
        </p:nvCxnSpPr>
        <p:spPr>
          <a:xfrm>
            <a:off x="4499992" y="3645024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5"/>
          <p:cNvCxnSpPr/>
          <p:nvPr/>
        </p:nvCxnSpPr>
        <p:spPr>
          <a:xfrm>
            <a:off x="4499992" y="2333828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5"/>
          <p:cNvCxnSpPr/>
          <p:nvPr/>
        </p:nvCxnSpPr>
        <p:spPr>
          <a:xfrm>
            <a:off x="4067944" y="4437112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5"/>
          <p:cNvCxnSpPr/>
          <p:nvPr/>
        </p:nvCxnSpPr>
        <p:spPr>
          <a:xfrm>
            <a:off x="4499992" y="5157192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5"/>
          <p:cNvCxnSpPr/>
          <p:nvPr/>
        </p:nvCxnSpPr>
        <p:spPr>
          <a:xfrm>
            <a:off x="4067944" y="5819525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5"/>
          <p:cNvCxnSpPr/>
          <p:nvPr/>
        </p:nvCxnSpPr>
        <p:spPr>
          <a:xfrm>
            <a:off x="4067944" y="2899668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29"/>
          <p:cNvCxnSpPr/>
          <p:nvPr/>
        </p:nvCxnSpPr>
        <p:spPr>
          <a:xfrm>
            <a:off x="4067944" y="4437112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824" y="2564904"/>
            <a:ext cx="1008112" cy="720080"/>
          </a:xfrm>
          <a:prstGeom prst="rect">
            <a:avLst/>
          </a:prstGeom>
        </p:spPr>
      </p:pic>
      <p:pic>
        <p:nvPicPr>
          <p:cNvPr id="38" name="Picture 3" descr="C:\Users\berkemei\Pictures\der_wal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18" y="3861048"/>
            <a:ext cx="1051818" cy="11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berkemei\Pictures\N_bau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30" y="5517530"/>
            <a:ext cx="791790" cy="7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Grafik 49" descr="C:\Users\berkemei\Pictures\Weintrauben_klein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49280"/>
            <a:ext cx="864096" cy="29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93" y="2607963"/>
            <a:ext cx="478994" cy="41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Grafik 51" descr="C:\Users\berkemei\AppData\Local\Microsoft\Windows\Temporary Internet Files\Content.Word\die_Oliv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65" y="5573264"/>
            <a:ext cx="472822" cy="33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rafik 52" descr="C:\Users\berkemei\Pictures\N_ziege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67" y="2492896"/>
            <a:ext cx="479306" cy="54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3000"/>
                    </a14:imgEffect>
                    <a14:imgEffect>
                      <a14:saturation sat="0"/>
                    </a14:imgEffect>
                    <a14:imgEffect>
                      <a14:brightnessContrast bright="11000" contras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6600" y="1962218"/>
            <a:ext cx="1115616" cy="890718"/>
          </a:xfrm>
          <a:prstGeom prst="rect">
            <a:avLst/>
          </a:prstGeom>
        </p:spPr>
      </p:pic>
      <p:pic>
        <p:nvPicPr>
          <p:cNvPr id="55" name="Picture 5" descr="C:\Users\berkemei\Pictures\N_apfe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300" y="4663457"/>
            <a:ext cx="493735" cy="4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Grafik 55" descr="C:\Users\berkemei\Pictures\N_wald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02" y="4610328"/>
            <a:ext cx="1018433" cy="90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rafik 56" descr="C:\Users\berkemei\AppData\Local\Microsoft\Windows\Temporary Internet Files\Content.Word\der_Wind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82" y="3284984"/>
            <a:ext cx="1080738" cy="86643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feld 38"/>
          <p:cNvSpPr txBox="1"/>
          <p:nvPr/>
        </p:nvSpPr>
        <p:spPr>
          <a:xfrm>
            <a:off x="182521" y="6381328"/>
            <a:ext cx="38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Zitierhinweis: </a:t>
            </a:r>
            <a:r>
              <a:rPr lang="de-DE" sz="800" dirty="0" err="1"/>
              <a:t>Berkemeier</a:t>
            </a:r>
            <a:r>
              <a:rPr lang="de-DE" sz="800" dirty="0"/>
              <a:t>, A. u. Projektteam (2017): </a:t>
            </a:r>
            <a:r>
              <a:rPr lang="de-DE" sz="800" dirty="0" smtClean="0"/>
              <a:t>Höhenstufen</a:t>
            </a:r>
            <a:r>
              <a:rPr lang="de-DE" sz="800" dirty="0" smtClean="0"/>
              <a:t> </a:t>
            </a:r>
            <a:r>
              <a:rPr lang="de-DE" sz="800" dirty="0"/>
              <a:t>- </a:t>
            </a:r>
            <a:r>
              <a:rPr lang="de-DE" sz="800" dirty="0" smtClean="0"/>
              <a:t>Visualisierung. </a:t>
            </a:r>
            <a:r>
              <a:rPr lang="de-DE" sz="800" dirty="0"/>
              <a:t>Aus: Werkstattmaterialien zur Schreibförderung. Verfügbar unter: </a:t>
            </a:r>
            <a:r>
              <a:rPr lang="de-DE" sz="800" u="sng" dirty="0">
                <a:hlinkClick r:id="rId15"/>
              </a:rPr>
              <a:t>https://www.ph-heidelberg.de/sachtexte-schreiben.html</a:t>
            </a:r>
            <a:endParaRPr lang="de-DE" sz="800" dirty="0"/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3143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179510" y="682367"/>
            <a:ext cx="8748465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Überschrift: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605"/>
              </p:ext>
            </p:extLst>
          </p:nvPr>
        </p:nvGraphicFramePr>
        <p:xfrm>
          <a:off x="179511" y="192862"/>
          <a:ext cx="8748465" cy="4394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05722"/>
                <a:gridCol w="493632"/>
                <a:gridCol w="849111"/>
              </a:tblGrid>
              <a:tr h="43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 smtClean="0">
                          <a:effectLst/>
                        </a:rPr>
                        <a:t>Name: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Datum: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Isosceles Triangle 8"/>
          <p:cNvSpPr/>
          <p:nvPr/>
        </p:nvSpPr>
        <p:spPr>
          <a:xfrm>
            <a:off x="179509" y="2024264"/>
            <a:ext cx="8784979" cy="4833736"/>
          </a:xfrm>
          <a:prstGeom prst="triangle">
            <a:avLst>
              <a:gd name="adj" fmla="val 4860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40" name="TextBox 4"/>
          <p:cNvSpPr txBox="1"/>
          <p:nvPr/>
        </p:nvSpPr>
        <p:spPr>
          <a:xfrm>
            <a:off x="179508" y="5373216"/>
            <a:ext cx="3888436" cy="938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Stufe: </a:t>
            </a:r>
          </a:p>
          <a:p>
            <a:r>
              <a:rPr lang="de-DE" sz="1100" dirty="0" smtClean="0"/>
              <a:t>Höhe: 	</a:t>
            </a:r>
          </a:p>
          <a:p>
            <a:r>
              <a:rPr lang="de-DE" sz="1100" dirty="0" smtClean="0"/>
              <a:t>Eigenschaften: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 </a:t>
            </a:r>
            <a:r>
              <a:rPr lang="en-US" sz="11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 </a:t>
            </a:r>
            <a:endParaRPr lang="de-DE" sz="1100" dirty="0"/>
          </a:p>
        </p:txBody>
      </p:sp>
      <p:sp>
        <p:nvSpPr>
          <p:cNvPr id="41" name="TextBox 7"/>
          <p:cNvSpPr txBox="1"/>
          <p:nvPr/>
        </p:nvSpPr>
        <p:spPr>
          <a:xfrm>
            <a:off x="4928099" y="4587368"/>
            <a:ext cx="4036388" cy="110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Stufe:</a:t>
            </a:r>
            <a:endParaRPr lang="de-DE" sz="1100" b="1" dirty="0" smtClean="0"/>
          </a:p>
          <a:p>
            <a:r>
              <a:rPr lang="de-DE" sz="1100" dirty="0" smtClean="0"/>
              <a:t>Höhe: 	</a:t>
            </a:r>
          </a:p>
          <a:p>
            <a:r>
              <a:rPr lang="de-DE" sz="1100" dirty="0" smtClean="0"/>
              <a:t>Eigenschaften: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 </a:t>
            </a: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 </a:t>
            </a:r>
            <a:endParaRPr lang="de-DE" sz="1100" dirty="0"/>
          </a:p>
        </p:txBody>
      </p:sp>
      <p:sp>
        <p:nvSpPr>
          <p:cNvPr id="43" name="TextBox 10"/>
          <p:cNvSpPr txBox="1"/>
          <p:nvPr/>
        </p:nvSpPr>
        <p:spPr>
          <a:xfrm>
            <a:off x="179508" y="3833172"/>
            <a:ext cx="3888436" cy="110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Stufe: </a:t>
            </a:r>
          </a:p>
          <a:p>
            <a:r>
              <a:rPr lang="de-DE" sz="1100" dirty="0" smtClean="0"/>
              <a:t>Höhe: 	</a:t>
            </a:r>
          </a:p>
          <a:p>
            <a:r>
              <a:rPr lang="de-DE" sz="1100" dirty="0" smtClean="0"/>
              <a:t>Eigenschaften: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 </a:t>
            </a:r>
            <a:r>
              <a:rPr lang="en-US" sz="11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 </a:t>
            </a: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 </a:t>
            </a:r>
            <a:endParaRPr lang="de-DE" sz="1100" dirty="0" smtClean="0"/>
          </a:p>
        </p:txBody>
      </p:sp>
      <p:sp>
        <p:nvSpPr>
          <p:cNvPr id="44" name="TextBox 12"/>
          <p:cNvSpPr txBox="1"/>
          <p:nvPr/>
        </p:nvSpPr>
        <p:spPr>
          <a:xfrm>
            <a:off x="4928098" y="3133265"/>
            <a:ext cx="4036389" cy="110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Stufe: </a:t>
            </a:r>
          </a:p>
          <a:p>
            <a:r>
              <a:rPr lang="de-DE" sz="1100" dirty="0" smtClean="0"/>
              <a:t>Höhe: 	</a:t>
            </a:r>
          </a:p>
          <a:p>
            <a:r>
              <a:rPr lang="de-DE" sz="1100" dirty="0" smtClean="0"/>
              <a:t>Eigenschaften: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 </a:t>
            </a:r>
            <a:endParaRPr lang="de-D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 </a:t>
            </a:r>
            <a:endParaRPr lang="de-DE" sz="1100" dirty="0" smtClean="0"/>
          </a:p>
        </p:txBody>
      </p:sp>
      <p:sp>
        <p:nvSpPr>
          <p:cNvPr id="45" name="TextBox 14"/>
          <p:cNvSpPr txBox="1"/>
          <p:nvPr/>
        </p:nvSpPr>
        <p:spPr>
          <a:xfrm>
            <a:off x="179508" y="2321004"/>
            <a:ext cx="3888436" cy="110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Stufe: </a:t>
            </a:r>
            <a:endParaRPr lang="de-DE" sz="1100" b="1" dirty="0" smtClean="0"/>
          </a:p>
          <a:p>
            <a:r>
              <a:rPr lang="de-DE" sz="1100" dirty="0" smtClean="0"/>
              <a:t>Höhe: 	</a:t>
            </a:r>
          </a:p>
          <a:p>
            <a:r>
              <a:rPr lang="de-DE" sz="1100" dirty="0" smtClean="0"/>
              <a:t>Eigenschaften: 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 </a:t>
            </a:r>
            <a:r>
              <a:rPr lang="de-DE" sz="1100" dirty="0"/>
              <a:t> </a:t>
            </a:r>
            <a:endParaRPr lang="de-D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 </a:t>
            </a:r>
            <a:endParaRPr lang="de-D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 </a:t>
            </a:r>
          </a:p>
        </p:txBody>
      </p:sp>
      <p:sp>
        <p:nvSpPr>
          <p:cNvPr id="50" name="TextBox 16"/>
          <p:cNvSpPr txBox="1"/>
          <p:nvPr/>
        </p:nvSpPr>
        <p:spPr>
          <a:xfrm>
            <a:off x="4928099" y="1919183"/>
            <a:ext cx="3995936" cy="938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Stufe: 	</a:t>
            </a:r>
          </a:p>
          <a:p>
            <a:r>
              <a:rPr lang="de-DE" sz="1100" dirty="0" smtClean="0"/>
              <a:t>Höhe: </a:t>
            </a:r>
          </a:p>
          <a:p>
            <a:r>
              <a:rPr lang="de-DE" sz="1100" dirty="0" smtClean="0"/>
              <a:t>Eigenschaften: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 </a:t>
            </a:r>
            <a:endParaRPr lang="de-D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 </a:t>
            </a:r>
          </a:p>
        </p:txBody>
      </p:sp>
      <p:sp>
        <p:nvSpPr>
          <p:cNvPr id="54" name="TextBox 18"/>
          <p:cNvSpPr txBox="1"/>
          <p:nvPr/>
        </p:nvSpPr>
        <p:spPr>
          <a:xfrm>
            <a:off x="5148064" y="6237312"/>
            <a:ext cx="3923928" cy="6001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5600" indent="-355600"/>
            <a:r>
              <a:rPr lang="de-DE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       	Prima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! Schreibe nun einen Text </a:t>
            </a:r>
            <a:r>
              <a:rPr lang="de-DE" sz="1100" u="sng" dirty="0">
                <a:latin typeface="Arial" pitchFamily="34" charset="0"/>
                <a:cs typeface="Arial" pitchFamily="34" charset="0"/>
              </a:rPr>
              <a:t>zu deiner Visualisierung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. Wenn du nicht weißt,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100" dirty="0" smtClean="0">
                <a:latin typeface="Arial" pitchFamily="34" charset="0"/>
                <a:cs typeface="Arial" pitchFamily="34" charset="0"/>
              </a:rPr>
            </a:br>
            <a:r>
              <a:rPr lang="de-DE" sz="1100" dirty="0" smtClean="0">
                <a:latin typeface="Arial" pitchFamily="34" charset="0"/>
                <a:cs typeface="Arial" pitchFamily="34" charset="0"/>
              </a:rPr>
              <a:t>wie 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du anfangen sollst, versuche es erst mündlich</a:t>
            </a:r>
            <a:endParaRPr lang="de-DE" sz="1100" dirty="0"/>
          </a:p>
        </p:txBody>
      </p:sp>
      <p:sp>
        <p:nvSpPr>
          <p:cNvPr id="55" name="Rectangle 17"/>
          <p:cNvSpPr/>
          <p:nvPr/>
        </p:nvSpPr>
        <p:spPr>
          <a:xfrm>
            <a:off x="5220072" y="626141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6" name="TextBox 3"/>
          <p:cNvSpPr txBox="1"/>
          <p:nvPr/>
        </p:nvSpPr>
        <p:spPr>
          <a:xfrm>
            <a:off x="179509" y="1124744"/>
            <a:ext cx="87484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Wodurch</a:t>
            </a:r>
            <a:r>
              <a:rPr lang="en-US" sz="1200" dirty="0" smtClean="0"/>
              <a:t> </a:t>
            </a:r>
            <a:r>
              <a:rPr lang="en-US" sz="1200" dirty="0" err="1" smtClean="0"/>
              <a:t>unterscheiden</a:t>
            </a:r>
            <a:r>
              <a:rPr lang="en-US" sz="1200" dirty="0" smtClean="0"/>
              <a:t> </a:t>
            </a:r>
            <a:r>
              <a:rPr lang="en-US" sz="1200" dirty="0" err="1" smtClean="0"/>
              <a:t>sich</a:t>
            </a:r>
            <a:r>
              <a:rPr lang="en-US" sz="1200" dirty="0" smtClean="0"/>
              <a:t> die </a:t>
            </a:r>
            <a:r>
              <a:rPr lang="en-US" sz="1200" dirty="0" err="1" smtClean="0"/>
              <a:t>Höhenstufen</a:t>
            </a:r>
            <a:r>
              <a:rPr lang="en-US" sz="1200" dirty="0" smtClean="0"/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 </a:t>
            </a:r>
            <a:endParaRPr lang="en-US" sz="1200" dirty="0" smtClean="0"/>
          </a:p>
        </p:txBody>
      </p:sp>
      <p:cxnSp>
        <p:nvCxnSpPr>
          <p:cNvPr id="57" name="Straight Connector 29"/>
          <p:cNvCxnSpPr/>
          <p:nvPr/>
        </p:nvCxnSpPr>
        <p:spPr>
          <a:xfrm>
            <a:off x="4499992" y="458112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39" idx="0"/>
          </p:cNvCxnSpPr>
          <p:nvPr/>
        </p:nvCxnSpPr>
        <p:spPr>
          <a:xfrm>
            <a:off x="4449712" y="2024264"/>
            <a:ext cx="50280" cy="448090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4067944" y="65051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warm</a:t>
            </a:r>
            <a:endParaRPr lang="de-DE" b="1" dirty="0"/>
          </a:p>
        </p:txBody>
      </p:sp>
      <p:sp>
        <p:nvSpPr>
          <p:cNvPr id="60" name="Textfeld 59"/>
          <p:cNvSpPr txBox="1"/>
          <p:nvPr/>
        </p:nvSpPr>
        <p:spPr>
          <a:xfrm>
            <a:off x="4067944" y="172229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kalt</a:t>
            </a:r>
            <a:endParaRPr lang="de-DE" b="1" dirty="0"/>
          </a:p>
        </p:txBody>
      </p:sp>
      <p:cxnSp>
        <p:nvCxnSpPr>
          <p:cNvPr id="61" name="Straight Connector 35"/>
          <p:cNvCxnSpPr/>
          <p:nvPr/>
        </p:nvCxnSpPr>
        <p:spPr>
          <a:xfrm>
            <a:off x="4499992" y="3645024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35"/>
          <p:cNvCxnSpPr/>
          <p:nvPr/>
        </p:nvCxnSpPr>
        <p:spPr>
          <a:xfrm>
            <a:off x="4499992" y="2333828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35"/>
          <p:cNvCxnSpPr/>
          <p:nvPr/>
        </p:nvCxnSpPr>
        <p:spPr>
          <a:xfrm>
            <a:off x="4067944" y="4437112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35"/>
          <p:cNvCxnSpPr/>
          <p:nvPr/>
        </p:nvCxnSpPr>
        <p:spPr>
          <a:xfrm>
            <a:off x="4499992" y="5157192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5"/>
          <p:cNvCxnSpPr/>
          <p:nvPr/>
        </p:nvCxnSpPr>
        <p:spPr>
          <a:xfrm>
            <a:off x="4067944" y="5819525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35"/>
          <p:cNvCxnSpPr/>
          <p:nvPr/>
        </p:nvCxnSpPr>
        <p:spPr>
          <a:xfrm>
            <a:off x="4067944" y="2899668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0"/>
                    </a14:imgEffect>
                    <a14:imgEffect>
                      <a14:brightnessContrast bright="11000" contras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6600" y="1962218"/>
            <a:ext cx="1115616" cy="890718"/>
          </a:xfrm>
          <a:prstGeom prst="rect">
            <a:avLst/>
          </a:prstGeom>
        </p:spPr>
      </p:pic>
      <p:pic>
        <p:nvPicPr>
          <p:cNvPr id="35" name="Picture 5" descr="C:\Users\berkemei\Pictures\N_apf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300" y="4663457"/>
            <a:ext cx="493735" cy="4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Grafik 35" descr="C:\Users\berkemei\Pictures\N_wal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02" y="4610328"/>
            <a:ext cx="1018433" cy="90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rafik 36" descr="C:\Users\berkemei\AppData\Local\Microsoft\Windows\Temporary Internet Files\Content.Word\der_Wind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82" y="3284984"/>
            <a:ext cx="1080738" cy="8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3074" y="2492896"/>
            <a:ext cx="1008112" cy="720080"/>
          </a:xfrm>
          <a:prstGeom prst="rect">
            <a:avLst/>
          </a:prstGeom>
        </p:spPr>
      </p:pic>
      <p:pic>
        <p:nvPicPr>
          <p:cNvPr id="42" name="Picture 3" descr="C:\Users\berkemei\Pictures\der_wal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68" y="3839501"/>
            <a:ext cx="1051818" cy="11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berkemei\Pictures\N_bau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80" y="5445522"/>
            <a:ext cx="791790" cy="7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Grafik 46" descr="C:\Users\berkemei\Pictures\Weintrauben_klein.gif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78" y="5877272"/>
            <a:ext cx="864096" cy="29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22" y="2996952"/>
            <a:ext cx="478994" cy="41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Grafik 48" descr="C:\Users\berkemei\AppData\Local\Microsoft\Windows\Temporary Internet Files\Content.Word\die_Olive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15" y="5501256"/>
            <a:ext cx="472822" cy="33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rafik 71" descr="C:\Users\berkemei\Pictures\N_ziege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81885"/>
            <a:ext cx="479306" cy="54711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feld 50"/>
          <p:cNvSpPr txBox="1"/>
          <p:nvPr/>
        </p:nvSpPr>
        <p:spPr>
          <a:xfrm>
            <a:off x="182521" y="6381328"/>
            <a:ext cx="38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Zitierhinweis: </a:t>
            </a:r>
            <a:r>
              <a:rPr lang="de-DE" sz="800" dirty="0" err="1"/>
              <a:t>Berkemeier</a:t>
            </a:r>
            <a:r>
              <a:rPr lang="de-DE" sz="800" dirty="0"/>
              <a:t>, A. u. Projektteam (2017</a:t>
            </a:r>
            <a:r>
              <a:rPr lang="de-DE" sz="800"/>
              <a:t>): </a:t>
            </a:r>
            <a:r>
              <a:rPr lang="de-DE" sz="800" smtClean="0"/>
              <a:t>Höhenstufen</a:t>
            </a:r>
            <a:r>
              <a:rPr lang="de-DE" sz="800" smtClean="0"/>
              <a:t> </a:t>
            </a:r>
            <a:r>
              <a:rPr lang="de-DE" sz="800" dirty="0"/>
              <a:t>- </a:t>
            </a:r>
            <a:r>
              <a:rPr lang="de-DE" sz="800" dirty="0" smtClean="0"/>
              <a:t>Visualisierung. </a:t>
            </a:r>
            <a:r>
              <a:rPr lang="de-DE" sz="800" dirty="0"/>
              <a:t>Aus: Werkstattmaterialien zur Schreibförderung. Verfügbar unter: </a:t>
            </a:r>
            <a:r>
              <a:rPr lang="de-DE" sz="800" u="sng" dirty="0">
                <a:hlinkClick r:id="rId15"/>
              </a:rPr>
              <a:t>https://www.ph-heidelberg.de/sachtexte-schreiben.html</a:t>
            </a:r>
            <a:endParaRPr lang="de-DE" sz="800" dirty="0"/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2668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</Words>
  <Application>Microsoft Macintosh PowerPoint</Application>
  <PresentationFormat>Bildschirmpräsentation (4:3)</PresentationFormat>
  <Paragraphs>88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Larissa</vt:lpstr>
      <vt:lpstr>PowerPoint-Präsentation</vt:lpstr>
      <vt:lpstr>PowerPoint-Präsentation</vt:lpstr>
    </vt:vector>
  </TitlesOfParts>
  <Company>PH-Heidelberg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EDV</dc:creator>
  <cp:lastModifiedBy>Sarah Haug</cp:lastModifiedBy>
  <cp:revision>98</cp:revision>
  <cp:lastPrinted>2014-09-23T08:38:52Z</cp:lastPrinted>
  <dcterms:created xsi:type="dcterms:W3CDTF">2013-11-14T09:32:16Z</dcterms:created>
  <dcterms:modified xsi:type="dcterms:W3CDTF">2017-09-22T10:29:48Z</dcterms:modified>
</cp:coreProperties>
</file>