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5588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4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57"/>
    <p:restoredTop sz="94648"/>
  </p:normalViewPr>
  <p:slideViewPr>
    <p:cSldViewPr snapToGrid="0" snapToObjects="1">
      <p:cViewPr>
        <p:scale>
          <a:sx n="152" d="100"/>
          <a:sy n="152" d="100"/>
        </p:scale>
        <p:origin x="200" y="144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134B8-1E21-954E-9BDE-7A50F3D68213}" type="datetimeFigureOut">
              <a:rPr lang="de-DE" smtClean="0"/>
              <a:pPr/>
              <a:t>24.01.17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F7540-CCD7-EE41-B175-AB7CC9D5D5C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099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F7540-CCD7-EE41-B175-AB7CC9D5D5C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99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F7540-CCD7-EE41-B175-AB7CC9D5D5C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994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199" y="1122363"/>
            <a:ext cx="685919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199" y="3602038"/>
            <a:ext cx="68591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FF7C7-19ED-5346-94C8-4B5190B03BA6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5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595E5-D658-4445-BB5D-E70AE5B149E2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90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4812" y="365125"/>
            <a:ext cx="1972017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628759" y="365125"/>
            <a:ext cx="5801732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4124-F70C-7344-8D64-F4A28AD878CF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43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09663-79E0-B443-9441-8D8D10B85850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91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996" y="1709739"/>
            <a:ext cx="78880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996" y="4589464"/>
            <a:ext cx="78880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5410-FE16-F249-A486-2F752AAE6B3D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196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759" y="1825625"/>
            <a:ext cx="3886875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954" y="1825625"/>
            <a:ext cx="3886875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E142F-F1FB-7645-AF80-6EC6A6C0C55C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38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950" y="365126"/>
            <a:ext cx="788807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951" y="1681163"/>
            <a:ext cx="38690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951" y="2505075"/>
            <a:ext cx="3869012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954" y="1681163"/>
            <a:ext cx="388806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954" y="2505075"/>
            <a:ext cx="3888066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2723-466E-3B40-AE6B-3C6F17C7FA1D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5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7DDD-5509-5540-AFBA-B0C560CBBC1B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276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E8D31-B353-2947-B524-5EAE73F76AB7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07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B037-0EE6-6F49-85C8-D5E1F88921A8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04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951" y="457200"/>
            <a:ext cx="294969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8066" y="987426"/>
            <a:ext cx="462995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951" y="2057400"/>
            <a:ext cx="294969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6A27-9E88-6047-A0AC-E3DFB4746A6E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541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759" y="365126"/>
            <a:ext cx="78880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759" y="1825625"/>
            <a:ext cx="78880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759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0ACE1-41B8-8242-8E20-2E3E2473E09A}" type="datetime1">
              <a:rPr lang="de-DE" smtClean="0"/>
              <a:pPr/>
              <a:t>24.01.17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9476" y="6356351"/>
            <a:ext cx="30866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9072" y="6356351"/>
            <a:ext cx="205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5237-C889-3A42-9206-2A9F088B989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51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868" y="712837"/>
            <a:ext cx="4576745" cy="3522448"/>
          </a:xfrm>
          <a:prstGeom prst="rect">
            <a:avLst/>
          </a:prstGeom>
        </p:spPr>
      </p:pic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876053"/>
              </p:ext>
            </p:extLst>
          </p:nvPr>
        </p:nvGraphicFramePr>
        <p:xfrm>
          <a:off x="417455" y="884876"/>
          <a:ext cx="3946727" cy="1363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251"/>
                <a:gridCol w="2937476"/>
              </a:tblGrid>
              <a:tr h="418223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4683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4683">
                        <a:alpha val="33000"/>
                      </a:srgbClr>
                    </a:solidFill>
                  </a:tcPr>
                </a:tc>
              </a:tr>
              <a:tr h="909996">
                <a:tc>
                  <a:txBody>
                    <a:bodyPr/>
                    <a:lstStyle/>
                    <a:p>
                      <a:r>
                        <a:rPr lang="de-DE" sz="1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pitchFamily="34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</a:t>
                      </a:r>
                      <a:endParaRPr lang="de-DE" sz="140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417456" y="185783"/>
            <a:ext cx="8484284" cy="553998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b="1" smtClean="0">
                <a:latin typeface="Arial" charset="0"/>
                <a:ea typeface="Arial" charset="0"/>
                <a:cs typeface="Arial" charset="0"/>
              </a:rPr>
              <a:t>Überschrift:</a:t>
            </a:r>
            <a:endParaRPr lang="de-DE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de-DE" sz="1200" dirty="0" smtClean="0">
                <a:latin typeface="Arial" charset="0"/>
                <a:ea typeface="Arial" charset="0"/>
                <a:cs typeface="Arial" charset="0"/>
              </a:rPr>
              <a:t>Name:						Datum:  </a:t>
            </a:r>
            <a:endParaRPr lang="de-DE" sz="12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627807"/>
              </p:ext>
            </p:extLst>
          </p:nvPr>
        </p:nvGraphicFramePr>
        <p:xfrm>
          <a:off x="417456" y="2411888"/>
          <a:ext cx="3939780" cy="103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86813"/>
                <a:gridCol w="2952967"/>
              </a:tblGrid>
              <a:tr h="170482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3000"/>
                      </a:schemeClr>
                    </a:solidFill>
                  </a:tcPr>
                </a:tc>
              </a:tr>
              <a:tr h="471332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indent="0">
                        <a:buClr>
                          <a:schemeClr val="tx1"/>
                        </a:buClr>
                        <a:buFont typeface="Arial" charset="0"/>
                        <a:buNone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 </a:t>
                      </a: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597782"/>
              </p:ext>
            </p:extLst>
          </p:nvPr>
        </p:nvGraphicFramePr>
        <p:xfrm>
          <a:off x="417456" y="3608704"/>
          <a:ext cx="3946727" cy="8846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6898"/>
                <a:gridCol w="2939829"/>
              </a:tblGrid>
              <a:tr h="27546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alpha val="33000"/>
                      </a:schemeClr>
                    </a:solidFill>
                  </a:tcPr>
                </a:tc>
              </a:tr>
              <a:tr h="579837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951215"/>
              </p:ext>
            </p:extLst>
          </p:nvPr>
        </p:nvGraphicFramePr>
        <p:xfrm>
          <a:off x="399871" y="4621062"/>
          <a:ext cx="3957365" cy="7859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24483"/>
                <a:gridCol w="2932882"/>
              </a:tblGrid>
              <a:tr h="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  <a:alpha val="33000"/>
                      </a:schemeClr>
                    </a:solidFill>
                  </a:tcPr>
                </a:tc>
              </a:tr>
              <a:tr h="48116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Was? </a:t>
                      </a:r>
                      <a:endParaRPr lang="de-DE" sz="1400" dirty="0"/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de-DE" sz="1400" baseline="0" dirty="0" smtClean="0"/>
                        <a:t> </a:t>
                      </a:r>
                      <a:endParaRPr lang="de-DE" sz="1400" dirty="0"/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21544"/>
              </p:ext>
            </p:extLst>
          </p:nvPr>
        </p:nvGraphicFramePr>
        <p:xfrm>
          <a:off x="417457" y="5549530"/>
          <a:ext cx="3939780" cy="822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06897"/>
                <a:gridCol w="2932883"/>
              </a:tblGrid>
              <a:tr h="245396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3000"/>
                      </a:srgbClr>
                    </a:solidFill>
                  </a:tcPr>
                </a:tc>
              </a:tr>
              <a:tr h="500256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de-DE" sz="1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8546"/>
              </p:ext>
            </p:extLst>
          </p:nvPr>
        </p:nvGraphicFramePr>
        <p:xfrm>
          <a:off x="4841786" y="4253373"/>
          <a:ext cx="4033829" cy="7992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1783"/>
                <a:gridCol w="3302046"/>
              </a:tblGrid>
              <a:tr h="261051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6.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3000"/>
                      </a:schemeClr>
                    </a:solidFill>
                  </a:tcPr>
                </a:tc>
              </a:tr>
              <a:tr h="494431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600773"/>
              </p:ext>
            </p:extLst>
          </p:nvPr>
        </p:nvGraphicFramePr>
        <p:xfrm>
          <a:off x="4841786" y="5288921"/>
          <a:ext cx="4007702" cy="7812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8457"/>
                <a:gridCol w="3269245"/>
              </a:tblGrid>
              <a:tr h="29811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7.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33000"/>
                      </a:schemeClr>
                    </a:solidFill>
                  </a:tcPr>
                </a:tc>
              </a:tr>
              <a:tr h="476466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5464781" y="6277208"/>
            <a:ext cx="3327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charset="0"/>
                <a:ea typeface="Arial" charset="0"/>
                <a:cs typeface="Arial" charset="0"/>
              </a:rPr>
              <a:t>Prima! Schreibe nun einen Text zu deinem Schaubild. </a:t>
            </a:r>
            <a:endParaRPr lang="de-DE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 flipV="1">
            <a:off x="5081005" y="6354586"/>
            <a:ext cx="256307" cy="215406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7" name="Oval 16"/>
          <p:cNvSpPr/>
          <p:nvPr/>
        </p:nvSpPr>
        <p:spPr>
          <a:xfrm>
            <a:off x="5273059" y="2474061"/>
            <a:ext cx="239033" cy="2869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1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96235" y="2416791"/>
            <a:ext cx="245554" cy="3149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19" name="Oval 18"/>
          <p:cNvSpPr/>
          <p:nvPr/>
        </p:nvSpPr>
        <p:spPr>
          <a:xfrm>
            <a:off x="7870495" y="2130262"/>
            <a:ext cx="239784" cy="2764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20" name="Oval 19"/>
          <p:cNvSpPr/>
          <p:nvPr/>
        </p:nvSpPr>
        <p:spPr>
          <a:xfrm>
            <a:off x="8569235" y="2338649"/>
            <a:ext cx="222803" cy="2509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3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22" name="Gerade Verbindung 21"/>
          <p:cNvCxnSpPr>
            <a:endCxn id="20" idx="2"/>
          </p:cNvCxnSpPr>
          <p:nvPr/>
        </p:nvCxnSpPr>
        <p:spPr>
          <a:xfrm flipV="1">
            <a:off x="8373291" y="2464141"/>
            <a:ext cx="195944" cy="1101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887873" y="792568"/>
            <a:ext cx="284125" cy="350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25" name="Oval 24"/>
          <p:cNvSpPr/>
          <p:nvPr/>
        </p:nvSpPr>
        <p:spPr>
          <a:xfrm>
            <a:off x="4396460" y="1331145"/>
            <a:ext cx="239033" cy="296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5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>
          <a:xfrm>
            <a:off x="5046034" y="1090187"/>
            <a:ext cx="237029" cy="3612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>
            <a:stCxn id="25" idx="6"/>
          </p:cNvCxnSpPr>
          <p:nvPr/>
        </p:nvCxnSpPr>
        <p:spPr>
          <a:xfrm>
            <a:off x="4635493" y="1479255"/>
            <a:ext cx="232418" cy="14810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21181" y="914360"/>
            <a:ext cx="239784" cy="32269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7</a:t>
            </a:r>
          </a:p>
        </p:txBody>
      </p:sp>
      <p:cxnSp>
        <p:nvCxnSpPr>
          <p:cNvPr id="33" name="Gerade Verbindung 32"/>
          <p:cNvCxnSpPr>
            <a:stCxn id="31" idx="5"/>
          </p:cNvCxnSpPr>
          <p:nvPr/>
        </p:nvCxnSpPr>
        <p:spPr>
          <a:xfrm>
            <a:off x="4725849" y="1189799"/>
            <a:ext cx="355156" cy="2616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041789" y="3336236"/>
            <a:ext cx="261930" cy="3377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>
          <a:xfrm flipH="1">
            <a:off x="7172754" y="2474061"/>
            <a:ext cx="299200" cy="8621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>
            <a:stCxn id="39" idx="6"/>
          </p:cNvCxnSpPr>
          <p:nvPr/>
        </p:nvCxnSpPr>
        <p:spPr>
          <a:xfrm flipV="1">
            <a:off x="7303719" y="3050489"/>
            <a:ext cx="1226327" cy="45463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399871" y="6463213"/>
            <a:ext cx="4424330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(2016): </a:t>
            </a:r>
            <a:r>
              <a:rPr lang="de-DE" sz="800" dirty="0" err="1" smtClean="0"/>
              <a:t>Jeans_Visualisierung</a:t>
            </a:r>
            <a:r>
              <a:rPr lang="de-DE" sz="800" dirty="0"/>
              <a:t>. Aus: Werkstattmaterialien zur Schreibförderung. Verfügbar unter: </a:t>
            </a:r>
            <a:r>
              <a:rPr lang="de-DE" sz="800" dirty="0">
                <a:hlinkClick r:id="rId4"/>
              </a:rPr>
              <a:t>https://www.ph-heidelberg.de/sachtexte-schreiben.html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11663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868" y="712837"/>
            <a:ext cx="4576745" cy="3522448"/>
          </a:xfrm>
          <a:prstGeom prst="rect">
            <a:avLst/>
          </a:prstGeom>
        </p:spPr>
      </p:pic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0969"/>
              </p:ext>
            </p:extLst>
          </p:nvPr>
        </p:nvGraphicFramePr>
        <p:xfrm>
          <a:off x="417456" y="871813"/>
          <a:ext cx="3939780" cy="1363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504"/>
                <a:gridCol w="3107276"/>
              </a:tblGrid>
              <a:tr h="418223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4683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Afrika + Mitte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Asien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4683">
                        <a:alpha val="33000"/>
                      </a:srgbClr>
                    </a:solidFill>
                  </a:tcPr>
                </a:tc>
              </a:tr>
              <a:tr h="909996">
                <a:tc>
                  <a:txBody>
                    <a:bodyPr/>
                    <a:lstStyle/>
                    <a:p>
                      <a:r>
                        <a:rPr lang="de-DE" sz="1400" b="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Anbau/ Ernte Baumwolle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Wattebausche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waschen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Wattebausche kämmen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Pressen zu Baumwollballen</a:t>
                      </a:r>
                      <a:endParaRPr lang="de-DE" sz="1400" baseline="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417456" y="185783"/>
            <a:ext cx="8484284" cy="553998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b="1" smtClean="0">
                <a:latin typeface="Arial" charset="0"/>
                <a:ea typeface="Arial" charset="0"/>
                <a:cs typeface="Arial" charset="0"/>
              </a:rPr>
              <a:t>Überschrift</a:t>
            </a:r>
            <a:r>
              <a:rPr lang="de-DE" b="1" dirty="0" smtClean="0">
                <a:latin typeface="Arial" charset="0"/>
                <a:ea typeface="Arial" charset="0"/>
                <a:cs typeface="Arial" charset="0"/>
              </a:rPr>
              <a:t>: Woher kommt eine Jeans und wie wird sie hergestellt? </a:t>
            </a:r>
          </a:p>
          <a:p>
            <a:r>
              <a:rPr lang="de-DE" sz="1200" dirty="0" smtClean="0">
                <a:latin typeface="Arial" charset="0"/>
                <a:ea typeface="Arial" charset="0"/>
                <a:cs typeface="Arial" charset="0"/>
              </a:rPr>
              <a:t>Name:						Datum:  </a:t>
            </a:r>
            <a:endParaRPr lang="de-DE" sz="12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406604"/>
              </p:ext>
            </p:extLst>
          </p:nvPr>
        </p:nvGraphicFramePr>
        <p:xfrm>
          <a:off x="417456" y="2333510"/>
          <a:ext cx="3939780" cy="103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40893"/>
                <a:gridCol w="3098887"/>
              </a:tblGrid>
              <a:tr h="170482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China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33000"/>
                      </a:schemeClr>
                    </a:solidFill>
                  </a:tcPr>
                </a:tc>
              </a:tr>
              <a:tr h="471332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Spinnen zu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Fäden </a:t>
                      </a:r>
                    </a:p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Wickeln auf Garnrollen</a:t>
                      </a:r>
                    </a:p>
                    <a:p>
                      <a:pPr marL="0" indent="0">
                        <a:buClr>
                          <a:schemeClr val="tx1"/>
                        </a:buClr>
                        <a:buFont typeface="Arial" charset="0"/>
                        <a:buNone/>
                      </a:pPr>
                      <a:endParaRPr lang="de-DE" sz="140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804998"/>
              </p:ext>
            </p:extLst>
          </p:nvPr>
        </p:nvGraphicFramePr>
        <p:xfrm>
          <a:off x="417457" y="3486615"/>
          <a:ext cx="3939780" cy="8846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2503"/>
                <a:gridCol w="3107277"/>
              </a:tblGrid>
              <a:tr h="27546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Taiwan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  <a:alpha val="33000"/>
                      </a:schemeClr>
                    </a:solidFill>
                  </a:tcPr>
                </a:tc>
              </a:tr>
              <a:tr h="579837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Bleichen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Färben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142571"/>
              </p:ext>
            </p:extLst>
          </p:nvPr>
        </p:nvGraphicFramePr>
        <p:xfrm>
          <a:off x="417456" y="4485910"/>
          <a:ext cx="3939779" cy="7859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2504"/>
                <a:gridCol w="3107275"/>
              </a:tblGrid>
              <a:tr h="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4.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Polen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  <a:alpha val="33000"/>
                      </a:schemeClr>
                    </a:solidFill>
                  </a:tcPr>
                </a:tc>
              </a:tr>
              <a:tr h="48116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Was? </a:t>
                      </a:r>
                      <a:endParaRPr lang="de-DE" sz="1400" dirty="0"/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/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Weben zu Jeansstoff</a:t>
                      </a: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298757"/>
              </p:ext>
            </p:extLst>
          </p:nvPr>
        </p:nvGraphicFramePr>
        <p:xfrm>
          <a:off x="417456" y="5383730"/>
          <a:ext cx="3939779" cy="103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2504"/>
                <a:gridCol w="3107275"/>
              </a:tblGrid>
              <a:tr h="25519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3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Frankreich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3000"/>
                      </a:srgbClr>
                    </a:solidFill>
                  </a:tcPr>
                </a:tc>
              </a:tr>
              <a:tr h="612474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Herstellung von Etiketten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und Innentaschen</a:t>
                      </a:r>
                      <a:endParaRPr lang="de-DE" sz="14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Clr>
                          <a:schemeClr val="tx1"/>
                        </a:buClr>
                        <a:buFont typeface="Arial" charset="0"/>
                        <a:buNone/>
                      </a:pPr>
                      <a:endParaRPr lang="de-DE" sz="14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82460"/>
              </p:ext>
            </p:extLst>
          </p:nvPr>
        </p:nvGraphicFramePr>
        <p:xfrm>
          <a:off x="4824698" y="4253373"/>
          <a:ext cx="4050917" cy="822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34883"/>
                <a:gridCol w="3316034"/>
              </a:tblGrid>
              <a:tr h="261051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6.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China,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Bangladesch, Philippinen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3000"/>
                      </a:schemeClr>
                    </a:solidFill>
                  </a:tcPr>
                </a:tc>
              </a:tr>
              <a:tr h="494431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Zusammennähen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der Teile</a:t>
                      </a:r>
                      <a:endParaRPr lang="de-DE" sz="1400" dirty="0" smtClean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indent="0">
                        <a:buClr>
                          <a:schemeClr val="tx1"/>
                        </a:buClr>
                        <a:buFont typeface="Arial" charset="0"/>
                        <a:buNone/>
                      </a:pP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317599"/>
              </p:ext>
            </p:extLst>
          </p:nvPr>
        </p:nvGraphicFramePr>
        <p:xfrm>
          <a:off x="4824697" y="5288921"/>
          <a:ext cx="4050915" cy="7812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46420"/>
                <a:gridCol w="3304495"/>
              </a:tblGrid>
              <a:tr h="29811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7.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Wo?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3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Deutschland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  <a:alpha val="33000"/>
                      </a:schemeClr>
                    </a:solidFill>
                  </a:tcPr>
                </a:tc>
              </a:tr>
              <a:tr h="476466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Was? </a:t>
                      </a:r>
                      <a:endParaRPr lang="de-DE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1"/>
                        </a:buClr>
                        <a:buFont typeface="Arial" charset="0"/>
                        <a:buChar char="•"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Verkauf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92" marR="6859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feld 14"/>
          <p:cNvSpPr txBox="1"/>
          <p:nvPr/>
        </p:nvSpPr>
        <p:spPr>
          <a:xfrm>
            <a:off x="5548358" y="6251402"/>
            <a:ext cx="3327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latin typeface="Arial" charset="0"/>
                <a:ea typeface="Arial" charset="0"/>
                <a:cs typeface="Arial" charset="0"/>
              </a:rPr>
              <a:t>Prima! Schreibe nun einen Text zu deinem Schaubild. </a:t>
            </a:r>
            <a:endParaRPr lang="de-DE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 flipV="1">
            <a:off x="5230308" y="6327739"/>
            <a:ext cx="256307" cy="215406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7" name="Oval 16"/>
          <p:cNvSpPr/>
          <p:nvPr/>
        </p:nvSpPr>
        <p:spPr>
          <a:xfrm>
            <a:off x="5297157" y="2490252"/>
            <a:ext cx="239033" cy="28690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1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796235" y="2416791"/>
            <a:ext cx="245554" cy="3149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</a:t>
            </a:r>
          </a:p>
        </p:txBody>
      </p:sp>
      <p:sp>
        <p:nvSpPr>
          <p:cNvPr id="19" name="Oval 18"/>
          <p:cNvSpPr/>
          <p:nvPr/>
        </p:nvSpPr>
        <p:spPr>
          <a:xfrm>
            <a:off x="7870495" y="2130262"/>
            <a:ext cx="239784" cy="2764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20" name="Oval 19"/>
          <p:cNvSpPr/>
          <p:nvPr/>
        </p:nvSpPr>
        <p:spPr>
          <a:xfrm>
            <a:off x="8569235" y="2338649"/>
            <a:ext cx="222803" cy="2509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3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22" name="Gerade Verbindung 21"/>
          <p:cNvCxnSpPr>
            <a:endCxn id="20" idx="2"/>
          </p:cNvCxnSpPr>
          <p:nvPr/>
        </p:nvCxnSpPr>
        <p:spPr>
          <a:xfrm flipV="1">
            <a:off x="8412480" y="2464141"/>
            <a:ext cx="156755" cy="81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998938" y="886548"/>
            <a:ext cx="284125" cy="35040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4</a:t>
            </a:r>
            <a:endParaRPr lang="de-DE" dirty="0"/>
          </a:p>
        </p:txBody>
      </p:sp>
      <p:sp>
        <p:nvSpPr>
          <p:cNvPr id="25" name="Oval 24"/>
          <p:cNvSpPr/>
          <p:nvPr/>
        </p:nvSpPr>
        <p:spPr>
          <a:xfrm>
            <a:off x="4396460" y="1331145"/>
            <a:ext cx="239033" cy="2962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5</a:t>
            </a:r>
            <a:endParaRPr lang="de-DE" dirty="0"/>
          </a:p>
        </p:txBody>
      </p:sp>
      <p:cxnSp>
        <p:nvCxnSpPr>
          <p:cNvPr id="28" name="Gerade Verbindung 27"/>
          <p:cNvCxnSpPr>
            <a:stCxn id="24" idx="4"/>
          </p:cNvCxnSpPr>
          <p:nvPr/>
        </p:nvCxnSpPr>
        <p:spPr>
          <a:xfrm>
            <a:off x="5141001" y="1236955"/>
            <a:ext cx="142062" cy="214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>
            <a:stCxn id="25" idx="6"/>
          </p:cNvCxnSpPr>
          <p:nvPr/>
        </p:nvCxnSpPr>
        <p:spPr>
          <a:xfrm>
            <a:off x="4635493" y="1479255"/>
            <a:ext cx="232418" cy="1481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21181" y="914360"/>
            <a:ext cx="239784" cy="32269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7</a:t>
            </a:r>
          </a:p>
        </p:txBody>
      </p:sp>
      <p:cxnSp>
        <p:nvCxnSpPr>
          <p:cNvPr id="33" name="Gerade Verbindung 32"/>
          <p:cNvCxnSpPr>
            <a:stCxn id="31" idx="5"/>
          </p:cNvCxnSpPr>
          <p:nvPr/>
        </p:nvCxnSpPr>
        <p:spPr>
          <a:xfrm>
            <a:off x="4725849" y="1189799"/>
            <a:ext cx="355156" cy="2616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7041789" y="3336236"/>
            <a:ext cx="261930" cy="33778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6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>
          <a:xfrm flipH="1">
            <a:off x="7172754" y="2474061"/>
            <a:ext cx="299200" cy="8621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>
            <a:stCxn id="39" idx="6"/>
          </p:cNvCxnSpPr>
          <p:nvPr/>
        </p:nvCxnSpPr>
        <p:spPr>
          <a:xfrm flipV="1">
            <a:off x="7303719" y="3050489"/>
            <a:ext cx="1226327" cy="454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hteck 26"/>
          <p:cNvSpPr/>
          <p:nvPr/>
        </p:nvSpPr>
        <p:spPr>
          <a:xfrm>
            <a:off x="343316" y="6521063"/>
            <a:ext cx="4382533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(2016): </a:t>
            </a:r>
            <a:r>
              <a:rPr lang="de-DE" sz="800" dirty="0" err="1" smtClean="0"/>
              <a:t>Jeans_Visualisierung</a:t>
            </a:r>
            <a:r>
              <a:rPr lang="de-DE" sz="800" dirty="0"/>
              <a:t>. Aus: Werkstattmaterialien zur Schreibförderung. Verfügbar unter: </a:t>
            </a:r>
            <a:r>
              <a:rPr lang="de-DE" sz="800" dirty="0">
                <a:hlinkClick r:id="rId4"/>
              </a:rPr>
              <a:t>https://www.ph-heidelberg.de/sachtexte-schreiben.html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99226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Macintosh PowerPoint</Application>
  <PresentationFormat>Benutzerdefiniert</PresentationFormat>
  <Paragraphs>88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Charlotte Mertens</dc:creator>
  <cp:lastModifiedBy>Sarah Haug</cp:lastModifiedBy>
  <cp:revision>50</cp:revision>
  <cp:lastPrinted>2016-07-14T15:25:26Z</cp:lastPrinted>
  <dcterms:created xsi:type="dcterms:W3CDTF">2016-06-30T11:14:28Z</dcterms:created>
  <dcterms:modified xsi:type="dcterms:W3CDTF">2017-01-24T09:58:37Z</dcterms:modified>
</cp:coreProperties>
</file>