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Sarah Haug" initials="SH [7]" lastIdx="1" clrIdx="6">
    <p:extLst/>
  </p:cmAuthor>
  <p:cmAuthor id="1" name="Sarah Haug" initials="SH" lastIdx="1" clrIdx="0">
    <p:extLst/>
  </p:cmAuthor>
  <p:cmAuthor id="2" name="Sarah Haug" initials="SH [2]" lastIdx="0" clrIdx="1">
    <p:extLst/>
  </p:cmAuthor>
  <p:cmAuthor id="3" name="Sarah Haug" initials="SH [3]" lastIdx="0" clrIdx="2">
    <p:extLst/>
  </p:cmAuthor>
  <p:cmAuthor id="4" name="Sarah Haug" initials="SH [4]" lastIdx="1" clrIdx="3">
    <p:extLst/>
  </p:cmAuthor>
  <p:cmAuthor id="5" name="Sarah Haug" initials="SH [5]" lastIdx="1" clrIdx="4">
    <p:extLst/>
  </p:cmAuthor>
  <p:cmAuthor id="6" name="Sarah Haug" initials="SH [6]" lastIdx="0" clrIdx="5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Helle Formatvorlag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822"/>
    <p:restoredTop sz="94470"/>
  </p:normalViewPr>
  <p:slideViewPr>
    <p:cSldViewPr>
      <p:cViewPr>
        <p:scale>
          <a:sx n="127" d="100"/>
          <a:sy n="127" d="100"/>
        </p:scale>
        <p:origin x="1360" y="-8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commentAuthors" Target="commentAuthors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41198B-E04C-6B4F-BDB0-78895C49F674}" type="datetimeFigureOut">
              <a:rPr lang="de-DE" smtClean="0"/>
              <a:t>18.07.17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45232F-6EBC-164B-B15D-F7ACA58A88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87033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18.07.17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18.07.17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 durch Klicken hinzufügen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18.07.17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18.07.17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18.07.17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18.07.17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18.07.17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18.07.17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18.07.17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18.07.17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18.07.17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A50D42-C9CD-4801-B293-61D1F53EC57E}" type="datetimeFigureOut">
              <a:rPr lang="de-DE" smtClean="0"/>
              <a:t>18.07.17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1" Type="http://schemas.openxmlformats.org/officeDocument/2006/relationships/image" Target="../media/image7.png"/><Relationship Id="rId12" Type="http://schemas.microsoft.com/office/2007/relationships/hdphoto" Target="../media/hdphoto4.wdp"/><Relationship Id="rId13" Type="http://schemas.openxmlformats.org/officeDocument/2006/relationships/image" Target="../media/image8.png"/><Relationship Id="rId14" Type="http://schemas.microsoft.com/office/2007/relationships/hdphoto" Target="../media/hdphoto5.wdp"/><Relationship Id="rId15" Type="http://schemas.openxmlformats.org/officeDocument/2006/relationships/hyperlink" Target="https://www.ph-heidelberg.de/sachtexte-schreiben.html" TargetMode="External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microsoft.com/office/2007/relationships/hdphoto" Target="../media/hdphoto1.wdp"/><Relationship Id="rId5" Type="http://schemas.openxmlformats.org/officeDocument/2006/relationships/image" Target="../media/image3.jpeg"/><Relationship Id="rId6" Type="http://schemas.openxmlformats.org/officeDocument/2006/relationships/image" Target="../media/image4.png"/><Relationship Id="rId7" Type="http://schemas.microsoft.com/office/2007/relationships/hdphoto" Target="../media/hdphoto2.wdp"/><Relationship Id="rId8" Type="http://schemas.openxmlformats.org/officeDocument/2006/relationships/image" Target="../media/image5.png"/><Relationship Id="rId9" Type="http://schemas.microsoft.com/office/2007/relationships/hdphoto" Target="../media/hdphoto3.wdp"/><Relationship Id="rId10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11" Type="http://schemas.openxmlformats.org/officeDocument/2006/relationships/image" Target="../media/image7.png"/><Relationship Id="rId12" Type="http://schemas.microsoft.com/office/2007/relationships/hdphoto" Target="../media/hdphoto4.wdp"/><Relationship Id="rId13" Type="http://schemas.openxmlformats.org/officeDocument/2006/relationships/image" Target="../media/image8.png"/><Relationship Id="rId14" Type="http://schemas.microsoft.com/office/2007/relationships/hdphoto" Target="../media/hdphoto5.wdp"/><Relationship Id="rId15" Type="http://schemas.openxmlformats.org/officeDocument/2006/relationships/hyperlink" Target="https://www.ph-heidelberg.de/sachtexte-schreiben.html" TargetMode="Externa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microsoft.com/office/2007/relationships/hdphoto" Target="../media/hdphoto1.wdp"/><Relationship Id="rId5" Type="http://schemas.openxmlformats.org/officeDocument/2006/relationships/image" Target="../media/image3.jpeg"/><Relationship Id="rId6" Type="http://schemas.openxmlformats.org/officeDocument/2006/relationships/image" Target="../media/image4.png"/><Relationship Id="rId7" Type="http://schemas.microsoft.com/office/2007/relationships/hdphoto" Target="../media/hdphoto2.wdp"/><Relationship Id="rId8" Type="http://schemas.openxmlformats.org/officeDocument/2006/relationships/image" Target="../media/image5.png"/><Relationship Id="rId9" Type="http://schemas.microsoft.com/office/2007/relationships/hdphoto" Target="../media/hdphoto3.wdp"/><Relationship Id="rId10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harren\Desktop\Arbeitsblatt-Zeichnungen Korowai\Baumhaus.jpg"/>
          <p:cNvPicPr>
            <a:picLocks noChangeAspect="1" noChangeArrowheads="1"/>
          </p:cNvPicPr>
          <p:nvPr/>
        </p:nvPicPr>
        <p:blipFill rotWithShape="1">
          <a:blip r:embed="rId2" cstate="print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" t="-480" r="1533" b="480"/>
          <a:stretch/>
        </p:blipFill>
        <p:spPr bwMode="auto">
          <a:xfrm>
            <a:off x="215621" y="1021698"/>
            <a:ext cx="4932443" cy="53064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harren\Desktop\Arbeitsblatt-Zeichnungen Korowai\Korowai_Gefahren_Tiger.jpg"/>
          <p:cNvPicPr>
            <a:picLocks noChangeAspect="1" noChangeArrowheads="1"/>
          </p:cNvPicPr>
          <p:nvPr/>
        </p:nvPicPr>
        <p:blipFill>
          <a:blip r:embed="rId3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903" b="100000" l="4134" r="89961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2366" y="5373216"/>
            <a:ext cx="1449674" cy="878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harren\Desktop\Arbeitsblatt-Zeichnungen Korowai\Korowai_Gefahren_Lupe Käfer.jpg"/>
          <p:cNvPicPr>
            <a:picLocks noChangeAspect="1" noChangeArrowheads="1"/>
          </p:cNvPicPr>
          <p:nvPr/>
        </p:nvPicPr>
        <p:blipFill>
          <a:blip r:embed="rId5" cstate="print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301208"/>
            <a:ext cx="855088" cy="77929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chemeClr val="tx1"/>
            </a:solidFill>
          </a:ln>
        </p:spPr>
      </p:pic>
      <p:pic>
        <p:nvPicPr>
          <p:cNvPr id="1029" name="Picture 5" descr="C:\Users\harren\Desktop\Arbeitsblatt-Zeichnungen Korowai\Korowai_Gefahren_Krieger.jpg"/>
          <p:cNvPicPr>
            <a:picLocks noChangeAspect="1" noChangeArrowheads="1"/>
          </p:cNvPicPr>
          <p:nvPr/>
        </p:nvPicPr>
        <p:blipFill>
          <a:blip r:embed="rId6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4788779"/>
            <a:ext cx="579888" cy="1451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harren\Desktop\Arbeitsblatt-Zeichnungen Korowai\Wolke1.jpg"/>
          <p:cNvPicPr>
            <a:picLocks noChangeAspect="1" noChangeArrowheads="1"/>
          </p:cNvPicPr>
          <p:nvPr/>
        </p:nvPicPr>
        <p:blipFill>
          <a:blip r:embed="rId8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5755" b="99150" l="2121" r="96345">
                        <a14:foregroundMark x1="26760" y1="52518" x2="26760" y2="52518"/>
                        <a14:foregroundMark x1="15388" y1="47874" x2="15388" y2="47874"/>
                        <a14:foregroundMark x1="14125" y1="61674" x2="14125" y2="61674"/>
                        <a14:foregroundMark x1="21706" y1="67168" x2="21706" y2="67168"/>
                        <a14:foregroundMark x1="29919" y1="83649" x2="29919" y2="83649"/>
                        <a14:foregroundMark x1="36236" y1="69915" x2="36236" y2="69915"/>
                        <a14:foregroundMark x1="41968" y1="57096" x2="41968" y2="57096"/>
                        <a14:foregroundMark x1="33078" y1="52518" x2="33078" y2="52518"/>
                        <a14:foregroundMark x1="49549" y1="91890" x2="49549" y2="91890"/>
                        <a14:foregroundMark x1="51444" y1="65337" x2="51444" y2="65337"/>
                        <a14:foregroundMark x1="59657" y1="54349" x2="59657" y2="54349"/>
                        <a14:foregroundMark x1="66606" y1="71746" x2="66606" y2="71746"/>
                        <a14:foregroundMark x1="77978" y1="69915" x2="77978" y2="69915"/>
                        <a14:foregroundMark x1="83078" y1="51602" x2="83078" y2="5160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87" y="1124744"/>
            <a:ext cx="1319343" cy="910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harren\Desktop\Arbeitsblatt-Zeichnungen Korowai\Wolke2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3" y="1093764"/>
            <a:ext cx="1584176" cy="599922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C:\Users\harren\Desktop\Arbeitsblatt-Zeichnungen Korowai\Wolke1.jpg"/>
          <p:cNvPicPr>
            <a:picLocks noChangeAspect="1" noChangeArrowheads="1"/>
          </p:cNvPicPr>
          <p:nvPr/>
        </p:nvPicPr>
        <p:blipFill>
          <a:blip r:embed="rId11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916" b="95553" l="0" r="100000">
                        <a14:foregroundMark x1="83123" y1="49640" x2="83123" y2="49640"/>
                        <a14:foregroundMark x1="78023" y1="69915" x2="78023" y2="69915"/>
                        <a14:foregroundMark x1="67870" y1="67233" x2="67870" y2="67233"/>
                        <a14:foregroundMark x1="59747" y1="50948" x2="59747" y2="50948"/>
                        <a14:foregroundMark x1="50587" y1="65860" x2="50587" y2="65860"/>
                        <a14:foregroundMark x1="40433" y1="59058" x2="40433" y2="59058"/>
                        <a14:foregroundMark x1="35334" y1="71288" x2="35334" y2="71288"/>
                        <a14:foregroundMark x1="29242" y1="83453" x2="29242" y2="83453"/>
                        <a14:foregroundMark x1="27211" y1="50948" x2="27211" y2="50948"/>
                        <a14:foregroundMark x1="21074" y1="69915" x2="21074" y2="69915"/>
                        <a14:foregroundMark x1="16020" y1="48267" x2="16020" y2="48267"/>
                        <a14:foregroundMark x1="13989" y1="61805" x2="13989" y2="61805"/>
                        <a14:foregroundMark x1="48556" y1="87508" x2="48556" y2="87508"/>
                      </a14:backgroundRemoval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89305" y="1772816"/>
            <a:ext cx="1322455" cy="994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Users\harren\Desktop\Arbeitsblatt-Zeichnungen Korowai\Wolke4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5514" b="96491" l="299" r="99552">
                        <a14:foregroundMark x1="19552" y1="20050" x2="19552" y2="20050"/>
                        <a14:foregroundMark x1="20746" y1="50627" x2="20746" y2="50627"/>
                        <a14:foregroundMark x1="47612" y1="25063" x2="47612" y2="25063"/>
                        <a14:foregroundMark x1="66866" y1="12281" x2="66866" y2="12281"/>
                        <a14:foregroundMark x1="63433" y1="46617" x2="63433" y2="46617"/>
                        <a14:foregroundMark x1="75672" y1="75940" x2="75672" y2="75940"/>
                        <a14:foregroundMark x1="87313" y1="90727" x2="87313" y2="9072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2907" y="4293096"/>
            <a:ext cx="833122" cy="496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hteck 3"/>
          <p:cNvSpPr/>
          <p:nvPr/>
        </p:nvSpPr>
        <p:spPr>
          <a:xfrm>
            <a:off x="205399" y="6104229"/>
            <a:ext cx="1414273" cy="4143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400" b="1" dirty="0" smtClean="0">
                <a:solidFill>
                  <a:schemeClr val="tx1"/>
                </a:solidFill>
              </a:rPr>
              <a:t>Was?</a:t>
            </a:r>
          </a:p>
          <a:p>
            <a:pPr marL="285750" indent="-285750">
              <a:buFont typeface="Arial" charset="0"/>
              <a:buChar char="•"/>
            </a:pPr>
            <a:r>
              <a:rPr lang="de-DE" sz="1400" dirty="0" smtClean="0">
                <a:solidFill>
                  <a:schemeClr val="tx1"/>
                </a:solidFill>
              </a:rPr>
              <a:t>Insekten</a:t>
            </a:r>
          </a:p>
        </p:txBody>
      </p:sp>
      <p:sp>
        <p:nvSpPr>
          <p:cNvPr id="14" name="Rechteck 13"/>
          <p:cNvSpPr/>
          <p:nvPr/>
        </p:nvSpPr>
        <p:spPr>
          <a:xfrm>
            <a:off x="3358086" y="6080498"/>
            <a:ext cx="1789977" cy="46471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sz="1400" b="1" dirty="0" smtClean="0">
              <a:solidFill>
                <a:schemeClr val="tx1"/>
              </a:solidFill>
            </a:endParaRPr>
          </a:p>
          <a:p>
            <a:r>
              <a:rPr lang="de-DE" sz="1400" b="1" dirty="0" smtClean="0">
                <a:solidFill>
                  <a:schemeClr val="tx1"/>
                </a:solidFill>
              </a:rPr>
              <a:t>Was?</a:t>
            </a:r>
          </a:p>
          <a:p>
            <a:pPr marL="285750" indent="-285750">
              <a:buFont typeface="Arial" charset="0"/>
              <a:buChar char="•"/>
            </a:pPr>
            <a:r>
              <a:rPr lang="de-DE" sz="1400" dirty="0" smtClean="0">
                <a:solidFill>
                  <a:schemeClr val="tx1"/>
                </a:solidFill>
              </a:rPr>
              <a:t>wilde Raubtiere</a:t>
            </a:r>
          </a:p>
          <a:p>
            <a:pPr algn="ctr"/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1979712" y="6104230"/>
            <a:ext cx="1070606" cy="4286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400" b="1" dirty="0" smtClean="0">
                <a:solidFill>
                  <a:schemeClr val="tx1"/>
                </a:solidFill>
              </a:rPr>
              <a:t>Wer?</a:t>
            </a:r>
            <a:endParaRPr lang="de-DE" sz="1400" b="1" dirty="0">
              <a:solidFill>
                <a:schemeClr val="tx1"/>
              </a:solidFill>
            </a:endParaRPr>
          </a:p>
          <a:p>
            <a:pPr marL="285750" indent="-285750">
              <a:buFont typeface="Arial" charset="0"/>
              <a:buChar char="•"/>
            </a:pPr>
            <a:r>
              <a:rPr lang="de-DE" sz="1400" dirty="0" smtClean="0">
                <a:solidFill>
                  <a:schemeClr val="tx1"/>
                </a:solidFill>
              </a:rPr>
              <a:t>Feinde</a:t>
            </a:r>
            <a:endParaRPr lang="de-DE" sz="1400" dirty="0">
              <a:solidFill>
                <a:schemeClr val="tx1"/>
              </a:solidFill>
            </a:endParaRPr>
          </a:p>
        </p:txBody>
      </p:sp>
      <p:graphicFrame>
        <p:nvGraphicFramePr>
          <p:cNvPr id="26" name="Inhaltsplatzhalt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28645751"/>
              </p:ext>
            </p:extLst>
          </p:nvPr>
        </p:nvGraphicFramePr>
        <p:xfrm>
          <a:off x="179512" y="128052"/>
          <a:ext cx="8784976" cy="73152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8784976"/>
              </a:tblGrid>
              <a:tr h="3600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b="1" dirty="0" smtClean="0"/>
                        <a:t>Überschrift: Wie haben sich die </a:t>
                      </a:r>
                      <a:r>
                        <a:rPr lang="de-DE" sz="2000" b="1" dirty="0" err="1" smtClean="0"/>
                        <a:t>Korowai</a:t>
                      </a:r>
                      <a:r>
                        <a:rPr lang="de-DE" sz="2000" b="1" dirty="0" smtClean="0"/>
                        <a:t> an das Leben im Regenwald</a:t>
                      </a:r>
                      <a:r>
                        <a:rPr lang="de-DE" sz="2000" b="1" baseline="0" dirty="0" smtClean="0"/>
                        <a:t> angepasst?</a:t>
                      </a:r>
                      <a:endParaRPr lang="de-DE" sz="2000" b="1" dirty="0" smtClean="0">
                        <a:effectLst/>
                      </a:endParaRP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de-DE" sz="1200" dirty="0" smtClean="0">
                          <a:effectLst/>
                        </a:rPr>
                        <a:t>Name:                                                                                                                                                   Datum:</a:t>
                      </a:r>
                      <a:endParaRPr lang="de-DE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cxnSp>
        <p:nvCxnSpPr>
          <p:cNvPr id="23" name="Gerade Verbindung mit Pfeil 22"/>
          <p:cNvCxnSpPr/>
          <p:nvPr/>
        </p:nvCxnSpPr>
        <p:spPr>
          <a:xfrm flipH="1" flipV="1">
            <a:off x="1619672" y="4365104"/>
            <a:ext cx="3664703" cy="720080"/>
          </a:xfrm>
          <a:prstGeom prst="straightConnector1">
            <a:avLst/>
          </a:prstGeom>
          <a:ln w="57150">
            <a:solidFill>
              <a:schemeClr val="bg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 Verbindung mit Pfeil 34"/>
          <p:cNvCxnSpPr/>
          <p:nvPr/>
        </p:nvCxnSpPr>
        <p:spPr>
          <a:xfrm flipH="1" flipV="1">
            <a:off x="3779913" y="3396407"/>
            <a:ext cx="1504462" cy="1392372"/>
          </a:xfrm>
          <a:prstGeom prst="straightConnector1">
            <a:avLst/>
          </a:prstGeom>
          <a:ln w="57150">
            <a:solidFill>
              <a:schemeClr val="bg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Gerade Verbindung mit Pfeil 44"/>
          <p:cNvCxnSpPr/>
          <p:nvPr/>
        </p:nvCxnSpPr>
        <p:spPr>
          <a:xfrm flipH="1" flipV="1">
            <a:off x="3635896" y="2269878"/>
            <a:ext cx="1692188" cy="2167234"/>
          </a:xfrm>
          <a:prstGeom prst="straightConnector1">
            <a:avLst/>
          </a:prstGeom>
          <a:ln w="57150">
            <a:solidFill>
              <a:schemeClr val="bg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chteck 58"/>
          <p:cNvSpPr/>
          <p:nvPr/>
        </p:nvSpPr>
        <p:spPr>
          <a:xfrm>
            <a:off x="205399" y="6562739"/>
            <a:ext cx="4942664" cy="25063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</a:rPr>
              <a:t>Gefahren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60" name="Rechteck 59"/>
          <p:cNvSpPr/>
          <p:nvPr/>
        </p:nvSpPr>
        <p:spPr>
          <a:xfrm>
            <a:off x="5328084" y="5373216"/>
            <a:ext cx="216024" cy="21602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 sz="1400" dirty="0"/>
          </a:p>
        </p:txBody>
      </p:sp>
      <p:sp>
        <p:nvSpPr>
          <p:cNvPr id="61" name="Rechteck 60"/>
          <p:cNvSpPr/>
          <p:nvPr/>
        </p:nvSpPr>
        <p:spPr>
          <a:xfrm>
            <a:off x="5575938" y="5283205"/>
            <a:ext cx="346055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400" dirty="0" smtClean="0"/>
              <a:t>Prima! Schreibe nun einen Text zu deiner Visualisierung. </a:t>
            </a:r>
          </a:p>
          <a:p>
            <a:r>
              <a:rPr lang="de-DE" sz="1400" dirty="0" smtClean="0"/>
              <a:t>Wenn du nicht weißt, wie du anfangen sollst, versuche es erst mündlich.</a:t>
            </a:r>
            <a:endParaRPr lang="de-DE" sz="1400" dirty="0"/>
          </a:p>
        </p:txBody>
      </p:sp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7145009"/>
              </p:ext>
            </p:extLst>
          </p:nvPr>
        </p:nvGraphicFramePr>
        <p:xfrm>
          <a:off x="5284375" y="1021699"/>
          <a:ext cx="3654882" cy="12675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3792"/>
                <a:gridCol w="1571090"/>
              </a:tblGrid>
              <a:tr h="596966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de-DE" sz="1600" b="1" dirty="0" smtClean="0"/>
                        <a:t>Wo?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de-DE" sz="1600" baseline="0" dirty="0" smtClean="0"/>
                        <a:t>tropischer Regenwald</a:t>
                      </a:r>
                    </a:p>
                  </a:txBody>
                  <a:tcPr/>
                </a:tc>
              </a:tr>
              <a:tr h="29310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de-DE" sz="1600" b="1" dirty="0" smtClean="0"/>
                        <a:t>Name</a:t>
                      </a:r>
                      <a:r>
                        <a:rPr lang="de-DE" sz="1600" b="1" baseline="0" dirty="0" smtClean="0"/>
                        <a:t> des Volkes?</a:t>
                      </a:r>
                      <a:endParaRPr lang="de-DE" sz="16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de-DE" sz="1600" baseline="0" dirty="0" err="1" smtClean="0"/>
                        <a:t>Korowai</a:t>
                      </a:r>
                      <a:endParaRPr lang="de-DE" sz="1600" baseline="0" dirty="0" smtClean="0"/>
                    </a:p>
                  </a:txBody>
                  <a:tcPr/>
                </a:tc>
              </a:tr>
              <a:tr h="29310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de-DE" sz="1600" b="1" dirty="0" smtClean="0"/>
                        <a:t>lebe</a:t>
                      </a:r>
                      <a:r>
                        <a:rPr lang="de-DE" sz="1600" b="1" baseline="0" dirty="0" smtClean="0"/>
                        <a:t>n wie in der …</a:t>
                      </a:r>
                      <a:r>
                        <a:rPr lang="de-DE" sz="1600" b="1" dirty="0" smtClean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de-DE" sz="1600" baseline="0" dirty="0" smtClean="0"/>
                        <a:t>Steinzeit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8575754"/>
              </p:ext>
            </p:extLst>
          </p:nvPr>
        </p:nvGraphicFramePr>
        <p:xfrm>
          <a:off x="5284375" y="2430491"/>
          <a:ext cx="3680114" cy="1005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02924"/>
                <a:gridCol w="1577190"/>
              </a:tblGrid>
              <a:tr h="302364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de-DE" sz="1600" b="1" dirty="0" smtClean="0"/>
                        <a:t>Was?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de-DE" sz="1600" baseline="0" dirty="0" smtClean="0"/>
                        <a:t>Baumhaus</a:t>
                      </a:r>
                    </a:p>
                  </a:txBody>
                  <a:tcPr/>
                </a:tc>
              </a:tr>
              <a:tr h="302364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de-DE" sz="1600" b="1" dirty="0" smtClean="0"/>
                        <a:t>Wie</a:t>
                      </a:r>
                      <a:r>
                        <a:rPr lang="de-DE" sz="1600" b="1" baseline="0" dirty="0" smtClean="0"/>
                        <a:t> hoch?</a:t>
                      </a:r>
                      <a:endParaRPr lang="de-DE" sz="16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de-DE" sz="1600" baseline="0" dirty="0" smtClean="0"/>
                        <a:t>40m</a:t>
                      </a:r>
                    </a:p>
                  </a:txBody>
                  <a:tcPr/>
                </a:tc>
              </a:tr>
              <a:tr h="302364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de-DE" sz="1600" b="1" dirty="0" smtClean="0"/>
                        <a:t>Warum</a:t>
                      </a:r>
                      <a:r>
                        <a:rPr lang="de-DE" sz="1600" b="1" baseline="0" dirty="0" smtClean="0"/>
                        <a:t>?</a:t>
                      </a:r>
                      <a:endParaRPr lang="de-DE" sz="16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de-DE" sz="1600" baseline="0" dirty="0" smtClean="0"/>
                        <a:t>Schutz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578515"/>
              </p:ext>
            </p:extLst>
          </p:nvPr>
        </p:nvGraphicFramePr>
        <p:xfrm>
          <a:off x="3059832" y="1093763"/>
          <a:ext cx="1939451" cy="5936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64095"/>
                <a:gridCol w="1075356"/>
              </a:tblGrid>
              <a:tr h="593692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de-DE" sz="1600" b="1" dirty="0" smtClean="0"/>
                        <a:t>Klima?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de-DE" sz="1600" baseline="0" dirty="0" smtClean="0"/>
                        <a:t>warm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de-DE" sz="1600" baseline="0" dirty="0" smtClean="0"/>
                        <a:t>feucht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9" name="Rechteck 48"/>
          <p:cNvSpPr/>
          <p:nvPr/>
        </p:nvSpPr>
        <p:spPr>
          <a:xfrm>
            <a:off x="5518326" y="6326317"/>
            <a:ext cx="4166242" cy="775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de-DE" sz="800" dirty="0">
                <a:solidFill>
                  <a:srgbClr val="000000"/>
                </a:solidFill>
                <a:ea typeface="Times New Roman" charset="0"/>
                <a:cs typeface="Times New Roman" charset="0"/>
              </a:rPr>
              <a:t>Zitierhinweis: </a:t>
            </a:r>
            <a:r>
              <a:rPr lang="de-DE" sz="800" dirty="0" err="1">
                <a:solidFill>
                  <a:srgbClr val="000000"/>
                </a:solidFill>
                <a:ea typeface="Times New Roman" charset="0"/>
                <a:cs typeface="Times New Roman" charset="0"/>
              </a:rPr>
              <a:t>Berkemeier</a:t>
            </a:r>
            <a:r>
              <a:rPr lang="de-DE" sz="800" dirty="0">
                <a:solidFill>
                  <a:srgbClr val="000000"/>
                </a:solidFill>
                <a:ea typeface="Times New Roman" charset="0"/>
                <a:cs typeface="Times New Roman" charset="0"/>
              </a:rPr>
              <a:t>, A. u. Projektteam (2017): </a:t>
            </a:r>
            <a:r>
              <a:rPr lang="de-DE" sz="800" dirty="0" err="1" smtClean="0">
                <a:solidFill>
                  <a:srgbClr val="000000"/>
                </a:solidFill>
                <a:ea typeface="Times New Roman" charset="0"/>
                <a:cs typeface="Times New Roman" charset="0"/>
              </a:rPr>
              <a:t>Korowai_Visualisierung</a:t>
            </a:r>
            <a:r>
              <a:rPr lang="de-DE" sz="800" dirty="0" smtClean="0">
                <a:solidFill>
                  <a:srgbClr val="000000"/>
                </a:solidFill>
                <a:ea typeface="Times New Roman" charset="0"/>
                <a:cs typeface="Times New Roman" charset="0"/>
              </a:rPr>
              <a:t>. </a:t>
            </a:r>
          </a:p>
          <a:p>
            <a:pPr>
              <a:spcAft>
                <a:spcPts val="0"/>
              </a:spcAft>
            </a:pPr>
            <a:r>
              <a:rPr lang="de-DE" sz="800" dirty="0" smtClean="0">
                <a:solidFill>
                  <a:srgbClr val="000000"/>
                </a:solidFill>
                <a:ea typeface="Times New Roman" charset="0"/>
                <a:cs typeface="Times New Roman" charset="0"/>
              </a:rPr>
              <a:t>Aus</a:t>
            </a:r>
            <a:r>
              <a:rPr lang="de-DE" sz="800" dirty="0">
                <a:solidFill>
                  <a:srgbClr val="000000"/>
                </a:solidFill>
                <a:ea typeface="Times New Roman" charset="0"/>
                <a:cs typeface="Times New Roman" charset="0"/>
              </a:rPr>
              <a:t>: Werkstattmaterialien zur Schreibförderung. Verfügbar unter: </a:t>
            </a:r>
            <a:endParaRPr lang="de-DE" sz="800" dirty="0" smtClean="0">
              <a:solidFill>
                <a:srgbClr val="000000"/>
              </a:solidFill>
              <a:ea typeface="Times New Roman" charset="0"/>
              <a:cs typeface="Times New Roman" charset="0"/>
            </a:endParaRPr>
          </a:p>
          <a:p>
            <a:pPr>
              <a:spcAft>
                <a:spcPts val="0"/>
              </a:spcAft>
            </a:pPr>
            <a:r>
              <a:rPr lang="de-DE" sz="800" u="sng" dirty="0" smtClean="0">
                <a:solidFill>
                  <a:srgbClr val="000000"/>
                </a:solidFill>
                <a:ea typeface="SimSun" charset="-122"/>
                <a:cs typeface="Times New Roman" charset="0"/>
                <a:hlinkClick r:id="rId15"/>
              </a:rPr>
              <a:t>https</a:t>
            </a:r>
            <a:r>
              <a:rPr lang="de-DE" sz="800" u="sng" dirty="0">
                <a:solidFill>
                  <a:srgbClr val="000000"/>
                </a:solidFill>
                <a:ea typeface="SimSun" charset="-122"/>
                <a:cs typeface="Times New Roman" charset="0"/>
                <a:hlinkClick r:id="rId15"/>
              </a:rPr>
              <a:t>://www.ph-heidelberg.de/sachtexte-schreiben.html</a:t>
            </a:r>
            <a:endParaRPr lang="de-DE" sz="800" dirty="0">
              <a:ea typeface="Times New Roman" charset="0"/>
            </a:endParaRPr>
          </a:p>
          <a:p>
            <a:pPr>
              <a:spcAft>
                <a:spcPts val="0"/>
              </a:spcAft>
            </a:pPr>
            <a:r>
              <a:rPr lang="de-DE" sz="1000" dirty="0">
                <a:ea typeface="Lucida Sans Unicode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de-DE" sz="1000" dirty="0">
                <a:ea typeface="Lucida Sans Unicode" charset="0"/>
              </a:rPr>
              <a:t> </a:t>
            </a:r>
            <a:endParaRPr lang="de-DE" sz="1000" dirty="0">
              <a:effectLst/>
              <a:ea typeface="Lucida Sans Unicode" charset="0"/>
            </a:endParaRPr>
          </a:p>
        </p:txBody>
      </p:sp>
      <p:sp>
        <p:nvSpPr>
          <p:cNvPr id="27" name="Geschweifte Klammer rechts 26"/>
          <p:cNvSpPr/>
          <p:nvPr/>
        </p:nvSpPr>
        <p:spPr>
          <a:xfrm>
            <a:off x="4662010" y="1844824"/>
            <a:ext cx="576064" cy="1551582"/>
          </a:xfrm>
          <a:prstGeom prst="rightBrace">
            <a:avLst>
              <a:gd name="adj1" fmla="val 43814"/>
              <a:gd name="adj2" fmla="val 50000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aphicFrame>
        <p:nvGraphicFramePr>
          <p:cNvPr id="28" name="Tabel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3336877"/>
              </p:ext>
            </p:extLst>
          </p:nvPr>
        </p:nvGraphicFramePr>
        <p:xfrm>
          <a:off x="5284375" y="3897583"/>
          <a:ext cx="3693234" cy="1341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05658"/>
                <a:gridCol w="1587576"/>
              </a:tblGrid>
              <a:tr h="303096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de-DE" sz="1600" b="1" dirty="0" smtClean="0"/>
                        <a:t>Was?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600" b="1" dirty="0" smtClean="0"/>
                        <a:t>Woraus?</a:t>
                      </a:r>
                      <a:endParaRPr lang="de-DE" sz="1600" b="1" dirty="0"/>
                    </a:p>
                  </a:txBody>
                  <a:tcPr/>
                </a:tc>
              </a:tr>
              <a:tr h="303096"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de-DE" sz="1600" baseline="0" dirty="0" smtClean="0"/>
                        <a:t>Dach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de-DE" sz="1600" baseline="0" dirty="0" smtClean="0"/>
                        <a:t>Palmwedel</a:t>
                      </a:r>
                    </a:p>
                  </a:txBody>
                  <a:tcPr/>
                </a:tc>
              </a:tr>
              <a:tr h="303096"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de-DE" sz="1600" baseline="0" dirty="0" smtClean="0"/>
                        <a:t>Boden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de-DE" sz="1600" baseline="0" dirty="0" smtClean="0"/>
                        <a:t>Baumrinde</a:t>
                      </a:r>
                    </a:p>
                  </a:txBody>
                  <a:tcPr/>
                </a:tc>
              </a:tr>
              <a:tr h="303096"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de-DE" sz="1600" baseline="0" dirty="0" smtClean="0"/>
                        <a:t>Wände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de-DE" sz="1600" baseline="0" dirty="0" smtClean="0"/>
                        <a:t>Blattstile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7144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harren\Desktop\Arbeitsblatt-Zeichnungen Korowai\Baumhaus.jpg"/>
          <p:cNvPicPr>
            <a:picLocks noChangeAspect="1" noChangeArrowheads="1"/>
          </p:cNvPicPr>
          <p:nvPr/>
        </p:nvPicPr>
        <p:blipFill rotWithShape="1">
          <a:blip r:embed="rId2" cstate="print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" t="-480" r="1533" b="480"/>
          <a:stretch/>
        </p:blipFill>
        <p:spPr bwMode="auto">
          <a:xfrm>
            <a:off x="215621" y="1021698"/>
            <a:ext cx="4932443" cy="53064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C:\Users\harren\Desktop\Arbeitsblatt-Zeichnungen Korowai\Korowai_Gefahren_Tiger.jpg"/>
          <p:cNvPicPr>
            <a:picLocks noChangeAspect="1" noChangeArrowheads="1"/>
          </p:cNvPicPr>
          <p:nvPr/>
        </p:nvPicPr>
        <p:blipFill>
          <a:blip r:embed="rId3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903" b="100000" l="4134" r="89961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2366" y="5373216"/>
            <a:ext cx="1449674" cy="878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C:\Users\harren\Desktop\Arbeitsblatt-Zeichnungen Korowai\Korowai_Gefahren_Lupe Käfer.jpg"/>
          <p:cNvPicPr>
            <a:picLocks noChangeAspect="1" noChangeArrowheads="1"/>
          </p:cNvPicPr>
          <p:nvPr/>
        </p:nvPicPr>
        <p:blipFill>
          <a:blip r:embed="rId5" cstate="print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301208"/>
            <a:ext cx="855088" cy="77929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chemeClr val="tx1"/>
            </a:solidFill>
          </a:ln>
        </p:spPr>
      </p:pic>
      <p:pic>
        <p:nvPicPr>
          <p:cNvPr id="7" name="Picture 5" descr="C:\Users\harren\Desktop\Arbeitsblatt-Zeichnungen Korowai\Korowai_Gefahren_Krieger.jpg"/>
          <p:cNvPicPr>
            <a:picLocks noChangeAspect="1" noChangeArrowheads="1"/>
          </p:cNvPicPr>
          <p:nvPr/>
        </p:nvPicPr>
        <p:blipFill>
          <a:blip r:embed="rId6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4788779"/>
            <a:ext cx="579888" cy="1451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C:\Users\harren\Desktop\Arbeitsblatt-Zeichnungen Korowai\Wolke1.jpg"/>
          <p:cNvPicPr>
            <a:picLocks noChangeAspect="1" noChangeArrowheads="1"/>
          </p:cNvPicPr>
          <p:nvPr/>
        </p:nvPicPr>
        <p:blipFill>
          <a:blip r:embed="rId8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5755" b="99150" l="2121" r="96345">
                        <a14:foregroundMark x1="26760" y1="52518" x2="26760" y2="52518"/>
                        <a14:foregroundMark x1="15388" y1="47874" x2="15388" y2="47874"/>
                        <a14:foregroundMark x1="14125" y1="61674" x2="14125" y2="61674"/>
                        <a14:foregroundMark x1="21706" y1="67168" x2="21706" y2="67168"/>
                        <a14:foregroundMark x1="29919" y1="83649" x2="29919" y2="83649"/>
                        <a14:foregroundMark x1="36236" y1="69915" x2="36236" y2="69915"/>
                        <a14:foregroundMark x1="41968" y1="57096" x2="41968" y2="57096"/>
                        <a14:foregroundMark x1="33078" y1="52518" x2="33078" y2="52518"/>
                        <a14:foregroundMark x1="49549" y1="91890" x2="49549" y2="91890"/>
                        <a14:foregroundMark x1="51444" y1="65337" x2="51444" y2="65337"/>
                        <a14:foregroundMark x1="59657" y1="54349" x2="59657" y2="54349"/>
                        <a14:foregroundMark x1="66606" y1="71746" x2="66606" y2="71746"/>
                        <a14:foregroundMark x1="77978" y1="69915" x2="77978" y2="69915"/>
                        <a14:foregroundMark x1="83078" y1="51602" x2="83078" y2="5160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87" y="1124744"/>
            <a:ext cx="1319343" cy="910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7" descr="C:\Users\harren\Desktop\Arbeitsblatt-Zeichnungen Korowai\Wolke2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3" y="1093764"/>
            <a:ext cx="1584176" cy="599922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C:\Users\harren\Desktop\Arbeitsblatt-Zeichnungen Korowai\Wolke1.jpg"/>
          <p:cNvPicPr>
            <a:picLocks noChangeAspect="1" noChangeArrowheads="1"/>
          </p:cNvPicPr>
          <p:nvPr/>
        </p:nvPicPr>
        <p:blipFill>
          <a:blip r:embed="rId11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916" b="95553" l="0" r="100000">
                        <a14:foregroundMark x1="83123" y1="49640" x2="83123" y2="49640"/>
                        <a14:foregroundMark x1="78023" y1="69915" x2="78023" y2="69915"/>
                        <a14:foregroundMark x1="67870" y1="67233" x2="67870" y2="67233"/>
                        <a14:foregroundMark x1="59747" y1="50948" x2="59747" y2="50948"/>
                        <a14:foregroundMark x1="50587" y1="65860" x2="50587" y2="65860"/>
                        <a14:foregroundMark x1="40433" y1="59058" x2="40433" y2="59058"/>
                        <a14:foregroundMark x1="35334" y1="71288" x2="35334" y2="71288"/>
                        <a14:foregroundMark x1="29242" y1="83453" x2="29242" y2="83453"/>
                        <a14:foregroundMark x1="27211" y1="50948" x2="27211" y2="50948"/>
                        <a14:foregroundMark x1="21074" y1="69915" x2="21074" y2="69915"/>
                        <a14:foregroundMark x1="16020" y1="48267" x2="16020" y2="48267"/>
                        <a14:foregroundMark x1="13989" y1="61805" x2="13989" y2="61805"/>
                        <a14:foregroundMark x1="48556" y1="87508" x2="48556" y2="87508"/>
                      </a14:backgroundRemoval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89305" y="1772816"/>
            <a:ext cx="1322455" cy="994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9" descr="C:\Users\harren\Desktop\Arbeitsblatt-Zeichnungen Korowai\Wolke4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5514" b="96491" l="299" r="99552">
                        <a14:foregroundMark x1="19552" y1="20050" x2="19552" y2="20050"/>
                        <a14:foregroundMark x1="20746" y1="50627" x2="20746" y2="50627"/>
                        <a14:foregroundMark x1="47612" y1="25063" x2="47612" y2="25063"/>
                        <a14:foregroundMark x1="66866" y1="12281" x2="66866" y2="12281"/>
                        <a14:foregroundMark x1="63433" y1="46617" x2="63433" y2="46617"/>
                        <a14:foregroundMark x1="75672" y1="75940" x2="75672" y2="75940"/>
                        <a14:foregroundMark x1="87313" y1="90727" x2="87313" y2="9072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2907" y="4293096"/>
            <a:ext cx="833122" cy="496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hteck 11"/>
          <p:cNvSpPr/>
          <p:nvPr/>
        </p:nvSpPr>
        <p:spPr>
          <a:xfrm>
            <a:off x="205399" y="6104229"/>
            <a:ext cx="1414273" cy="4143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400" b="1" dirty="0" smtClean="0">
                <a:solidFill>
                  <a:schemeClr val="tx1"/>
                </a:solidFill>
              </a:rPr>
              <a:t>Was?</a:t>
            </a:r>
          </a:p>
          <a:p>
            <a:pPr marL="285750" indent="-285750">
              <a:buFont typeface="Arial" charset="0"/>
              <a:buChar char="•"/>
            </a:pPr>
            <a:r>
              <a:rPr lang="de-DE" sz="1400" dirty="0">
                <a:solidFill>
                  <a:schemeClr val="tx1"/>
                </a:solidFill>
              </a:rPr>
              <a:t> </a:t>
            </a:r>
            <a:endParaRPr lang="de-DE" sz="1400" dirty="0" smtClean="0">
              <a:solidFill>
                <a:schemeClr val="tx1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3358086" y="6080498"/>
            <a:ext cx="1789977" cy="46471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sz="1400" b="1" dirty="0" smtClean="0">
              <a:solidFill>
                <a:schemeClr val="tx1"/>
              </a:solidFill>
            </a:endParaRPr>
          </a:p>
          <a:p>
            <a:r>
              <a:rPr lang="de-DE" sz="1400" b="1" dirty="0" smtClean="0">
                <a:solidFill>
                  <a:schemeClr val="tx1"/>
                </a:solidFill>
              </a:rPr>
              <a:t>Was?</a:t>
            </a:r>
          </a:p>
          <a:p>
            <a:pPr marL="285750" indent="-285750">
              <a:buFont typeface="Arial" charset="0"/>
              <a:buChar char="•"/>
            </a:pPr>
            <a:r>
              <a:rPr lang="de-DE" sz="1400" dirty="0">
                <a:solidFill>
                  <a:schemeClr val="tx1"/>
                </a:solidFill>
              </a:rPr>
              <a:t> </a:t>
            </a:r>
            <a:endParaRPr lang="de-DE" sz="1400" dirty="0" smtClean="0">
              <a:solidFill>
                <a:schemeClr val="tx1"/>
              </a:solidFill>
            </a:endParaRPr>
          </a:p>
          <a:p>
            <a:pPr algn="ctr"/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4" name="Rechteck 13"/>
          <p:cNvSpPr/>
          <p:nvPr/>
        </p:nvSpPr>
        <p:spPr>
          <a:xfrm>
            <a:off x="1979712" y="6104230"/>
            <a:ext cx="1070606" cy="4286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400" b="1" dirty="0" smtClean="0">
                <a:solidFill>
                  <a:schemeClr val="tx1"/>
                </a:solidFill>
              </a:rPr>
              <a:t>Wer?</a:t>
            </a:r>
            <a:endParaRPr lang="de-DE" sz="1400" b="1" dirty="0">
              <a:solidFill>
                <a:schemeClr val="tx1"/>
              </a:solidFill>
            </a:endParaRPr>
          </a:p>
          <a:p>
            <a:pPr marL="285750" indent="-285750">
              <a:buFont typeface="Arial" charset="0"/>
              <a:buChar char="•"/>
            </a:pPr>
            <a:r>
              <a:rPr lang="de-DE" sz="1400" dirty="0">
                <a:solidFill>
                  <a:schemeClr val="tx1"/>
                </a:solidFill>
              </a:rPr>
              <a:t> </a:t>
            </a:r>
            <a:endParaRPr lang="de-DE" sz="1400" dirty="0">
              <a:solidFill>
                <a:schemeClr val="tx1"/>
              </a:solidFill>
            </a:endParaRPr>
          </a:p>
        </p:txBody>
      </p:sp>
      <p:graphicFrame>
        <p:nvGraphicFramePr>
          <p:cNvPr id="15" name="Inhaltsplatzhalt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03658640"/>
              </p:ext>
            </p:extLst>
          </p:nvPr>
        </p:nvGraphicFramePr>
        <p:xfrm>
          <a:off x="179512" y="128052"/>
          <a:ext cx="8784976" cy="70319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8784976"/>
              </a:tblGrid>
              <a:tr h="3600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b="1" dirty="0" smtClean="0"/>
                        <a:t>Überschrift: </a:t>
                      </a:r>
                      <a:endParaRPr lang="de-DE" sz="2000" b="1" dirty="0" smtClean="0">
                        <a:effectLst/>
                      </a:endParaRP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de-DE" sz="1200" dirty="0" smtClean="0">
                          <a:effectLst/>
                        </a:rPr>
                        <a:t>Name:                                                                                                                                                   Datum:</a:t>
                      </a:r>
                      <a:endParaRPr lang="de-DE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cxnSp>
        <p:nvCxnSpPr>
          <p:cNvPr id="16" name="Gerade Verbindung mit Pfeil 15"/>
          <p:cNvCxnSpPr/>
          <p:nvPr/>
        </p:nvCxnSpPr>
        <p:spPr>
          <a:xfrm flipH="1" flipV="1">
            <a:off x="1619672" y="4365104"/>
            <a:ext cx="3664703" cy="720080"/>
          </a:xfrm>
          <a:prstGeom prst="straightConnector1">
            <a:avLst/>
          </a:prstGeom>
          <a:ln w="57150">
            <a:solidFill>
              <a:schemeClr val="bg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mit Pfeil 16"/>
          <p:cNvCxnSpPr/>
          <p:nvPr/>
        </p:nvCxnSpPr>
        <p:spPr>
          <a:xfrm flipH="1" flipV="1">
            <a:off x="3779913" y="3396407"/>
            <a:ext cx="1504462" cy="1392372"/>
          </a:xfrm>
          <a:prstGeom prst="straightConnector1">
            <a:avLst/>
          </a:prstGeom>
          <a:ln w="57150">
            <a:solidFill>
              <a:schemeClr val="bg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mit Pfeil 17"/>
          <p:cNvCxnSpPr/>
          <p:nvPr/>
        </p:nvCxnSpPr>
        <p:spPr>
          <a:xfrm flipH="1" flipV="1">
            <a:off x="3635896" y="2269878"/>
            <a:ext cx="1692188" cy="2167234"/>
          </a:xfrm>
          <a:prstGeom prst="straightConnector1">
            <a:avLst/>
          </a:prstGeom>
          <a:ln w="57150">
            <a:solidFill>
              <a:schemeClr val="bg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hteck 18"/>
          <p:cNvSpPr/>
          <p:nvPr/>
        </p:nvSpPr>
        <p:spPr>
          <a:xfrm>
            <a:off x="205399" y="6562739"/>
            <a:ext cx="4942664" cy="25063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</a:rPr>
              <a:t>Gefahren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20" name="Rechteck 19"/>
          <p:cNvSpPr/>
          <p:nvPr/>
        </p:nvSpPr>
        <p:spPr>
          <a:xfrm>
            <a:off x="5328084" y="5373216"/>
            <a:ext cx="216024" cy="21602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 sz="1400" dirty="0"/>
          </a:p>
        </p:txBody>
      </p:sp>
      <p:sp>
        <p:nvSpPr>
          <p:cNvPr id="21" name="Rechteck 20"/>
          <p:cNvSpPr/>
          <p:nvPr/>
        </p:nvSpPr>
        <p:spPr>
          <a:xfrm>
            <a:off x="5575938" y="5283205"/>
            <a:ext cx="346055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400" dirty="0" smtClean="0"/>
              <a:t>Prima! Schreibe nun einen Text zu deiner Visualisierung. </a:t>
            </a:r>
          </a:p>
          <a:p>
            <a:r>
              <a:rPr lang="de-DE" sz="1400" dirty="0" smtClean="0"/>
              <a:t>Wenn du nicht weißt, wie du anfangen sollst, versuche es erst mündlich.</a:t>
            </a:r>
            <a:endParaRPr lang="de-DE" sz="1400" dirty="0"/>
          </a:p>
        </p:txBody>
      </p:sp>
      <p:graphicFrame>
        <p:nvGraphicFramePr>
          <p:cNvPr id="22" name="Tabel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2973233"/>
              </p:ext>
            </p:extLst>
          </p:nvPr>
        </p:nvGraphicFramePr>
        <p:xfrm>
          <a:off x="5284375" y="1021699"/>
          <a:ext cx="3654882" cy="12675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3792"/>
                <a:gridCol w="1571090"/>
              </a:tblGrid>
              <a:tr h="596966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de-DE" sz="1600" b="1" dirty="0" smtClean="0"/>
                        <a:t>Wo?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de-DE" sz="1600" baseline="0" dirty="0" smtClean="0"/>
                        <a:t> </a:t>
                      </a:r>
                      <a:endParaRPr lang="de-DE" sz="1600" baseline="0" dirty="0" smtClean="0"/>
                    </a:p>
                  </a:txBody>
                  <a:tcPr/>
                </a:tc>
              </a:tr>
              <a:tr h="29310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de-DE" sz="1600" b="1" dirty="0" smtClean="0"/>
                        <a:t>Name</a:t>
                      </a:r>
                      <a:r>
                        <a:rPr lang="de-DE" sz="1600" b="1" baseline="0" dirty="0" smtClean="0"/>
                        <a:t> des Volkes?</a:t>
                      </a:r>
                      <a:endParaRPr lang="de-DE" sz="16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de-DE" sz="1600" baseline="0" dirty="0" smtClean="0"/>
                        <a:t> </a:t>
                      </a:r>
                      <a:endParaRPr lang="de-DE" sz="1600" baseline="0" dirty="0" smtClean="0"/>
                    </a:p>
                  </a:txBody>
                  <a:tcPr/>
                </a:tc>
              </a:tr>
              <a:tr h="29310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de-DE" sz="1600" b="1" dirty="0" smtClean="0"/>
                        <a:t>lebe</a:t>
                      </a:r>
                      <a:r>
                        <a:rPr lang="de-DE" sz="1600" b="1" baseline="0" dirty="0" smtClean="0"/>
                        <a:t>n wie in der …</a:t>
                      </a:r>
                      <a:r>
                        <a:rPr lang="de-DE" sz="1600" b="1" dirty="0" smtClean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de-DE" sz="1600" baseline="0" dirty="0" smtClean="0"/>
                        <a:t> </a:t>
                      </a:r>
                      <a:endParaRPr lang="de-DE" sz="1600" baseline="0" dirty="0" smtClean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3" name="Tabel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8383161"/>
              </p:ext>
            </p:extLst>
          </p:nvPr>
        </p:nvGraphicFramePr>
        <p:xfrm>
          <a:off x="5284375" y="2430491"/>
          <a:ext cx="3680114" cy="1005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02924"/>
                <a:gridCol w="1577190"/>
              </a:tblGrid>
              <a:tr h="302364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de-DE" sz="1600" b="1" dirty="0" smtClean="0"/>
                        <a:t>Was?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de-DE" sz="1600" baseline="0" dirty="0" smtClean="0"/>
                        <a:t> </a:t>
                      </a:r>
                      <a:endParaRPr lang="de-DE" sz="1600" baseline="0" dirty="0" smtClean="0"/>
                    </a:p>
                  </a:txBody>
                  <a:tcPr/>
                </a:tc>
              </a:tr>
              <a:tr h="302364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de-DE" sz="1600" b="1" dirty="0" smtClean="0"/>
                        <a:t>Wie</a:t>
                      </a:r>
                      <a:r>
                        <a:rPr lang="de-DE" sz="1600" b="1" baseline="0" dirty="0" smtClean="0"/>
                        <a:t> hoch?</a:t>
                      </a:r>
                      <a:endParaRPr lang="de-DE" sz="16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de-DE" sz="1600" baseline="0" dirty="0" smtClean="0"/>
                        <a:t> </a:t>
                      </a:r>
                      <a:endParaRPr lang="de-DE" sz="1600" baseline="0" dirty="0" smtClean="0"/>
                    </a:p>
                  </a:txBody>
                  <a:tcPr/>
                </a:tc>
              </a:tr>
              <a:tr h="302364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de-DE" sz="1600" b="1" dirty="0" smtClean="0"/>
                        <a:t>Warum</a:t>
                      </a:r>
                      <a:r>
                        <a:rPr lang="de-DE" sz="1600" b="1" baseline="0" dirty="0" smtClean="0"/>
                        <a:t>?</a:t>
                      </a:r>
                      <a:endParaRPr lang="de-DE" sz="16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de-DE" sz="1600" baseline="0" dirty="0" smtClean="0"/>
                        <a:t> </a:t>
                      </a:r>
                      <a:endParaRPr lang="de-DE" sz="1600" baseline="0" dirty="0" smtClean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4" name="Tabel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2894537"/>
              </p:ext>
            </p:extLst>
          </p:nvPr>
        </p:nvGraphicFramePr>
        <p:xfrm>
          <a:off x="3059832" y="1093763"/>
          <a:ext cx="1939451" cy="5936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64095"/>
                <a:gridCol w="1075356"/>
              </a:tblGrid>
              <a:tr h="593692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de-DE" sz="1600" b="1" dirty="0" smtClean="0"/>
                        <a:t>Klima?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de-DE" sz="1600" baseline="0" dirty="0" smtClean="0"/>
                        <a:t> </a:t>
                      </a:r>
                      <a:endParaRPr lang="de-DE" sz="1600" baseline="0" dirty="0" smtClean="0"/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de-DE" sz="1600" baseline="0" dirty="0" smtClean="0"/>
                        <a:t> </a:t>
                      </a:r>
                      <a:endParaRPr lang="de-DE" sz="1600" baseline="0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5" name="Rechteck 24"/>
          <p:cNvSpPr/>
          <p:nvPr/>
        </p:nvSpPr>
        <p:spPr>
          <a:xfrm>
            <a:off x="5518326" y="6326317"/>
            <a:ext cx="4166242" cy="775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de-DE" sz="800" dirty="0">
                <a:solidFill>
                  <a:srgbClr val="000000"/>
                </a:solidFill>
                <a:ea typeface="Times New Roman" charset="0"/>
                <a:cs typeface="Times New Roman" charset="0"/>
              </a:rPr>
              <a:t>Zitierhinweis: </a:t>
            </a:r>
            <a:r>
              <a:rPr lang="de-DE" sz="800" dirty="0" err="1">
                <a:solidFill>
                  <a:srgbClr val="000000"/>
                </a:solidFill>
                <a:ea typeface="Times New Roman" charset="0"/>
                <a:cs typeface="Times New Roman" charset="0"/>
              </a:rPr>
              <a:t>Berkemeier</a:t>
            </a:r>
            <a:r>
              <a:rPr lang="de-DE" sz="800" dirty="0">
                <a:solidFill>
                  <a:srgbClr val="000000"/>
                </a:solidFill>
                <a:ea typeface="Times New Roman" charset="0"/>
                <a:cs typeface="Times New Roman" charset="0"/>
              </a:rPr>
              <a:t>, A. u. Projektteam (2017): </a:t>
            </a:r>
            <a:r>
              <a:rPr lang="de-DE" sz="800" dirty="0" err="1" smtClean="0">
                <a:solidFill>
                  <a:srgbClr val="000000"/>
                </a:solidFill>
                <a:ea typeface="Times New Roman" charset="0"/>
                <a:cs typeface="Times New Roman" charset="0"/>
              </a:rPr>
              <a:t>Korowai_Visualisierung</a:t>
            </a:r>
            <a:r>
              <a:rPr lang="de-DE" sz="800" dirty="0" smtClean="0">
                <a:solidFill>
                  <a:srgbClr val="000000"/>
                </a:solidFill>
                <a:ea typeface="Times New Roman" charset="0"/>
                <a:cs typeface="Times New Roman" charset="0"/>
              </a:rPr>
              <a:t>. </a:t>
            </a:r>
          </a:p>
          <a:p>
            <a:pPr>
              <a:spcAft>
                <a:spcPts val="0"/>
              </a:spcAft>
            </a:pPr>
            <a:r>
              <a:rPr lang="de-DE" sz="800" dirty="0" smtClean="0">
                <a:solidFill>
                  <a:srgbClr val="000000"/>
                </a:solidFill>
                <a:ea typeface="Times New Roman" charset="0"/>
                <a:cs typeface="Times New Roman" charset="0"/>
              </a:rPr>
              <a:t>Aus</a:t>
            </a:r>
            <a:r>
              <a:rPr lang="de-DE" sz="800" dirty="0">
                <a:solidFill>
                  <a:srgbClr val="000000"/>
                </a:solidFill>
                <a:ea typeface="Times New Roman" charset="0"/>
                <a:cs typeface="Times New Roman" charset="0"/>
              </a:rPr>
              <a:t>: Werkstattmaterialien zur Schreibförderung. Verfügbar unter: </a:t>
            </a:r>
            <a:endParaRPr lang="de-DE" sz="800" dirty="0" smtClean="0">
              <a:solidFill>
                <a:srgbClr val="000000"/>
              </a:solidFill>
              <a:ea typeface="Times New Roman" charset="0"/>
              <a:cs typeface="Times New Roman" charset="0"/>
            </a:endParaRPr>
          </a:p>
          <a:p>
            <a:pPr>
              <a:spcAft>
                <a:spcPts val="0"/>
              </a:spcAft>
            </a:pPr>
            <a:r>
              <a:rPr lang="de-DE" sz="800" u="sng" dirty="0" smtClean="0">
                <a:solidFill>
                  <a:srgbClr val="000000"/>
                </a:solidFill>
                <a:ea typeface="SimSun" charset="-122"/>
                <a:cs typeface="Times New Roman" charset="0"/>
                <a:hlinkClick r:id="rId15"/>
              </a:rPr>
              <a:t>https</a:t>
            </a:r>
            <a:r>
              <a:rPr lang="de-DE" sz="800" u="sng" dirty="0">
                <a:solidFill>
                  <a:srgbClr val="000000"/>
                </a:solidFill>
                <a:ea typeface="SimSun" charset="-122"/>
                <a:cs typeface="Times New Roman" charset="0"/>
                <a:hlinkClick r:id="rId15"/>
              </a:rPr>
              <a:t>://www.ph-heidelberg.de/sachtexte-schreiben.html</a:t>
            </a:r>
            <a:endParaRPr lang="de-DE" sz="800" dirty="0">
              <a:ea typeface="Times New Roman" charset="0"/>
            </a:endParaRPr>
          </a:p>
          <a:p>
            <a:pPr>
              <a:spcAft>
                <a:spcPts val="0"/>
              </a:spcAft>
            </a:pPr>
            <a:r>
              <a:rPr lang="de-DE" sz="1000" dirty="0">
                <a:ea typeface="Lucida Sans Unicode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de-DE" sz="1000" dirty="0">
                <a:ea typeface="Lucida Sans Unicode" charset="0"/>
              </a:rPr>
              <a:t> </a:t>
            </a:r>
            <a:endParaRPr lang="de-DE" sz="1000" dirty="0">
              <a:effectLst/>
              <a:ea typeface="Lucida Sans Unicode" charset="0"/>
            </a:endParaRPr>
          </a:p>
        </p:txBody>
      </p:sp>
      <p:sp>
        <p:nvSpPr>
          <p:cNvPr id="26" name="Geschweifte Klammer rechts 25"/>
          <p:cNvSpPr/>
          <p:nvPr/>
        </p:nvSpPr>
        <p:spPr>
          <a:xfrm>
            <a:off x="4662010" y="1844824"/>
            <a:ext cx="576064" cy="1551582"/>
          </a:xfrm>
          <a:prstGeom prst="rightBrace">
            <a:avLst>
              <a:gd name="adj1" fmla="val 43814"/>
              <a:gd name="adj2" fmla="val 50000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aphicFrame>
        <p:nvGraphicFramePr>
          <p:cNvPr id="27" name="Tabel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2306930"/>
              </p:ext>
            </p:extLst>
          </p:nvPr>
        </p:nvGraphicFramePr>
        <p:xfrm>
          <a:off x="5284375" y="3897583"/>
          <a:ext cx="3693234" cy="1341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05658"/>
                <a:gridCol w="1587576"/>
              </a:tblGrid>
              <a:tr h="303096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de-DE" sz="1600" b="1" dirty="0" smtClean="0"/>
                        <a:t>Was?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600" b="1" dirty="0" smtClean="0"/>
                        <a:t>Woraus?</a:t>
                      </a:r>
                      <a:endParaRPr lang="de-DE" sz="1600" b="1" dirty="0"/>
                    </a:p>
                  </a:txBody>
                  <a:tcPr/>
                </a:tc>
              </a:tr>
              <a:tr h="303096"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de-DE" sz="1600" baseline="0" dirty="0" smtClean="0"/>
                        <a:t> </a:t>
                      </a:r>
                      <a:endParaRPr lang="de-DE" sz="1600" baseline="0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de-DE" sz="1600" baseline="0" dirty="0" smtClean="0"/>
                        <a:t> </a:t>
                      </a:r>
                      <a:endParaRPr lang="de-DE" sz="1600" baseline="0" dirty="0" smtClean="0"/>
                    </a:p>
                  </a:txBody>
                  <a:tcPr/>
                </a:tc>
              </a:tr>
              <a:tr h="303096"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de-DE" sz="1600" baseline="0" dirty="0" smtClean="0"/>
                        <a:t> </a:t>
                      </a:r>
                      <a:endParaRPr lang="de-DE" sz="1600" baseline="0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de-DE" sz="1600" baseline="0" dirty="0" smtClean="0"/>
                        <a:t> </a:t>
                      </a:r>
                      <a:endParaRPr lang="de-DE" sz="1600" baseline="0" dirty="0" smtClean="0"/>
                    </a:p>
                  </a:txBody>
                  <a:tcPr/>
                </a:tc>
              </a:tr>
              <a:tr h="303096"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de-DE" sz="1600" baseline="0" dirty="0" smtClean="0"/>
                        <a:t> </a:t>
                      </a:r>
                      <a:endParaRPr lang="de-DE" sz="1600" baseline="0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de-DE" sz="1600" baseline="0" dirty="0" smtClean="0"/>
                        <a:t> </a:t>
                      </a:r>
                      <a:endParaRPr lang="de-DE" sz="1600" baseline="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1705584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224</Words>
  <Application>Microsoft Macintosh PowerPoint</Application>
  <PresentationFormat>Bildschirmpräsentation (4:3)</PresentationFormat>
  <Paragraphs>80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8" baseType="lpstr">
      <vt:lpstr>Arial</vt:lpstr>
      <vt:lpstr>Calibri</vt:lpstr>
      <vt:lpstr>Lucida Sans Unicode</vt:lpstr>
      <vt:lpstr>SimSun</vt:lpstr>
      <vt:lpstr>Times New Roman</vt:lpstr>
      <vt:lpstr>Larissa-Design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15.0035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Inga Harren</dc:creator>
  <cp:lastModifiedBy>Sarah Haug</cp:lastModifiedBy>
  <cp:revision>24</cp:revision>
  <dcterms:created xsi:type="dcterms:W3CDTF">2014-10-07T08:40:25Z</dcterms:created>
  <dcterms:modified xsi:type="dcterms:W3CDTF">2017-07-18T08:07:45Z</dcterms:modified>
</cp:coreProperties>
</file>