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F9E7"/>
    <a:srgbClr val="61E4A7"/>
    <a:srgbClr val="C219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683"/>
    <p:restoredTop sz="94712"/>
  </p:normalViewPr>
  <p:slideViewPr>
    <p:cSldViewPr snapToGrid="0" snapToObjects="1">
      <p:cViewPr varScale="1">
        <p:scale>
          <a:sx n="129" d="100"/>
          <a:sy n="129" d="100"/>
        </p:scale>
        <p:origin x="8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5B4796-5169-D941-B0A1-557F00BB0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1478E4F-1583-D243-88A9-446A0BFF47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149E6E-91BE-9E4D-BE6E-A32AD9A1E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D43B-7B86-9745-97B3-DAF03FBC6042}" type="datetimeFigureOut">
              <a:rPr lang="de-DE" smtClean="0"/>
              <a:t>17.08.25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5ABF83-4601-9746-A00D-2A5D5B800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D94396-F6F3-4D40-8CAF-975AD22CE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A8C-E38B-084A-B8EA-BA34F5817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854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0F0DED-00BC-AD43-AC96-C2596578D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77784EC-E1E2-A643-AC6D-E1506A2B2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C18327-014D-4148-ACF0-976CE32B5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D43B-7B86-9745-97B3-DAF03FBC6042}" type="datetimeFigureOut">
              <a:rPr lang="de-DE" smtClean="0"/>
              <a:t>17.08.25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9AE6AE-BF02-0842-AF69-64EEE56C3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935283-5A19-0445-9873-4ABA9FC9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A8C-E38B-084A-B8EA-BA34F5817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434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43364B3-8D9A-6E4E-85E6-84CE9793CC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3A0FEA-77F7-584A-8754-893F242829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DA965B-04DA-4348-92D7-5D7A1244C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D43B-7B86-9745-97B3-DAF03FBC6042}" type="datetimeFigureOut">
              <a:rPr lang="de-DE" smtClean="0"/>
              <a:t>17.08.25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A938CD-FE75-A14C-A153-11E4B266F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B96E34-7E9D-9040-9688-CBDD269C1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A8C-E38B-084A-B8EA-BA34F5817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146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A96F84-7362-E141-A91A-6D44A52F1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3C90E8-7C31-6C41-BD77-E7D786DF0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7B23B4-F783-B543-95C1-DFFDD5D1C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D43B-7B86-9745-97B3-DAF03FBC6042}" type="datetimeFigureOut">
              <a:rPr lang="de-DE" smtClean="0"/>
              <a:t>17.08.25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2FC082-F516-754B-AD21-3D6F06F66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9B4611-A560-3744-A479-EEBE6C254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A8C-E38B-084A-B8EA-BA34F5817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881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51A806-F3CE-FD41-9747-AC4221C0E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F3FC999-8CC4-7640-B940-3F32B0633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66F622-30F1-174B-87BD-14ED7EA6A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D43B-7B86-9745-97B3-DAF03FBC6042}" type="datetimeFigureOut">
              <a:rPr lang="de-DE" smtClean="0"/>
              <a:t>17.08.25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EFF0D8-BE61-6145-9B79-274EC413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BFBF53-2412-7849-A848-FDCD628B1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A8C-E38B-084A-B8EA-BA34F5817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77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ED882A-E181-494D-9133-53E031009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EB8B22-D81D-EB49-80B6-75F3B5DB7D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88F70AC-3FF3-3C4E-B411-80E606EC5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A56124-AA5B-0145-A174-F3902B0A8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D43B-7B86-9745-97B3-DAF03FBC6042}" type="datetimeFigureOut">
              <a:rPr lang="de-DE" smtClean="0"/>
              <a:t>17.08.25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0C904DB-EBBA-4A41-8F30-397A4C8B3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7726413-8459-5D45-9658-350507424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A8C-E38B-084A-B8EA-BA34F5817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63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C14728-BACE-144A-B8D7-82F729007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98AADC-2415-E24B-A290-A9B082602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AE2529-A81F-4E4F-AC16-5C12A1066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07635B3-DF39-7A4D-ADFC-DEB6716206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72A1CE0-8D47-EE4A-B4ED-D9B1F61F77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8641BBB-A1C1-CA49-8301-476DAC68C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D43B-7B86-9745-97B3-DAF03FBC6042}" type="datetimeFigureOut">
              <a:rPr lang="de-DE" smtClean="0"/>
              <a:t>17.08.25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E4FB8BA-832B-EA4F-B417-031A24B59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F0117BA-3C50-B147-8D6C-E2C2DE121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A8C-E38B-084A-B8EA-BA34F5817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41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FEDB9-ABAE-994D-B2EB-AE7C2768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B5B8228-E835-7547-ABFD-25E5FB144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D43B-7B86-9745-97B3-DAF03FBC6042}" type="datetimeFigureOut">
              <a:rPr lang="de-DE" smtClean="0"/>
              <a:t>17.08.25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E5D9B07-DD4C-E741-91B9-7C222921C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B1A6D18-BC74-A244-ADC8-61904BF3E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A8C-E38B-084A-B8EA-BA34F5817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090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3161CA0-9AA0-7F42-997C-09243A23F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D43B-7B86-9745-97B3-DAF03FBC6042}" type="datetimeFigureOut">
              <a:rPr lang="de-DE" smtClean="0"/>
              <a:t>17.08.25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4660617-ABB9-3246-95CC-54BF963B1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E1EFE5C-43CC-5D4B-88A7-7DC595A66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A8C-E38B-084A-B8EA-BA34F5817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893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52BB3F-4809-EF42-B1BD-36475C6F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6207A3-8BFA-BE4F-B7C9-FE66E844A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DCA4004-D72D-344B-AF4D-2332895B5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87D93D0-FB70-1142-807E-263CF6493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D43B-7B86-9745-97B3-DAF03FBC6042}" type="datetimeFigureOut">
              <a:rPr lang="de-DE" smtClean="0"/>
              <a:t>17.08.25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23223AB-CF26-0841-BB78-ABFF55003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80B611E-0574-B942-BD66-CFC5B76B4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A8C-E38B-084A-B8EA-BA34F5817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504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7D0A0F-F359-7F45-8063-D036071E0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9715DEA-5A7C-9D45-B5F9-BF00D13C0A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B83270-76FA-7A41-B1C2-64C64825CD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621FA5-7208-1540-A43A-276415FD4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D43B-7B86-9745-97B3-DAF03FBC6042}" type="datetimeFigureOut">
              <a:rPr lang="de-DE" smtClean="0"/>
              <a:t>17.08.25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69D8D1-B724-E247-9115-FBB17020D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3691052-7426-844A-B906-9D63490F1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FA8C-E38B-084A-B8EA-BA34F5817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180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9469732-AFFE-F249-9BF4-934D1D2D9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D043124-C4D8-6E4B-A937-F0234D922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A27430-89E3-BC43-95D2-640F8343EC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AD43B-7B86-9745-97B3-DAF03FBC6042}" type="datetimeFigureOut">
              <a:rPr lang="de-DE" smtClean="0"/>
              <a:t>17.08.25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DAFB41-A956-D04F-A72C-60D3C1395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5803D0-6D78-1B49-BE43-93C8CC5A8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0FA8C-E38B-084A-B8EA-BA34F5817F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718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10F2C2-6E00-85F9-E938-AE960226D4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316BC2F7-2A7B-723B-A2D2-367F3BFD525E}"/>
              </a:ext>
            </a:extLst>
          </p:cNvPr>
          <p:cNvSpPr txBox="1"/>
          <p:nvPr/>
        </p:nvSpPr>
        <p:spPr>
          <a:xfrm>
            <a:off x="428196" y="173952"/>
            <a:ext cx="110314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Blockveranstaltungen des Faches Kunst im </a:t>
            </a:r>
            <a:r>
              <a:rPr lang="de-DE" sz="2800" b="1" dirty="0" err="1"/>
              <a:t>WiSe</a:t>
            </a:r>
            <a:r>
              <a:rPr lang="de-DE" sz="2800" b="1" dirty="0"/>
              <a:t> 25/26</a:t>
            </a:r>
          </a:p>
          <a:p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4D6B59-9183-29E8-4FCE-651D36C6061E}"/>
              </a:ext>
            </a:extLst>
          </p:cNvPr>
          <p:cNvSpPr/>
          <p:nvPr/>
        </p:nvSpPr>
        <p:spPr>
          <a:xfrm>
            <a:off x="6212606" y="803026"/>
            <a:ext cx="2673966" cy="18697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50" b="1" dirty="0" err="1">
                <a:solidFill>
                  <a:schemeClr val="tx1"/>
                </a:solidFill>
              </a:rPr>
              <a:t>Josha</a:t>
            </a:r>
            <a:r>
              <a:rPr lang="de-DE" sz="1050" b="1" dirty="0">
                <a:solidFill>
                  <a:schemeClr val="tx1"/>
                </a:solidFill>
              </a:rPr>
              <a:t> Steffens </a:t>
            </a:r>
            <a:endParaRPr lang="de-DE" sz="1050" dirty="0">
              <a:solidFill>
                <a:schemeClr val="tx1"/>
              </a:solidFill>
            </a:endParaRPr>
          </a:p>
          <a:p>
            <a:r>
              <a:rPr lang="de-DE" sz="1050" b="1" dirty="0">
                <a:solidFill>
                  <a:schemeClr val="tx1"/>
                </a:solidFill>
              </a:rPr>
              <a:t>Blackout – Wenn es keine Farbe mehr gibt</a:t>
            </a:r>
            <a:endParaRPr lang="de-DE" sz="1050" dirty="0">
              <a:solidFill>
                <a:schemeClr val="tx1"/>
              </a:solidFill>
            </a:endParaRPr>
          </a:p>
          <a:p>
            <a:r>
              <a:rPr lang="de-DE" sz="1050" dirty="0">
                <a:solidFill>
                  <a:schemeClr val="tx1"/>
                </a:solidFill>
              </a:rPr>
              <a:t>Künstlerisches Projekt – </a:t>
            </a:r>
            <a:r>
              <a:rPr lang="de-DE" sz="1050" dirty="0" err="1">
                <a:solidFill>
                  <a:schemeClr val="tx1"/>
                </a:solidFill>
              </a:rPr>
              <a:t>Artistic</a:t>
            </a:r>
            <a:r>
              <a:rPr lang="de-DE" sz="1050" dirty="0">
                <a:solidFill>
                  <a:schemeClr val="tx1"/>
                </a:solidFill>
              </a:rPr>
              <a:t> Research</a:t>
            </a:r>
            <a:br>
              <a:rPr lang="de-DE" sz="1050" dirty="0">
                <a:solidFill>
                  <a:schemeClr val="tx1"/>
                </a:solidFill>
              </a:rPr>
            </a:br>
            <a:endParaRPr lang="de-DE" sz="1050" dirty="0">
              <a:solidFill>
                <a:schemeClr val="tx1"/>
              </a:solidFill>
            </a:endParaRPr>
          </a:p>
          <a:p>
            <a:r>
              <a:rPr lang="de-DE" sz="1050" b="1" dirty="0">
                <a:solidFill>
                  <a:schemeClr val="tx1"/>
                </a:solidFill>
              </a:rPr>
              <a:t>Blockveranstaltungen</a:t>
            </a:r>
            <a:r>
              <a:rPr lang="de-DE" sz="1050" dirty="0">
                <a:solidFill>
                  <a:schemeClr val="tx1"/>
                </a:solidFill>
              </a:rPr>
              <a:t>:</a:t>
            </a:r>
          </a:p>
          <a:p>
            <a:r>
              <a:rPr lang="de-DE" sz="1050" dirty="0">
                <a:solidFill>
                  <a:schemeClr val="tx1"/>
                </a:solidFill>
              </a:rPr>
              <a:t>12.12.2025, 14.00-20.00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13.12.2025, 10.00-18.00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16.01.2026, 14.00-20.00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17.01.2026, 10.00-18.00 Uhr</a:t>
            </a:r>
            <a:br>
              <a:rPr lang="de-DE" sz="1050" dirty="0">
                <a:solidFill>
                  <a:schemeClr val="tx1"/>
                </a:solidFill>
              </a:rPr>
            </a:br>
            <a:endParaRPr lang="de-DE" sz="1050" dirty="0">
              <a:solidFill>
                <a:schemeClr val="tx1"/>
              </a:solidFill>
            </a:endParaRPr>
          </a:p>
          <a:p>
            <a:r>
              <a:rPr lang="de-DE" sz="1050" b="1" dirty="0">
                <a:solidFill>
                  <a:schemeClr val="tx1"/>
                </a:solidFill>
              </a:rPr>
              <a:t>Ort:</a:t>
            </a:r>
            <a:r>
              <a:rPr lang="de-DE" sz="1050" dirty="0">
                <a:solidFill>
                  <a:schemeClr val="tx1"/>
                </a:solidFill>
              </a:rPr>
              <a:t> B007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756FA1D-A459-3DBC-2612-D4411E79A9CB}"/>
              </a:ext>
            </a:extLst>
          </p:cNvPr>
          <p:cNvSpPr/>
          <p:nvPr/>
        </p:nvSpPr>
        <p:spPr>
          <a:xfrm>
            <a:off x="3338132" y="2915840"/>
            <a:ext cx="2673965" cy="27272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50" b="1" dirty="0">
                <a:solidFill>
                  <a:schemeClr val="tx1"/>
                </a:solidFill>
              </a:rPr>
              <a:t>Alina von Hayn, Barbara Schmidt</a:t>
            </a:r>
          </a:p>
          <a:p>
            <a:r>
              <a:rPr lang="de-DE" sz="1050" b="1" dirty="0">
                <a:solidFill>
                  <a:schemeClr val="tx1"/>
                </a:solidFill>
              </a:rPr>
              <a:t>Kunst und Inklusion: Institution Edition / Kunst und Inklusion: All Inclusive – Kunst und Vermittlung in heterogenen Lerngruppen</a:t>
            </a:r>
          </a:p>
          <a:p>
            <a:endParaRPr lang="de-DE" sz="1050" dirty="0">
              <a:solidFill>
                <a:schemeClr val="tx1"/>
              </a:solidFill>
            </a:endParaRPr>
          </a:p>
          <a:p>
            <a:r>
              <a:rPr lang="de-DE" sz="1050" b="1" dirty="0">
                <a:solidFill>
                  <a:schemeClr val="tx1"/>
                </a:solidFill>
              </a:rPr>
              <a:t>Blockveranstaltungen:</a:t>
            </a:r>
          </a:p>
          <a:p>
            <a:r>
              <a:rPr lang="de-DE" sz="1050" dirty="0">
                <a:solidFill>
                  <a:schemeClr val="tx1"/>
                </a:solidFill>
              </a:rPr>
              <a:t>18.02.2026, 10.00-16.00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19.02.2026, 10.00-18.00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20.02.2026, 10.00-18.00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21.02.2026, 10.00-16.00 Uhr</a:t>
            </a:r>
          </a:p>
          <a:p>
            <a:endParaRPr lang="de-DE" sz="1050" dirty="0">
              <a:solidFill>
                <a:schemeClr val="tx1"/>
              </a:solidFill>
            </a:endParaRPr>
          </a:p>
          <a:p>
            <a:r>
              <a:rPr lang="de-DE" sz="1050" b="1" dirty="0">
                <a:solidFill>
                  <a:schemeClr val="tx1"/>
                </a:solidFill>
              </a:rPr>
              <a:t>Ort: </a:t>
            </a:r>
          </a:p>
          <a:p>
            <a:r>
              <a:rPr lang="de-DE" sz="1050" dirty="0">
                <a:solidFill>
                  <a:schemeClr val="tx1"/>
                </a:solidFill>
              </a:rPr>
              <a:t>18., 19., 20.02.: Unterwegs in verschiedenen Institutionen</a:t>
            </a:r>
          </a:p>
          <a:p>
            <a:r>
              <a:rPr lang="de-DE" sz="1050" dirty="0">
                <a:solidFill>
                  <a:schemeClr val="tx1"/>
                </a:solidFill>
              </a:rPr>
              <a:t>21.02.: B006, B007 und Kunstfoyer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A589624-10CD-BB69-8D92-D37ADC569DF7}"/>
              </a:ext>
            </a:extLst>
          </p:cNvPr>
          <p:cNvSpPr txBox="1"/>
          <p:nvPr/>
        </p:nvSpPr>
        <p:spPr>
          <a:xfrm>
            <a:off x="3338132" y="803027"/>
            <a:ext cx="2673966" cy="186974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b="1" dirty="0"/>
              <a:t>Karin </a:t>
            </a:r>
            <a:r>
              <a:rPr lang="en-US" sz="1050" b="1" dirty="0" err="1"/>
              <a:t>Germeyer-Kihm</a:t>
            </a:r>
            <a:endParaRPr lang="de-DE" sz="1050" b="1" dirty="0"/>
          </a:p>
          <a:p>
            <a:r>
              <a:rPr lang="en-US" sz="1050" b="1" dirty="0" err="1"/>
              <a:t>Fortführende</a:t>
            </a:r>
            <a:r>
              <a:rPr lang="en-US" sz="1050" b="1" dirty="0"/>
              <a:t> </a:t>
            </a:r>
            <a:r>
              <a:rPr lang="en-US" sz="1050" b="1" dirty="0" err="1"/>
              <a:t>Malerei</a:t>
            </a:r>
            <a:endParaRPr lang="de-DE" sz="1050" b="1" dirty="0"/>
          </a:p>
          <a:p>
            <a:r>
              <a:rPr lang="en-US" sz="1050" dirty="0" err="1"/>
              <a:t>Fachprak</a:t>
            </a:r>
            <a:r>
              <a:rPr lang="de-DE" sz="1050" dirty="0"/>
              <a:t>t</a:t>
            </a:r>
            <a:r>
              <a:rPr lang="en-US" sz="1050" dirty="0" err="1"/>
              <a:t>ische</a:t>
            </a:r>
            <a:r>
              <a:rPr lang="en-US" sz="1050" dirty="0"/>
              <a:t> </a:t>
            </a:r>
            <a:r>
              <a:rPr lang="en-US" sz="1050" dirty="0" err="1"/>
              <a:t>Studien</a:t>
            </a:r>
            <a:r>
              <a:rPr lang="de-DE" sz="1050" dirty="0"/>
              <a:t> – </a:t>
            </a:r>
            <a:r>
              <a:rPr lang="de-DE" sz="1050" dirty="0" err="1"/>
              <a:t>Artistic</a:t>
            </a:r>
            <a:r>
              <a:rPr lang="de-DE" sz="1050" dirty="0"/>
              <a:t> Research</a:t>
            </a:r>
          </a:p>
          <a:p>
            <a:endParaRPr lang="de-DE" sz="1050" dirty="0"/>
          </a:p>
          <a:p>
            <a:r>
              <a:rPr lang="de-DE" sz="1050" b="1" dirty="0"/>
              <a:t>Blockveranstaltungen</a:t>
            </a:r>
            <a:r>
              <a:rPr lang="de-DE" sz="1050" dirty="0"/>
              <a:t>:</a:t>
            </a:r>
          </a:p>
          <a:p>
            <a:r>
              <a:rPr lang="en-US" sz="1050" dirty="0"/>
              <a:t>14</a:t>
            </a:r>
            <a:r>
              <a:rPr lang="de-DE" sz="1050" dirty="0"/>
              <a:t>.</a:t>
            </a:r>
            <a:r>
              <a:rPr lang="en-US" sz="1050" dirty="0"/>
              <a:t>11</a:t>
            </a:r>
            <a:r>
              <a:rPr lang="de-DE" sz="1050" dirty="0"/>
              <a:t>.202</a:t>
            </a:r>
            <a:r>
              <a:rPr lang="en-US" sz="1050" dirty="0"/>
              <a:t>5, 14.00-20.00 Uhr</a:t>
            </a:r>
            <a:br>
              <a:rPr lang="de-DE" sz="1050" dirty="0"/>
            </a:br>
            <a:r>
              <a:rPr lang="en-US" sz="1050" dirty="0"/>
              <a:t>15.11.2025, 10.00-18.00 Uhr</a:t>
            </a:r>
          </a:p>
          <a:p>
            <a:r>
              <a:rPr lang="en-US" sz="1050" dirty="0"/>
              <a:t>28.11.2025, 14.00-20.00 Uhr</a:t>
            </a:r>
          </a:p>
          <a:p>
            <a:r>
              <a:rPr lang="en-US" sz="1050" dirty="0"/>
              <a:t>29.11.2025, 10.00-18.00 Uhr</a:t>
            </a:r>
          </a:p>
          <a:p>
            <a:endParaRPr lang="de-DE" sz="1050" dirty="0"/>
          </a:p>
          <a:p>
            <a:r>
              <a:rPr lang="de-DE" sz="1050" b="1" dirty="0"/>
              <a:t>Ort:</a:t>
            </a:r>
            <a:r>
              <a:rPr lang="de-DE" sz="1050" dirty="0"/>
              <a:t> B00</a:t>
            </a:r>
            <a:r>
              <a:rPr lang="en-US" sz="1050" dirty="0"/>
              <a:t>6/B007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EE010108-69DA-E1D4-FD94-73E645DC6E4B}"/>
              </a:ext>
            </a:extLst>
          </p:cNvPr>
          <p:cNvSpPr/>
          <p:nvPr/>
        </p:nvSpPr>
        <p:spPr>
          <a:xfrm>
            <a:off x="6212606" y="2915840"/>
            <a:ext cx="2673966" cy="18697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50" b="1" dirty="0">
                <a:solidFill>
                  <a:schemeClr val="tx1"/>
                </a:solidFill>
              </a:rPr>
              <a:t>Jordan </a:t>
            </a:r>
            <a:r>
              <a:rPr lang="de-DE" sz="1050" b="1" dirty="0" err="1">
                <a:solidFill>
                  <a:schemeClr val="tx1"/>
                </a:solidFill>
              </a:rPr>
              <a:t>Madlon</a:t>
            </a:r>
            <a:br>
              <a:rPr lang="de-DE" sz="1050" dirty="0">
                <a:solidFill>
                  <a:schemeClr val="tx1"/>
                </a:solidFill>
              </a:rPr>
            </a:br>
            <a:r>
              <a:rPr lang="de-DE" sz="1050" b="1" dirty="0">
                <a:solidFill>
                  <a:schemeClr val="tx1"/>
                </a:solidFill>
              </a:rPr>
              <a:t>Endlos, das Objekt</a:t>
            </a:r>
            <a:br>
              <a:rPr lang="de-DE" sz="1050" dirty="0">
                <a:solidFill>
                  <a:schemeClr val="tx1"/>
                </a:solidFill>
              </a:rPr>
            </a:br>
            <a:r>
              <a:rPr lang="de-DE" sz="1050" dirty="0">
                <a:solidFill>
                  <a:schemeClr val="tx1"/>
                </a:solidFill>
              </a:rPr>
              <a:t>Künstlerisches Projekt – </a:t>
            </a:r>
            <a:r>
              <a:rPr lang="de-DE" sz="1050" dirty="0" err="1">
                <a:solidFill>
                  <a:schemeClr val="tx1"/>
                </a:solidFill>
              </a:rPr>
              <a:t>Artistic</a:t>
            </a:r>
            <a:r>
              <a:rPr lang="de-DE" sz="1050" dirty="0">
                <a:solidFill>
                  <a:schemeClr val="tx1"/>
                </a:solidFill>
              </a:rPr>
              <a:t> Research</a:t>
            </a:r>
            <a:br>
              <a:rPr lang="de-DE" sz="1050" dirty="0">
                <a:solidFill>
                  <a:schemeClr val="tx1"/>
                </a:solidFill>
              </a:rPr>
            </a:br>
            <a:endParaRPr lang="de-DE" sz="1050" dirty="0">
              <a:solidFill>
                <a:schemeClr val="tx1"/>
              </a:solidFill>
            </a:endParaRPr>
          </a:p>
          <a:p>
            <a:r>
              <a:rPr lang="de-DE" sz="1050" b="1" dirty="0">
                <a:solidFill>
                  <a:schemeClr val="tx1"/>
                </a:solidFill>
              </a:rPr>
              <a:t>Blockveranstaltungen</a:t>
            </a:r>
            <a:r>
              <a:rPr lang="de-DE" sz="1050" dirty="0">
                <a:solidFill>
                  <a:schemeClr val="tx1"/>
                </a:solidFill>
              </a:rPr>
              <a:t>:</a:t>
            </a:r>
            <a:br>
              <a:rPr lang="de-DE" sz="1050" dirty="0">
                <a:solidFill>
                  <a:schemeClr val="tx1"/>
                </a:solidFill>
              </a:rPr>
            </a:br>
            <a:r>
              <a:rPr lang="de-DE" sz="1050" dirty="0">
                <a:solidFill>
                  <a:schemeClr val="tx1"/>
                </a:solidFill>
              </a:rPr>
              <a:t>12.02.2026, 10.00-18.00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13.02.2026, 14.00-20.00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16.02.2026, 10.00-18.00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17.02.2026, 14:00-20:00 Uhr</a:t>
            </a:r>
            <a:br>
              <a:rPr lang="de-DE" sz="1050" dirty="0">
                <a:solidFill>
                  <a:schemeClr val="tx1"/>
                </a:solidFill>
              </a:rPr>
            </a:br>
            <a:br>
              <a:rPr lang="de-DE" sz="1050" dirty="0">
                <a:solidFill>
                  <a:schemeClr val="tx1"/>
                </a:solidFill>
              </a:rPr>
            </a:br>
            <a:r>
              <a:rPr lang="de-DE" sz="1050" b="1" dirty="0">
                <a:solidFill>
                  <a:schemeClr val="tx1"/>
                </a:solidFill>
              </a:rPr>
              <a:t>Ort: </a:t>
            </a:r>
            <a:r>
              <a:rPr lang="de-DE" sz="1050" dirty="0">
                <a:solidFill>
                  <a:schemeClr val="tx1"/>
                </a:solidFill>
              </a:rPr>
              <a:t>B006</a:t>
            </a:r>
          </a:p>
          <a:p>
            <a:endParaRPr lang="de-DE" sz="1050" dirty="0">
              <a:solidFill>
                <a:schemeClr val="tx1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C1883853-2230-128B-2ACD-83C8194E4954}"/>
              </a:ext>
            </a:extLst>
          </p:cNvPr>
          <p:cNvSpPr txBox="1"/>
          <p:nvPr/>
        </p:nvSpPr>
        <p:spPr>
          <a:xfrm>
            <a:off x="9103579" y="4040942"/>
            <a:ext cx="2673965" cy="235449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de-DE" sz="1050" b="1" dirty="0"/>
              <a:t>Christina Bauernfeind</a:t>
            </a:r>
          </a:p>
          <a:p>
            <a:r>
              <a:rPr lang="de-DE" sz="1050" b="1" dirty="0"/>
              <a:t>Kunstbegegnungen: Erfahrung, Berührung, Austausch</a:t>
            </a:r>
          </a:p>
          <a:p>
            <a:r>
              <a:rPr lang="de-DE" sz="1050" dirty="0"/>
              <a:t>Fachwissenschaftliche Vertiefung</a:t>
            </a:r>
          </a:p>
          <a:p>
            <a:endParaRPr lang="de-DE" sz="1050" dirty="0"/>
          </a:p>
          <a:p>
            <a:r>
              <a:rPr lang="de-DE" sz="1050" b="1" dirty="0"/>
              <a:t>Blockveranstaltungen</a:t>
            </a:r>
            <a:r>
              <a:rPr lang="de-DE" sz="1050" dirty="0"/>
              <a:t>:</a:t>
            </a:r>
          </a:p>
          <a:p>
            <a:r>
              <a:rPr lang="de-DE" sz="1050" dirty="0"/>
              <a:t>25.10.2025, 10.00-18.00 Uhr</a:t>
            </a:r>
          </a:p>
          <a:p>
            <a:r>
              <a:rPr lang="de-DE" sz="1050" dirty="0"/>
              <a:t>08.11.2025, 10.00-18.00 Uhr</a:t>
            </a:r>
          </a:p>
          <a:p>
            <a:r>
              <a:rPr lang="de-DE" sz="1050" dirty="0"/>
              <a:t>13.12.2025, 10.00-18.00 Uhr</a:t>
            </a:r>
          </a:p>
          <a:p>
            <a:r>
              <a:rPr lang="de-DE" sz="1050" dirty="0"/>
              <a:t>17.01.2026, 10.00-18.00 Uhr</a:t>
            </a:r>
          </a:p>
          <a:p>
            <a:endParaRPr lang="de-DE" sz="1050" dirty="0"/>
          </a:p>
          <a:p>
            <a:r>
              <a:rPr lang="de-DE" sz="1050" b="1" dirty="0"/>
              <a:t>Ort:</a:t>
            </a:r>
            <a:r>
              <a:rPr lang="de-DE" sz="1050" dirty="0"/>
              <a:t> </a:t>
            </a:r>
          </a:p>
          <a:p>
            <a:r>
              <a:rPr lang="de-DE" sz="1050" dirty="0"/>
              <a:t>Außer Haus, genauer Ablauf wird noch bekannt gegeben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B81FB8C5-4965-31AC-805C-B724AA45C78B}"/>
              </a:ext>
            </a:extLst>
          </p:cNvPr>
          <p:cNvSpPr/>
          <p:nvPr/>
        </p:nvSpPr>
        <p:spPr>
          <a:xfrm>
            <a:off x="460899" y="803056"/>
            <a:ext cx="2673966" cy="2727222"/>
          </a:xfrm>
          <a:prstGeom prst="rect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50" b="1" dirty="0">
                <a:solidFill>
                  <a:schemeClr val="tx1"/>
                </a:solidFill>
              </a:rPr>
              <a:t>Stefanie Marr </a:t>
            </a:r>
          </a:p>
          <a:p>
            <a:r>
              <a:rPr lang="de-DE" sz="1050" b="1" dirty="0">
                <a:solidFill>
                  <a:schemeClr val="tx1"/>
                </a:solidFill>
              </a:rPr>
              <a:t>Vom Kopf in die Hand und wieder zurück – Künstlerische Handlungsanweisungen</a:t>
            </a:r>
          </a:p>
          <a:p>
            <a:r>
              <a:rPr lang="de-DE" sz="1050" dirty="0">
                <a:solidFill>
                  <a:schemeClr val="tx1"/>
                </a:solidFill>
              </a:rPr>
              <a:t>Künstlerisches Projekt / </a:t>
            </a:r>
            <a:r>
              <a:rPr lang="de-DE" sz="1050" dirty="0" err="1">
                <a:solidFill>
                  <a:schemeClr val="tx1"/>
                </a:solidFill>
              </a:rPr>
              <a:t>Artistic</a:t>
            </a:r>
            <a:r>
              <a:rPr lang="de-DE" sz="1050" dirty="0">
                <a:solidFill>
                  <a:schemeClr val="tx1"/>
                </a:solidFill>
              </a:rPr>
              <a:t> </a:t>
            </a:r>
            <a:r>
              <a:rPr lang="de-DE" sz="1050" dirty="0" err="1">
                <a:solidFill>
                  <a:schemeClr val="tx1"/>
                </a:solidFill>
              </a:rPr>
              <a:t>research</a:t>
            </a:r>
            <a:endParaRPr lang="de-DE" sz="1050" dirty="0">
              <a:solidFill>
                <a:schemeClr val="tx1"/>
              </a:solidFill>
            </a:endParaRPr>
          </a:p>
          <a:p>
            <a:endParaRPr lang="de-DE" sz="1050" dirty="0">
              <a:solidFill>
                <a:schemeClr val="tx1"/>
              </a:solidFill>
            </a:endParaRPr>
          </a:p>
          <a:p>
            <a:r>
              <a:rPr lang="de-DE" sz="1050" b="1" dirty="0">
                <a:solidFill>
                  <a:schemeClr val="tx1"/>
                </a:solidFill>
              </a:rPr>
              <a:t>Einzeltermine Kolloquien:</a:t>
            </a:r>
            <a:endParaRPr lang="de-DE" sz="1050" dirty="0">
              <a:solidFill>
                <a:schemeClr val="tx1"/>
              </a:solidFill>
            </a:endParaRPr>
          </a:p>
          <a:p>
            <a:r>
              <a:rPr lang="de-DE" sz="1050" dirty="0">
                <a:solidFill>
                  <a:schemeClr val="tx1"/>
                </a:solidFill>
              </a:rPr>
              <a:t>Mi, 18.00-20.00 Uhr </a:t>
            </a:r>
          </a:p>
          <a:p>
            <a:endParaRPr lang="de-DE" sz="1050" dirty="0">
              <a:solidFill>
                <a:schemeClr val="tx1"/>
              </a:solidFill>
            </a:endParaRPr>
          </a:p>
          <a:p>
            <a:r>
              <a:rPr lang="de-DE" sz="1050" b="1" dirty="0">
                <a:solidFill>
                  <a:schemeClr val="tx1"/>
                </a:solidFill>
              </a:rPr>
              <a:t>Blockveranstaltungen:</a:t>
            </a:r>
            <a:r>
              <a:rPr lang="de-DE" sz="1050" dirty="0">
                <a:solidFill>
                  <a:schemeClr val="tx1"/>
                </a:solidFill>
              </a:rPr>
              <a:t> </a:t>
            </a:r>
          </a:p>
          <a:p>
            <a:r>
              <a:rPr lang="de-DE" sz="1050" dirty="0">
                <a:solidFill>
                  <a:schemeClr val="tx1"/>
                </a:solidFill>
              </a:rPr>
              <a:t>06.10.2025, 10.30-14.30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07.10.2025, 09.00-14.00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08.10.2025, 09.00-14.00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09.10.2025, 08.00-10.00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10.10.2025, 09.00-11.45 Uhr</a:t>
            </a:r>
          </a:p>
          <a:p>
            <a:endParaRPr lang="de-DE" sz="1050" dirty="0">
              <a:solidFill>
                <a:schemeClr val="tx1"/>
              </a:solidFill>
            </a:endParaRPr>
          </a:p>
          <a:p>
            <a:r>
              <a:rPr lang="de-DE" sz="1050" dirty="0">
                <a:solidFill>
                  <a:schemeClr val="tx1"/>
                </a:solidFill>
              </a:rPr>
              <a:t> </a:t>
            </a:r>
            <a:r>
              <a:rPr lang="de-DE" sz="1050" b="1" dirty="0">
                <a:solidFill>
                  <a:schemeClr val="tx1"/>
                </a:solidFill>
              </a:rPr>
              <a:t>Ort:</a:t>
            </a:r>
            <a:r>
              <a:rPr lang="de-DE" sz="1050" dirty="0">
                <a:solidFill>
                  <a:schemeClr val="tx1"/>
                </a:solidFill>
              </a:rPr>
              <a:t> B006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2F256CAD-4660-928A-073A-0E2948D260A6}"/>
              </a:ext>
            </a:extLst>
          </p:cNvPr>
          <p:cNvSpPr/>
          <p:nvPr/>
        </p:nvSpPr>
        <p:spPr>
          <a:xfrm>
            <a:off x="460899" y="3773348"/>
            <a:ext cx="2673966" cy="2877728"/>
          </a:xfrm>
          <a:prstGeom prst="rect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50" b="1" dirty="0">
                <a:solidFill>
                  <a:schemeClr val="tx1"/>
                </a:solidFill>
              </a:rPr>
              <a:t>Stefanie Marr </a:t>
            </a:r>
          </a:p>
          <a:p>
            <a:r>
              <a:rPr lang="de-DE" sz="1050" b="1" dirty="0">
                <a:solidFill>
                  <a:schemeClr val="tx1"/>
                </a:solidFill>
              </a:rPr>
              <a:t>„Wie kann man das erzählen: Raum?“ – </a:t>
            </a:r>
          </a:p>
          <a:p>
            <a:r>
              <a:rPr lang="de-DE" sz="1050" b="1" dirty="0">
                <a:solidFill>
                  <a:schemeClr val="tx1"/>
                </a:solidFill>
              </a:rPr>
              <a:t>Künstlerische Handlungsanweisungen als Raumspiele </a:t>
            </a:r>
          </a:p>
          <a:p>
            <a:r>
              <a:rPr lang="de-DE" sz="1050" dirty="0">
                <a:solidFill>
                  <a:schemeClr val="tx1"/>
                </a:solidFill>
              </a:rPr>
              <a:t>Fachpraktische Studien – </a:t>
            </a:r>
            <a:r>
              <a:rPr lang="de-DE" sz="1050" dirty="0" err="1">
                <a:solidFill>
                  <a:schemeClr val="tx1"/>
                </a:solidFill>
              </a:rPr>
              <a:t>Artistic</a:t>
            </a:r>
            <a:r>
              <a:rPr lang="de-DE" sz="1050" dirty="0">
                <a:solidFill>
                  <a:schemeClr val="tx1"/>
                </a:solidFill>
              </a:rPr>
              <a:t> Research</a:t>
            </a:r>
            <a:endParaRPr lang="de-DE" sz="1050" b="1" dirty="0">
              <a:solidFill>
                <a:schemeClr val="tx1"/>
              </a:solidFill>
            </a:endParaRPr>
          </a:p>
          <a:p>
            <a:endParaRPr lang="de-DE" sz="1050" dirty="0">
              <a:solidFill>
                <a:schemeClr val="tx1"/>
              </a:solidFill>
            </a:endParaRPr>
          </a:p>
          <a:p>
            <a:r>
              <a:rPr lang="de-DE" sz="1050" b="1" dirty="0">
                <a:solidFill>
                  <a:schemeClr val="tx1"/>
                </a:solidFill>
              </a:rPr>
              <a:t>Einzeltermine Kolloquien:</a:t>
            </a:r>
            <a:endParaRPr lang="de-DE" sz="1050" dirty="0">
              <a:solidFill>
                <a:schemeClr val="tx1"/>
              </a:solidFill>
            </a:endParaRPr>
          </a:p>
          <a:p>
            <a:r>
              <a:rPr lang="de-DE" sz="1050" dirty="0">
                <a:solidFill>
                  <a:schemeClr val="tx1"/>
                </a:solidFill>
              </a:rPr>
              <a:t>Mi, 18.00-20.15 Uhr </a:t>
            </a:r>
            <a:br>
              <a:rPr lang="de-DE" sz="1050" dirty="0">
                <a:solidFill>
                  <a:schemeClr val="tx1"/>
                </a:solidFill>
              </a:rPr>
            </a:br>
            <a:endParaRPr lang="de-DE" sz="1050" dirty="0">
              <a:solidFill>
                <a:schemeClr val="tx1"/>
              </a:solidFill>
            </a:endParaRPr>
          </a:p>
          <a:p>
            <a:r>
              <a:rPr lang="de-DE" sz="1050" b="1" dirty="0">
                <a:solidFill>
                  <a:schemeClr val="tx1"/>
                </a:solidFill>
              </a:rPr>
              <a:t>Blockveranstaltungen:</a:t>
            </a:r>
            <a:endParaRPr lang="de-DE" sz="1050" dirty="0">
              <a:solidFill>
                <a:schemeClr val="tx1"/>
              </a:solidFill>
            </a:endParaRPr>
          </a:p>
          <a:p>
            <a:r>
              <a:rPr lang="de-DE" sz="1050" dirty="0">
                <a:solidFill>
                  <a:schemeClr val="tx1"/>
                </a:solidFill>
              </a:rPr>
              <a:t>06.10.2025, 15.00-19.30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07.10.2025, 14.30-19.00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08.10.2025, 14.30-19.00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09.10.2025, 17.30-20.00 Uhr</a:t>
            </a:r>
          </a:p>
          <a:p>
            <a:r>
              <a:rPr lang="de-DE" sz="1050" dirty="0">
                <a:solidFill>
                  <a:schemeClr val="tx1"/>
                </a:solidFill>
              </a:rPr>
              <a:t>10.10.2025, 12.00-14.45 Uhr</a:t>
            </a:r>
          </a:p>
          <a:p>
            <a:endParaRPr lang="de-DE" sz="1050" dirty="0">
              <a:solidFill>
                <a:schemeClr val="tx1"/>
              </a:solidFill>
            </a:endParaRPr>
          </a:p>
          <a:p>
            <a:r>
              <a:rPr lang="de-DE" sz="1050" b="1" dirty="0">
                <a:solidFill>
                  <a:schemeClr val="tx1"/>
                </a:solidFill>
              </a:rPr>
              <a:t>Ort:</a:t>
            </a:r>
            <a:r>
              <a:rPr lang="de-DE" sz="1050" dirty="0">
                <a:solidFill>
                  <a:schemeClr val="tx1"/>
                </a:solidFill>
              </a:rPr>
              <a:t> B006/B007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C9E1F74-03B3-6B2F-944F-550392F14DF7}"/>
              </a:ext>
            </a:extLst>
          </p:cNvPr>
          <p:cNvSpPr txBox="1"/>
          <p:nvPr/>
        </p:nvSpPr>
        <p:spPr>
          <a:xfrm>
            <a:off x="9103579" y="803026"/>
            <a:ext cx="2673965" cy="300082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de-DE" sz="1050" b="1" dirty="0"/>
              <a:t>Christina Bauernfeind</a:t>
            </a:r>
          </a:p>
          <a:p>
            <a:r>
              <a:rPr lang="de-DE" sz="1050" b="1" dirty="0"/>
              <a:t>Community Arts: Performance- und Aktionsbasierte Kunstformen der Beteiligung, Partizipation und der Kunsterfahrung</a:t>
            </a:r>
          </a:p>
          <a:p>
            <a:r>
              <a:rPr lang="en-US" sz="1050" dirty="0" err="1"/>
              <a:t>Fachprak</a:t>
            </a:r>
            <a:r>
              <a:rPr lang="de-DE" sz="1050" dirty="0"/>
              <a:t>t</a:t>
            </a:r>
            <a:r>
              <a:rPr lang="en-US" sz="1050" dirty="0" err="1"/>
              <a:t>ische</a:t>
            </a:r>
            <a:r>
              <a:rPr lang="en-US" sz="1050" dirty="0"/>
              <a:t> </a:t>
            </a:r>
            <a:r>
              <a:rPr lang="en-US" sz="1050" dirty="0" err="1"/>
              <a:t>Studien</a:t>
            </a:r>
            <a:r>
              <a:rPr lang="de-DE" sz="1050" dirty="0"/>
              <a:t> – </a:t>
            </a:r>
            <a:r>
              <a:rPr lang="de-DE" sz="1050" dirty="0" err="1"/>
              <a:t>Artistic</a:t>
            </a:r>
            <a:r>
              <a:rPr lang="de-DE" sz="1050" dirty="0"/>
              <a:t> </a:t>
            </a:r>
            <a:r>
              <a:rPr lang="de-DE" sz="1050" dirty="0" err="1"/>
              <a:t>research</a:t>
            </a:r>
            <a:r>
              <a:rPr lang="de-DE" sz="1050" dirty="0"/>
              <a:t> </a:t>
            </a:r>
          </a:p>
          <a:p>
            <a:endParaRPr lang="de-DE" sz="1050" dirty="0"/>
          </a:p>
          <a:p>
            <a:r>
              <a:rPr lang="de-DE" sz="1050" b="1" dirty="0"/>
              <a:t>Wochentermine:</a:t>
            </a:r>
          </a:p>
          <a:p>
            <a:r>
              <a:rPr lang="de-DE" sz="1050" dirty="0"/>
              <a:t>Montags, 16.00-20.00 Uhr </a:t>
            </a:r>
          </a:p>
          <a:p>
            <a:r>
              <a:rPr lang="de-DE" sz="1050" dirty="0"/>
              <a:t>13.10., 27.10.2025 Mannheim </a:t>
            </a:r>
            <a:r>
              <a:rPr lang="de-DE" sz="1050" dirty="0" err="1"/>
              <a:t>zeitraumexit</a:t>
            </a:r>
            <a:endParaRPr lang="de-DE" sz="1050" dirty="0"/>
          </a:p>
          <a:p>
            <a:endParaRPr lang="de-DE" sz="1050" b="1" dirty="0"/>
          </a:p>
          <a:p>
            <a:r>
              <a:rPr lang="de-DE" sz="1050" b="1" dirty="0"/>
              <a:t>Blockveranstaltungen: </a:t>
            </a:r>
          </a:p>
          <a:p>
            <a:r>
              <a:rPr lang="de-DE" sz="1050" dirty="0"/>
              <a:t>10.10.2025, 10.00-18.00 Uhr</a:t>
            </a:r>
          </a:p>
          <a:p>
            <a:r>
              <a:rPr lang="de-DE" sz="1050" dirty="0"/>
              <a:t>10.02.2026, 10.00-18.00 Uhr</a:t>
            </a:r>
          </a:p>
          <a:p>
            <a:r>
              <a:rPr lang="de-DE" sz="1050" dirty="0"/>
              <a:t>11.02.2026, 10.00-18.00 Uhr</a:t>
            </a:r>
          </a:p>
          <a:p>
            <a:endParaRPr lang="de-DE" sz="1050" dirty="0"/>
          </a:p>
          <a:p>
            <a:r>
              <a:rPr lang="de-DE" sz="1050" b="1" dirty="0"/>
              <a:t>Ort: </a:t>
            </a:r>
          </a:p>
          <a:p>
            <a:r>
              <a:rPr lang="de-DE" sz="1050" dirty="0"/>
              <a:t>Orte werden noch bekannt gegeben</a:t>
            </a:r>
          </a:p>
        </p:txBody>
      </p:sp>
    </p:spTree>
    <p:extLst>
      <p:ext uri="{BB962C8B-B14F-4D97-AF65-F5344CB8AC3E}">
        <p14:creationId xmlns:p14="http://schemas.microsoft.com/office/powerpoint/2010/main" val="1588825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</Words>
  <Application>Microsoft Macintosh PowerPoint</Application>
  <PresentationFormat>Breitbild</PresentationFormat>
  <Paragraphs>94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>Microsoft Office User</cp:lastModifiedBy>
  <cp:revision>119</cp:revision>
  <dcterms:created xsi:type="dcterms:W3CDTF">2020-07-21T10:17:49Z</dcterms:created>
  <dcterms:modified xsi:type="dcterms:W3CDTF">2025-08-17T17:59:05Z</dcterms:modified>
</cp:coreProperties>
</file>