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1E_2C53CE2C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79" r:id="rId1"/>
  </p:sldMasterIdLst>
  <p:sldIdLst>
    <p:sldId id="256" r:id="rId2"/>
    <p:sldId id="257" r:id="rId3"/>
    <p:sldId id="277" r:id="rId4"/>
    <p:sldId id="258" r:id="rId5"/>
    <p:sldId id="287" r:id="rId6"/>
    <p:sldId id="275" r:id="rId7"/>
    <p:sldId id="276" r:id="rId8"/>
    <p:sldId id="263" r:id="rId9"/>
    <p:sldId id="262" r:id="rId10"/>
    <p:sldId id="290" r:id="rId11"/>
    <p:sldId id="265" r:id="rId12"/>
    <p:sldId id="292" r:id="rId13"/>
    <p:sldId id="269" r:id="rId14"/>
    <p:sldId id="291" r:id="rId15"/>
    <p:sldId id="288" r:id="rId16"/>
    <p:sldId id="289" r:id="rId17"/>
    <p:sldId id="294" r:id="rId18"/>
    <p:sldId id="266" r:id="rId19"/>
    <p:sldId id="271" r:id="rId20"/>
    <p:sldId id="270" r:id="rId21"/>
    <p:sldId id="278" r:id="rId22"/>
    <p:sldId id="279" r:id="rId23"/>
    <p:sldId id="283" r:id="rId24"/>
    <p:sldId id="281" r:id="rId25"/>
    <p:sldId id="282" r:id="rId26"/>
    <p:sldId id="280" r:id="rId27"/>
    <p:sldId id="286" r:id="rId28"/>
    <p:sldId id="273" r:id="rId29"/>
    <p:sldId id="293" r:id="rId30"/>
    <p:sldId id="274" r:id="rId31"/>
    <p:sldId id="264" r:id="rId32"/>
    <p:sldId id="284" r:id="rId33"/>
    <p:sldId id="285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57902F-B3D2-C70B-B2BD-65015F7151B0}" name="Diego Tordoya Henckell" initials="DT" userId="d7f99b036ad68f81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2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686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Pronomina</a:t>
            </a:r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7.0819249959761785E-2"/>
          <c:y val="5.57410992609416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Anzahl - Personen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Tabelle1!$A$2:$A$7</c:f>
              <c:strCache>
                <c:ptCount val="6"/>
                <c:pt idx="0">
                  <c:v>Indifferent/ alle</c:v>
                </c:pt>
                <c:pt idx="1">
                  <c:v>Mehrere </c:v>
                </c:pt>
                <c:pt idx="2">
                  <c:v>Binäre(s)</c:v>
                </c:pt>
                <c:pt idx="3">
                  <c:v>Neutral</c:v>
                </c:pt>
                <c:pt idx="4">
                  <c:v>Vorname/ keine</c:v>
                </c:pt>
                <c:pt idx="5">
                  <c:v>Unsicher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7F-4A29-8561-EB0EAC97FE3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9"/>
        <c:axId val="1078964432"/>
        <c:axId val="1743012111"/>
      </c:barChart>
      <c:catAx>
        <c:axId val="107896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43012111"/>
        <c:crosses val="autoZero"/>
        <c:auto val="1"/>
        <c:lblAlgn val="ctr"/>
        <c:lblOffset val="100"/>
        <c:noMultiLvlLbl val="0"/>
      </c:catAx>
      <c:valAx>
        <c:axId val="174301211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78964432"/>
        <c:crossesAt val="1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50" b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sonstige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Formulierungen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Potenzieller</a:t>
            </a:r>
            <a:r>
              <a:rPr lang="en-US" sz="1050" b="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b="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geschlechtsmarkierung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1.5583379946726325E-2"/>
          <c:y val="3.61737284798855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6533102762371535"/>
          <c:y val="0.16091202484153522"/>
          <c:w val="0.80744360784825975"/>
          <c:h val="0.762267722581726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Anzahl - Personen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Tabelle1!$A$3:$A$8</c:f>
              <c:strCache>
                <c:ptCount val="6"/>
                <c:pt idx="0">
                  <c:v>Binär - (m o. f)</c:v>
                </c:pt>
                <c:pt idx="1">
                  <c:v>Binär - (m u. f)</c:v>
                </c:pt>
                <c:pt idx="2">
                  <c:v>Neutral/ alle</c:v>
                </c:pt>
                <c:pt idx="3">
                  <c:v>neuer Vorname </c:v>
                </c:pt>
                <c:pt idx="4">
                  <c:v>Sonstiges</c:v>
                </c:pt>
                <c:pt idx="5">
                  <c:v>Unsicher</c:v>
                </c:pt>
              </c:strCache>
            </c:strRef>
          </c:cat>
          <c:val>
            <c:numRef>
              <c:f>Tabelle1!$B$3:$B$9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F-4EA9-BBDE-AB15096EB82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9"/>
        <c:axId val="1078964432"/>
        <c:axId val="1743012111"/>
      </c:barChart>
      <c:catAx>
        <c:axId val="107896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743012111"/>
        <c:crosses val="autoZero"/>
        <c:auto val="1"/>
        <c:lblAlgn val="ctr"/>
        <c:lblOffset val="100"/>
        <c:noMultiLvlLbl val="0"/>
      </c:catAx>
      <c:valAx>
        <c:axId val="174301211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78964432"/>
        <c:crossesAt val="1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omments/modernComment_11E_2C53CE2C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A48EB19-01CC-460A-B2CD-493E147D9643}" authorId="{A857902F-B3D2-C70B-B2BD-65015F7151B0}" created="2023-11-25T11:46:54.907">
    <pc:sldMkLst xmlns:pc="http://schemas.microsoft.com/office/powerpoint/2013/main/command">
      <pc:docMk/>
      <pc:sldMk cId="743689772" sldId="286"/>
    </pc:sldMkLst>
    <p188:txBody>
      <a:bodyPr/>
      <a:lstStyle/>
      <a:p>
        <a:r>
          <a:rPr lang="de-DE"/>
          <a:t>Nicht zu lange verweilen!
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00D82CC-181B-4E24-96B8-C5C4C348FCDB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97C589-CAC2-4F13-923F-97614A6D4A14}" type="slidenum">
              <a:rPr lang="de-DE" smtClean="0"/>
              <a:t>‹Nr.›</a:t>
            </a:fld>
            <a:endParaRPr lang="de-DE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570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82CC-181B-4E24-96B8-C5C4C348FCDB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589-CAC2-4F13-923F-97614A6D4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645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82CC-181B-4E24-96B8-C5C4C348FCDB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589-CAC2-4F13-923F-97614A6D4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194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82CC-181B-4E24-96B8-C5C4C348FCDB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589-CAC2-4F13-923F-97614A6D4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64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00D82CC-181B-4E24-96B8-C5C4C348FCDB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97C589-CAC2-4F13-923F-97614A6D4A14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738396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82CC-181B-4E24-96B8-C5C4C348FCDB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589-CAC2-4F13-923F-97614A6D4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080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82CC-181B-4E24-96B8-C5C4C348FCDB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589-CAC2-4F13-923F-97614A6D4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1448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82CC-181B-4E24-96B8-C5C4C348FCDB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589-CAC2-4F13-923F-97614A6D4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35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82CC-181B-4E24-96B8-C5C4C348FCDB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C589-CAC2-4F13-923F-97614A6D4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65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00D82CC-181B-4E24-96B8-C5C4C348FCDB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497C589-CAC2-4F13-923F-97614A6D4A14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58303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00D82CC-181B-4E24-96B8-C5C4C348FCDB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497C589-CAC2-4F13-923F-97614A6D4A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097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0D82CC-181B-4E24-96B8-C5C4C348FCDB}" type="datetimeFigureOut">
              <a:rPr lang="de-DE" smtClean="0"/>
              <a:t>27.11.2023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497C589-CAC2-4F13-923F-97614A6D4A14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971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geschicktgendern.de/" TargetMode="External"/><Relationship Id="rId2" Type="http://schemas.openxmlformats.org/officeDocument/2006/relationships/hyperlink" Target="https://geschlechtsneutral.net/" TargetMode="External"/><Relationship Id="rId1" Type="http://schemas.openxmlformats.org/officeDocument/2006/relationships/slideLayout" Target="../slideLayouts/slideLayout2.xml"/><Relationship Id="rId4" Type="http://schemas.microsoft.com/office/2018/10/relationships/comments" Target="../comments/modernComment_11E_2C53CE2C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4BB9870-1791-350B-5F3E-FFB0A0C99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b">
            <a:normAutofit/>
          </a:bodyPr>
          <a:lstStyle/>
          <a:p>
            <a:r>
              <a:rPr lang="de-DE" sz="4400" u="sng" dirty="0"/>
              <a:t>Vortrag:</a:t>
            </a:r>
            <a:br>
              <a:rPr lang="de-DE" sz="4400" u="sng" dirty="0"/>
            </a:br>
            <a:br>
              <a:rPr lang="de-DE" sz="4400" dirty="0"/>
            </a:br>
            <a:r>
              <a:rPr lang="de-DE" sz="4400" dirty="0">
                <a:solidFill>
                  <a:srgbClr val="7030A0"/>
                </a:solidFill>
              </a:rPr>
              <a:t>Inklusiver Sprachgebrauch für nicht-binäre Personen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D772B7F-8EE5-3E58-A077-A26A0195EC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599" y="5416903"/>
            <a:ext cx="8686801" cy="1152371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endParaRPr lang="de-DE" sz="1100" dirty="0">
              <a:solidFill>
                <a:srgbClr val="2A1A00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1200" dirty="0">
                <a:solidFill>
                  <a:srgbClr val="2A1A00"/>
                </a:solidFill>
              </a:rPr>
              <a:t>Tag der Vielfalt – </a:t>
            </a:r>
            <a:r>
              <a:rPr lang="de-DE" sz="1200" dirty="0" err="1">
                <a:solidFill>
                  <a:srgbClr val="2A1A00"/>
                </a:solidFill>
              </a:rPr>
              <a:t>ph</a:t>
            </a:r>
            <a:r>
              <a:rPr lang="de-DE" sz="1200" dirty="0">
                <a:solidFill>
                  <a:srgbClr val="2A1A00"/>
                </a:solidFill>
              </a:rPr>
              <a:t> </a:t>
            </a:r>
            <a:r>
              <a:rPr lang="de-DE" sz="1200" dirty="0" err="1">
                <a:solidFill>
                  <a:srgbClr val="2A1A00"/>
                </a:solidFill>
              </a:rPr>
              <a:t>heidelberg</a:t>
            </a:r>
            <a:endParaRPr lang="de-DE" sz="1200" dirty="0">
              <a:solidFill>
                <a:srgbClr val="2A1A00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1200" dirty="0">
                <a:solidFill>
                  <a:srgbClr val="2A1A00"/>
                </a:solidFill>
              </a:rPr>
              <a:t>Vortragender: Diego Tordoya Henckell (er/Ihm)</a:t>
            </a:r>
          </a:p>
        </p:txBody>
      </p:sp>
    </p:spTree>
    <p:extLst>
      <p:ext uri="{BB962C8B-B14F-4D97-AF65-F5344CB8AC3E}">
        <p14:creationId xmlns:p14="http://schemas.microsoft.com/office/powerpoint/2010/main" val="328251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22AEF-B68A-0729-0C71-D4FBDF4B7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950" y="243839"/>
            <a:ext cx="10801777" cy="1492132"/>
          </a:xfrm>
        </p:spPr>
        <p:txBody>
          <a:bodyPr>
            <a:normAutofit fontScale="90000"/>
          </a:bodyPr>
          <a:lstStyle/>
          <a:p>
            <a:r>
              <a:rPr lang="de-DE" dirty="0"/>
              <a:t>Phänomen „Nicht-binäres Geschlecht“</a:t>
            </a:r>
            <a:br>
              <a:rPr lang="de-DE" dirty="0"/>
            </a:br>
            <a:r>
              <a:rPr lang="de-DE" dirty="0"/>
              <a:t>- Historische </a:t>
            </a:r>
            <a:r>
              <a:rPr lang="de-DE" dirty="0" err="1"/>
              <a:t>Entwickung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140F21-5969-B507-A347-9E920A38F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95055"/>
            <a:ext cx="10178322" cy="4327883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de-DE" sz="1800" u="sng" dirty="0">
                <a:solidFill>
                  <a:schemeClr val="tx1"/>
                </a:solidFill>
              </a:rPr>
              <a:t>Heute</a:t>
            </a:r>
          </a:p>
          <a:p>
            <a:pPr>
              <a:lnSpc>
                <a:spcPct val="170000"/>
              </a:lnSpc>
            </a:pPr>
            <a:r>
              <a:rPr lang="de-DE" sz="1800" dirty="0">
                <a:solidFill>
                  <a:schemeClr val="tx1"/>
                </a:solidFill>
              </a:rPr>
              <a:t>Berichte über zunehmende Outings junger Menschen </a:t>
            </a:r>
          </a:p>
          <a:p>
            <a:pPr>
              <a:lnSpc>
                <a:spcPct val="170000"/>
              </a:lnSpc>
            </a:pPr>
            <a:r>
              <a:rPr lang="de-DE" sz="1800" dirty="0">
                <a:solidFill>
                  <a:schemeClr val="tx1"/>
                </a:solidFill>
              </a:rPr>
              <a:t>Internationale Vernetzung übers Internet (z.B. vgl. </a:t>
            </a:r>
            <a:r>
              <a:rPr lang="de-DE" sz="1800" dirty="0" err="1">
                <a:solidFill>
                  <a:schemeClr val="tx1"/>
                </a:solidFill>
              </a:rPr>
              <a:t>Gendercensus</a:t>
            </a:r>
            <a:r>
              <a:rPr lang="de-DE" sz="1800" dirty="0">
                <a:solidFill>
                  <a:schemeClr val="tx1"/>
                </a:solidFill>
              </a:rPr>
              <a:t> 2023)</a:t>
            </a:r>
          </a:p>
          <a:p>
            <a:pPr>
              <a:lnSpc>
                <a:spcPct val="170000"/>
              </a:lnSpc>
            </a:pPr>
            <a:r>
              <a:rPr lang="de-DE" sz="1800" dirty="0">
                <a:solidFill>
                  <a:schemeClr val="tx1"/>
                </a:solidFill>
              </a:rPr>
              <a:t>Zunahme an Veröffentlichungen seit 2015 (Cheung et al., 2020)</a:t>
            </a:r>
          </a:p>
          <a:p>
            <a:pPr lvl="1">
              <a:lnSpc>
                <a:spcPct val="170000"/>
              </a:lnSpc>
            </a:pPr>
            <a:r>
              <a:rPr lang="de-DE" dirty="0">
                <a:solidFill>
                  <a:schemeClr val="tx1"/>
                </a:solidFill>
              </a:rPr>
              <a:t>Allerdings: Publikationen mit LGBTQ+-Personen oder Transgender </a:t>
            </a:r>
          </a:p>
          <a:p>
            <a:pPr lvl="1">
              <a:lnSpc>
                <a:spcPct val="170000"/>
              </a:lnSpc>
              <a:buFont typeface="Wingdings" panose="05000000000000000000" pitchFamily="2" charset="2"/>
              <a:buChar char="à"/>
            </a:pPr>
            <a:r>
              <a:rPr lang="de-DE" dirty="0">
                <a:solidFill>
                  <a:schemeClr val="tx1"/>
                </a:solidFill>
                <a:sym typeface="Wingdings" panose="05000000000000000000" pitchFamily="2" charset="2"/>
              </a:rPr>
              <a:t>W</a:t>
            </a:r>
            <a:r>
              <a:rPr lang="de-DE" dirty="0">
                <a:solidFill>
                  <a:schemeClr val="tx1"/>
                </a:solidFill>
              </a:rPr>
              <a:t>enig Berücksichtigung in Wissenschaft und Forschung - auch in Pädagogik und Didaktik </a:t>
            </a:r>
          </a:p>
          <a:p>
            <a:pPr marL="457200" lvl="1" indent="0">
              <a:lnSpc>
                <a:spcPct val="170000"/>
              </a:lnSpc>
              <a:buNone/>
            </a:pPr>
            <a:r>
              <a:rPr lang="de-DE" dirty="0">
                <a:solidFill>
                  <a:schemeClr val="tx1"/>
                </a:solidFill>
              </a:rPr>
              <a:t>(z.B. „gendersensible Pädagogik“)</a:t>
            </a:r>
          </a:p>
        </p:txBody>
      </p:sp>
    </p:spTree>
    <p:extLst>
      <p:ext uri="{BB962C8B-B14F-4D97-AF65-F5344CB8AC3E}">
        <p14:creationId xmlns:p14="http://schemas.microsoft.com/office/powerpoint/2010/main" val="970196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4540E-3655-8EFC-04E2-D8F04F0C4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Phänomen „Nicht-binäres Geschlecht“ - Bildungsplan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4CE3D9-24FC-DBAF-B3D4-0E493FF50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958" y="2420812"/>
            <a:ext cx="9832882" cy="382112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DE" sz="2400" dirty="0">
                <a:solidFill>
                  <a:schemeClr val="tx1"/>
                </a:solidFill>
              </a:rPr>
              <a:t>Keine Nennung von nicht-</a:t>
            </a:r>
            <a:r>
              <a:rPr lang="de-DE" sz="2400" dirty="0" err="1">
                <a:solidFill>
                  <a:schemeClr val="tx1"/>
                </a:solidFill>
              </a:rPr>
              <a:t>binarität</a:t>
            </a:r>
            <a:r>
              <a:rPr lang="de-DE" sz="2400" dirty="0">
                <a:solidFill>
                  <a:schemeClr val="tx1"/>
                </a:solidFill>
              </a:rPr>
              <a:t> in den aktuellen Bildungsplänen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solidFill>
                  <a:schemeClr val="tx1"/>
                </a:solidFill>
              </a:rPr>
              <a:t>Antidiskriminierung und Selbstfindung  sollten in die Leitperspektive „Bildung für Toleranz und Akzeptanz von Vielfalt (BTV)“ aufgenommen werden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de-DE" sz="2400" dirty="0">
                <a:solidFill>
                  <a:schemeClr val="tx1"/>
                </a:solidFill>
              </a:rPr>
              <a:t>2013: Protesten rechtskonservativer und radikalchristlicher Gruppierungen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solidFill>
                  <a:schemeClr val="tx1"/>
                </a:solidFill>
                <a:sym typeface="Wingdings" panose="05000000000000000000" pitchFamily="2" charset="2"/>
              </a:rPr>
              <a:t> A</a:t>
            </a:r>
            <a:r>
              <a:rPr lang="de-DE" sz="2400" dirty="0">
                <a:solidFill>
                  <a:schemeClr val="tx1"/>
                </a:solidFill>
              </a:rPr>
              <a:t>llgemeinere Begriffe wie „andere Lebensformen“ und „gesellschaftliche Vielfalt“ in den Leitlinien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2400" dirty="0">
                <a:solidFill>
                  <a:schemeClr val="tx1"/>
                </a:solidFill>
              </a:rPr>
              <a:t> (</a:t>
            </a:r>
            <a:r>
              <a:rPr lang="de-DE" sz="2400" dirty="0" err="1">
                <a:solidFill>
                  <a:schemeClr val="tx1"/>
                </a:solidFill>
              </a:rPr>
              <a:t>Weselek</a:t>
            </a:r>
            <a:r>
              <a:rPr lang="de-DE" sz="2400" dirty="0">
                <a:solidFill>
                  <a:schemeClr val="tx1"/>
                </a:solidFill>
              </a:rPr>
              <a:t> 2023, S. 95)</a:t>
            </a:r>
          </a:p>
        </p:txBody>
      </p:sp>
    </p:spTree>
    <p:extLst>
      <p:ext uri="{BB962C8B-B14F-4D97-AF65-F5344CB8AC3E}">
        <p14:creationId xmlns:p14="http://schemas.microsoft.com/office/powerpoint/2010/main" val="1211155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82D538-1671-876A-793A-68625573F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257" y="864910"/>
            <a:ext cx="8965823" cy="288412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de-DE" sz="7200" dirty="0"/>
              <a:t>Nicht-Binarität </a:t>
            </a:r>
            <a:br>
              <a:rPr lang="de-DE" sz="7200" dirty="0"/>
            </a:br>
            <a:r>
              <a:rPr lang="de-DE" sz="7200" dirty="0">
                <a:solidFill>
                  <a:srgbClr val="7030A0"/>
                </a:solidFill>
              </a:rPr>
              <a:t>in Sprache</a:t>
            </a:r>
            <a:endParaRPr lang="en-US" sz="7200" dirty="0">
              <a:solidFill>
                <a:srgbClr val="7030A0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528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2D538-1671-876A-793A-68625573F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242" y="252162"/>
            <a:ext cx="10178322" cy="1492132"/>
          </a:xfrm>
        </p:spPr>
        <p:txBody>
          <a:bodyPr/>
          <a:lstStyle/>
          <a:p>
            <a:r>
              <a:rPr lang="de-DE" dirty="0"/>
              <a:t>Nicht-Binarität in Sprache</a:t>
            </a:r>
            <a:br>
              <a:rPr lang="de-DE" dirty="0"/>
            </a:br>
            <a:r>
              <a:rPr lang="de-DE" dirty="0"/>
              <a:t>-Relevanz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EEE95E-C828-676B-DD35-F75BB149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3242" y="2044923"/>
            <a:ext cx="9791318" cy="3847878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1800" u="sng" dirty="0">
                <a:solidFill>
                  <a:schemeClr val="tx1"/>
                </a:solidFill>
              </a:rPr>
              <a:t>Studie im Klinischen Setting mit Trans*</a:t>
            </a:r>
            <a:r>
              <a:rPr lang="de-DE" sz="1800" u="sng" dirty="0" err="1">
                <a:solidFill>
                  <a:schemeClr val="tx1"/>
                </a:solidFill>
              </a:rPr>
              <a:t>jugendlcihen</a:t>
            </a:r>
            <a:r>
              <a:rPr lang="de-DE" sz="1800" u="sng" dirty="0">
                <a:solidFill>
                  <a:schemeClr val="tx1"/>
                </a:solidFill>
              </a:rPr>
              <a:t> (</a:t>
            </a:r>
            <a:r>
              <a:rPr lang="de-DE" sz="1800" u="sng" dirty="0" err="1">
                <a:solidFill>
                  <a:schemeClr val="tx1"/>
                </a:solidFill>
              </a:rPr>
              <a:t>Pollitt</a:t>
            </a:r>
            <a:r>
              <a:rPr lang="de-DE" sz="1800" u="sng" dirty="0">
                <a:solidFill>
                  <a:schemeClr val="tx1"/>
                </a:solidFill>
              </a:rPr>
              <a:t> et al. 2019)</a:t>
            </a:r>
          </a:p>
          <a:p>
            <a:pPr>
              <a:lnSpc>
                <a:spcPct val="150000"/>
              </a:lnSpc>
            </a:pPr>
            <a:r>
              <a:rPr lang="de-DE" sz="1800" dirty="0">
                <a:solidFill>
                  <a:schemeClr val="tx1"/>
                </a:solidFill>
              </a:rPr>
              <a:t>Verwendung präferierter Vornamen und Pronomen bei Trans*jugendlichen zu einer</a:t>
            </a:r>
            <a:r>
              <a:rPr lang="de-DE" sz="1800" b="1" dirty="0">
                <a:solidFill>
                  <a:schemeClr val="tx1"/>
                </a:solidFill>
              </a:rPr>
              <a:t> verbesserten physischen und psychischen Verfassung; </a:t>
            </a:r>
            <a:r>
              <a:rPr lang="de-DE" sz="1800" u="sng" dirty="0">
                <a:solidFill>
                  <a:schemeClr val="tx1"/>
                </a:solidFill>
              </a:rPr>
              <a:t>Grund: </a:t>
            </a:r>
            <a:r>
              <a:rPr lang="de-DE" sz="18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Bestätigung der Geschlechtsidentität</a:t>
            </a:r>
            <a:endParaRPr lang="de-DE" sz="18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de-DE" sz="18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800" kern="1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de-DE" sz="18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de-DE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beabsichtigt Missachten </a:t>
            </a:r>
            <a:r>
              <a:rPr lang="de-DE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de-DE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erheblichen Leidensdruck verursachen</a:t>
            </a:r>
          </a:p>
          <a:p>
            <a:pPr>
              <a:lnSpc>
                <a:spcPct val="150000"/>
              </a:lnSpc>
            </a:pPr>
            <a:r>
              <a:rPr lang="de-DE" sz="1800" dirty="0">
                <a:solidFill>
                  <a:schemeClr val="tx1"/>
                </a:solidFill>
              </a:rPr>
              <a:t>Nicht geklärt: Kausalität von physischen und psychischen Wohlbefinden durch geschlechtsgerechte Sprache</a:t>
            </a:r>
          </a:p>
          <a:p>
            <a:pPr>
              <a:lnSpc>
                <a:spcPct val="150000"/>
              </a:lnSpc>
            </a:pPr>
            <a:r>
              <a:rPr lang="de-DE" sz="1800" dirty="0">
                <a:solidFill>
                  <a:schemeClr val="tx1"/>
                </a:solidFill>
              </a:rPr>
              <a:t>Dennoch: subjektiv </a:t>
            </a:r>
            <a:r>
              <a:rPr lang="de-DE" sz="1800" b="1" dirty="0">
                <a:solidFill>
                  <a:schemeClr val="tx1"/>
                </a:solidFill>
              </a:rPr>
              <a:t>hohe Bedeutungszuschreibung </a:t>
            </a:r>
            <a:r>
              <a:rPr lang="de-DE" sz="1800" b="1" dirty="0">
                <a:solidFill>
                  <a:schemeClr val="tx1"/>
                </a:solidFill>
                <a:sym typeface="Wingdings" panose="05000000000000000000" pitchFamily="2" charset="2"/>
              </a:rPr>
              <a:t>  </a:t>
            </a:r>
            <a:r>
              <a:rPr lang="de-DE" sz="1800" b="1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Verbesserung des Selbstkonzepts</a:t>
            </a:r>
          </a:p>
        </p:txBody>
      </p:sp>
    </p:spTree>
    <p:extLst>
      <p:ext uri="{BB962C8B-B14F-4D97-AF65-F5344CB8AC3E}">
        <p14:creationId xmlns:p14="http://schemas.microsoft.com/office/powerpoint/2010/main" val="3810169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2D538-1671-876A-793A-68625573F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242" y="252162"/>
            <a:ext cx="10178322" cy="1492132"/>
          </a:xfrm>
        </p:spPr>
        <p:txBody>
          <a:bodyPr/>
          <a:lstStyle/>
          <a:p>
            <a:r>
              <a:rPr lang="de-DE" dirty="0"/>
              <a:t>Nicht-Binarität in Sprache</a:t>
            </a:r>
            <a:br>
              <a:rPr lang="de-DE" dirty="0"/>
            </a:br>
            <a:r>
              <a:rPr lang="de-DE" dirty="0"/>
              <a:t>-Relevanz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EEE95E-C828-676B-DD35-F75BB149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3637" y="4303904"/>
            <a:ext cx="10464725" cy="268720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u="sng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Isolierte Erkenntnisse zu nicht binäre Personen</a:t>
            </a:r>
            <a:endParaRPr lang="de-DE" u="sng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</a:rPr>
              <a:t>Hohe subjektive Bedeutungszuschreibung der Verwendung des Vornamens (</a:t>
            </a:r>
            <a:r>
              <a:rPr lang="de-DE" dirty="0" err="1">
                <a:solidFill>
                  <a:schemeClr val="tx1"/>
                </a:solidFill>
              </a:rPr>
              <a:t>Sistenich</a:t>
            </a:r>
            <a:r>
              <a:rPr lang="de-DE" dirty="0">
                <a:solidFill>
                  <a:schemeClr val="tx1"/>
                </a:solidFill>
              </a:rPr>
              <a:t> 2022) </a:t>
            </a:r>
            <a:endParaRPr lang="de-DE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Unterschiede zu binären Trans*</a:t>
            </a:r>
            <a:r>
              <a:rPr lang="de-DE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personen</a:t>
            </a:r>
            <a:r>
              <a:rPr lang="de-DE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nicht geklärt </a:t>
            </a:r>
            <a:r>
              <a:rPr lang="de-D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(Cheung et al., 2020)</a:t>
            </a:r>
            <a:endParaRPr lang="de-DE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</a:rPr>
              <a:t>Wenig Erkenntnisse zu nicht-binären Personen – auch </a:t>
            </a:r>
            <a:r>
              <a:rPr lang="de-DE" dirty="0" err="1">
                <a:solidFill>
                  <a:schemeClr val="tx1"/>
                </a:solidFill>
              </a:rPr>
              <a:t>bezügl</a:t>
            </a:r>
            <a:r>
              <a:rPr lang="de-DE" dirty="0">
                <a:solidFill>
                  <a:schemeClr val="tx1"/>
                </a:solidFill>
              </a:rPr>
              <a:t>. eines respektvollen Umgangs </a:t>
            </a:r>
            <a:r>
              <a:rPr lang="de-D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(ebd.)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79C0FCB-DB0F-96D0-BAC0-96351D323629}"/>
              </a:ext>
            </a:extLst>
          </p:cNvPr>
          <p:cNvSpPr txBox="1"/>
          <p:nvPr/>
        </p:nvSpPr>
        <p:spPr>
          <a:xfrm>
            <a:off x="1123637" y="1752385"/>
            <a:ext cx="10347926" cy="2089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800"/>
              </a:spcAft>
            </a:pPr>
            <a:r>
              <a:rPr lang="de-DE" sz="2000" u="sng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Besondere Relevanz von Pronom</a:t>
            </a:r>
            <a:r>
              <a:rPr lang="de-DE" sz="2000" u="sng" kern="100" dirty="0"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Wahl sowohl auf Grundlage von Wohlbefinden, Übereinstimmung mit der Geschlechtsidentität, als auch dem Grad an Sicherheit des Umfeldes (</a:t>
            </a:r>
            <a:r>
              <a:rPr lang="de-DE" sz="20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vgl. </a:t>
            </a:r>
            <a:r>
              <a:rPr kumimoji="0" lang="de-DE" altLang="de-DE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Matsuno</a:t>
            </a:r>
            <a:r>
              <a:rPr kumimoji="0" lang="de-DE" altLang="de-DE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und Budge 2017)</a:t>
            </a:r>
            <a:endParaRPr kumimoji="0" lang="de-DE" altLang="de-DE" sz="2000" b="0" i="0" u="none" strike="noStrike" kern="100" cap="none" normalizeH="0" baseline="0" dirty="0">
              <a:ln>
                <a:noFill/>
              </a:ln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DE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Gehören zu den am häufigsten genutzte Bestandteile der Verbalsprache (vgl. </a:t>
            </a:r>
            <a:r>
              <a:rPr lang="de-DE" sz="20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Hord</a:t>
            </a:r>
            <a:r>
              <a:rPr lang="de-DE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2016)</a:t>
            </a:r>
            <a:endParaRPr lang="de-DE" sz="2000" kern="100" dirty="0">
              <a:solidFill>
                <a:srgbClr val="7030A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30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C48BBA-DD57-311E-E8DA-FA841B6A5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Nicht-</a:t>
            </a:r>
            <a:r>
              <a:rPr lang="de-DE" dirty="0" err="1"/>
              <a:t>binarität</a:t>
            </a:r>
            <a:r>
              <a:rPr lang="de-DE" dirty="0"/>
              <a:t> in Sprache</a:t>
            </a:r>
            <a:br>
              <a:rPr lang="de-DE" dirty="0"/>
            </a:br>
            <a:r>
              <a:rPr lang="de-DE" dirty="0"/>
              <a:t>- Eigene Untersuchung</a:t>
            </a:r>
          </a:p>
        </p:txBody>
      </p:sp>
      <p:sp>
        <p:nvSpPr>
          <p:cNvPr id="4" name="Denkblase: wolkenförmig 3">
            <a:extLst>
              <a:ext uri="{FF2B5EF4-FFF2-40B4-BE49-F238E27FC236}">
                <a16:creationId xmlns:a16="http://schemas.microsoft.com/office/drawing/2014/main" id="{1EF74B5D-740D-143F-0634-6C4D94F447DD}"/>
              </a:ext>
            </a:extLst>
          </p:cNvPr>
          <p:cNvSpPr/>
          <p:nvPr/>
        </p:nvSpPr>
        <p:spPr>
          <a:xfrm>
            <a:off x="218364" y="2470243"/>
            <a:ext cx="5603702" cy="3525443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Welche Formulierungen präferieren nicht-binäre Heranwachsende?</a:t>
            </a:r>
            <a:endParaRPr lang="de-DE" sz="2400" i="1" dirty="0">
              <a:solidFill>
                <a:schemeClr val="tx1"/>
              </a:solidFill>
            </a:endParaRP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EFECB1D4-995B-3575-429C-7429A12F3F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511" y="2349078"/>
            <a:ext cx="4789906" cy="3646607"/>
          </a:xfrm>
        </p:spPr>
        <p:txBody>
          <a:bodyPr>
            <a:normAutofit/>
          </a:bodyPr>
          <a:lstStyle/>
          <a:p>
            <a:endParaRPr lang="de-DE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u="sng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Betrachtet</a:t>
            </a:r>
            <a:r>
              <a:rPr lang="de-DE" sz="2000" u="sng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de-DE" sz="20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de-DE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erbalsprachliche Ausdrücke in der deutschen Sprache</a:t>
            </a:r>
          </a:p>
          <a:p>
            <a:r>
              <a:rPr lang="de-DE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</a:t>
            </a:r>
            <a:r>
              <a:rPr lang="de-DE" sz="2000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de-DE" sz="20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chulischen Kontext</a:t>
            </a:r>
          </a:p>
          <a:p>
            <a:r>
              <a:rPr lang="de-DE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Kategorien: Pronomen, (formale) Anrede, </a:t>
            </a:r>
            <a:r>
              <a:rPr lang="de-DE" sz="2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Rollenbezeichungen</a:t>
            </a:r>
            <a:endParaRPr lang="de-DE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9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2D538-1671-876A-793A-68625573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Nicht-</a:t>
            </a:r>
            <a:r>
              <a:rPr lang="de-DE" dirty="0" err="1"/>
              <a:t>binarität</a:t>
            </a:r>
            <a:r>
              <a:rPr lang="de-DE" dirty="0"/>
              <a:t> in Sprache</a:t>
            </a:r>
            <a:br>
              <a:rPr lang="de-DE" dirty="0"/>
            </a:br>
            <a:r>
              <a:rPr lang="de-DE" dirty="0"/>
              <a:t>- Eigene Untersuchung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EEE95E-C828-676B-DD35-F75BB149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2286001"/>
            <a:ext cx="10178321" cy="418961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u="sng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Sampling:</a:t>
            </a:r>
            <a:endParaRPr lang="de-DE" u="sng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de-DE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Schüler*innen </a:t>
            </a:r>
            <a:r>
              <a:rPr lang="de-DE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</a:t>
            </a:r>
            <a:r>
              <a:rPr lang="de-DE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Sekundarstufe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de-DE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Alter: 12, 16 und 18 Jahre</a:t>
            </a:r>
            <a:r>
              <a:rPr lang="de-DE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de-DE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Klassenstufen: 7, 10 und 13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Gymnasium und Realschule</a:t>
            </a:r>
            <a:endParaRPr lang="de-DE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deutscher, russischer und multikultureller (deutsch, englisch, rumänisch) Hintergrund 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Geschlechtsidentität(en): nicht binär, genderfluid, transmaskulin</a:t>
            </a:r>
            <a:endParaRPr lang="de-DE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4054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2D538-1671-876A-793A-68625573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Nicht-</a:t>
            </a:r>
            <a:r>
              <a:rPr lang="de-DE" dirty="0" err="1"/>
              <a:t>binarität</a:t>
            </a:r>
            <a:r>
              <a:rPr lang="de-DE" dirty="0"/>
              <a:t> in Sprache</a:t>
            </a:r>
            <a:br>
              <a:rPr lang="de-DE" dirty="0"/>
            </a:br>
            <a:r>
              <a:rPr lang="de-DE" dirty="0"/>
              <a:t>- Eigene Untersuchung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EEE95E-C828-676B-DD35-F75BB149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782" y="2135530"/>
            <a:ext cx="9026642" cy="418961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u="sng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Untersuchungsdesign:</a:t>
            </a:r>
          </a:p>
          <a:p>
            <a:pPr>
              <a:lnSpc>
                <a:spcPct val="150000"/>
              </a:lnSpc>
            </a:pPr>
            <a:r>
              <a:rPr lang="de-DE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de-D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ualitative Interviews mit teilstrukturiertem Leitfaden</a:t>
            </a:r>
          </a:p>
          <a:p>
            <a:pPr>
              <a:lnSpc>
                <a:spcPct val="150000"/>
              </a:lnSpc>
            </a:pPr>
            <a:r>
              <a:rPr lang="de-DE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Beispielnennungen für Antwortoptionen</a:t>
            </a:r>
          </a:p>
          <a:p>
            <a:pPr>
              <a:lnSpc>
                <a:spcPct val="150000"/>
              </a:lnSpc>
            </a:pPr>
            <a:r>
              <a:rPr lang="de-D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Feedback nicht-binärer Personen</a:t>
            </a:r>
            <a:r>
              <a:rPr lang="de-DE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vor und während der Untersuchung eingeholt</a:t>
            </a:r>
            <a:endParaRPr lang="de-DE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Datenaufbereitung per qualitativer Inhaltsanalyse/</a:t>
            </a:r>
          </a:p>
          <a:p>
            <a:pPr lvl="1">
              <a:lnSpc>
                <a:spcPct val="150000"/>
              </a:lnSpc>
            </a:pPr>
            <a:r>
              <a:rPr lang="de-DE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Pronomina: deduktive Einordung ins System des </a:t>
            </a:r>
            <a:r>
              <a:rPr lang="de-DE" kern="1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Gendercensus</a:t>
            </a:r>
            <a:r>
              <a:rPr lang="de-DE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(2023)</a:t>
            </a:r>
          </a:p>
          <a:p>
            <a:pPr lvl="1">
              <a:lnSpc>
                <a:spcPct val="150000"/>
              </a:lnSpc>
            </a:pPr>
            <a:r>
              <a:rPr lang="de-DE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Einordnung der anderen Daten:</a:t>
            </a:r>
            <a:r>
              <a:rPr lang="de-DE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induktives Verfahren in ein weiteres Kategoriensystem + Erweiterung durch </a:t>
            </a:r>
            <a:r>
              <a:rPr lang="de-DE" kern="1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Hord</a:t>
            </a:r>
            <a:r>
              <a:rPr lang="de-DE" kern="1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(2016)</a:t>
            </a:r>
            <a:endParaRPr lang="de-DE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6358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2D538-1671-876A-793A-68625573F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737" y="125264"/>
            <a:ext cx="10178322" cy="1492132"/>
          </a:xfrm>
        </p:spPr>
        <p:txBody>
          <a:bodyPr/>
          <a:lstStyle/>
          <a:p>
            <a:r>
              <a:rPr lang="de-DE" dirty="0"/>
              <a:t>Nicht-</a:t>
            </a:r>
            <a:r>
              <a:rPr lang="de-DE" dirty="0" err="1"/>
              <a:t>binarität</a:t>
            </a:r>
            <a:r>
              <a:rPr lang="de-DE" dirty="0"/>
              <a:t> in Sprache</a:t>
            </a:r>
            <a:br>
              <a:rPr lang="de-DE" dirty="0"/>
            </a:br>
            <a:r>
              <a:rPr lang="de-DE" dirty="0"/>
              <a:t>- Eigene Untersuchung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EEE95E-C828-676B-DD35-F75BB149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4236" y="219919"/>
            <a:ext cx="2077968" cy="6532695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4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24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24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24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600" u="sng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Nennungen:</a:t>
            </a:r>
          </a:p>
          <a:p>
            <a:r>
              <a:rPr lang="de-DE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„Er“ und „sie“ abwechselnd</a:t>
            </a:r>
          </a:p>
          <a:p>
            <a:pPr>
              <a:lnSpc>
                <a:spcPct val="100000"/>
              </a:lnSpc>
            </a:pPr>
            <a:r>
              <a:rPr lang="de-DE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Ausschließlich „er“; </a:t>
            </a:r>
            <a:r>
              <a:rPr lang="de-DE" sz="16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Grund: unkomplizierter</a:t>
            </a:r>
            <a:endParaRPr lang="de-DE" sz="16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Neopronomen: </a:t>
            </a:r>
          </a:p>
          <a:p>
            <a:pPr lvl="1"/>
            <a:r>
              <a:rPr lang="de-DE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de-DE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de-DE" sz="16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hey</a:t>
            </a:r>
            <a:r>
              <a:rPr lang="de-DE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pPr lvl="1"/>
            <a:r>
              <a:rPr lang="de-DE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de-DE" sz="16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de-DE" sz="16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ensy</a:t>
            </a:r>
            <a:r>
              <a:rPr lang="de-DE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de-DE" sz="16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mensys</a:t>
            </a:r>
            <a:r>
              <a:rPr lang="de-DE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</a:p>
          <a:p>
            <a:pPr lvl="1"/>
            <a:r>
              <a:rPr lang="de-DE" sz="1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„Mensch“/ „Wesen“</a:t>
            </a:r>
            <a:endParaRPr lang="de-DE" sz="16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24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24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72589A58-DF74-38F9-BC03-2EF7293E4D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0534790"/>
              </p:ext>
            </p:extLst>
          </p:nvPr>
        </p:nvGraphicFramePr>
        <p:xfrm>
          <a:off x="916015" y="1874517"/>
          <a:ext cx="8019642" cy="4699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1C2ADC33-382D-F1FA-0031-109DB5D3F6E3}"/>
              </a:ext>
            </a:extLst>
          </p:cNvPr>
          <p:cNvSpPr txBox="1"/>
          <p:nvPr/>
        </p:nvSpPr>
        <p:spPr>
          <a:xfrm>
            <a:off x="1111170" y="6574420"/>
            <a:ext cx="2411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Eigene Abbildung</a:t>
            </a:r>
          </a:p>
        </p:txBody>
      </p:sp>
    </p:spTree>
    <p:extLst>
      <p:ext uri="{BB962C8B-B14F-4D97-AF65-F5344CB8AC3E}">
        <p14:creationId xmlns:p14="http://schemas.microsoft.com/office/powerpoint/2010/main" val="377075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2D538-1671-876A-793A-68625573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Nicht-</a:t>
            </a:r>
            <a:r>
              <a:rPr lang="de-DE" dirty="0" err="1"/>
              <a:t>binarität</a:t>
            </a:r>
            <a:r>
              <a:rPr lang="de-DE" dirty="0"/>
              <a:t> in Sprache</a:t>
            </a:r>
            <a:br>
              <a:rPr lang="de-DE" dirty="0"/>
            </a:br>
            <a:r>
              <a:rPr lang="de-DE" dirty="0"/>
              <a:t>- Eigene Untersuchung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415C38B9-2353-46EA-A538-06CCC80424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6046753"/>
              </p:ext>
            </p:extLst>
          </p:nvPr>
        </p:nvGraphicFramePr>
        <p:xfrm>
          <a:off x="1117061" y="1976296"/>
          <a:ext cx="7812490" cy="4609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662FA3C3-0336-EF67-5819-29F6F3E8E161}"/>
              </a:ext>
            </a:extLst>
          </p:cNvPr>
          <p:cNvSpPr txBox="1"/>
          <p:nvPr/>
        </p:nvSpPr>
        <p:spPr>
          <a:xfrm>
            <a:off x="1111170" y="6574420"/>
            <a:ext cx="2411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Eigene Abbildung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DA97243D-81B5-9466-9F3C-7ED6252AB476}"/>
              </a:ext>
            </a:extLst>
          </p:cNvPr>
          <p:cNvSpPr txBox="1">
            <a:spLocks/>
          </p:cNvSpPr>
          <p:nvPr/>
        </p:nvSpPr>
        <p:spPr>
          <a:xfrm>
            <a:off x="9561390" y="1412868"/>
            <a:ext cx="2048018" cy="53000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de-DE" sz="1400" u="sng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Nennungen:</a:t>
            </a:r>
          </a:p>
          <a:p>
            <a:pPr>
              <a:lnSpc>
                <a:spcPct val="100000"/>
              </a:lnSpc>
            </a:pPr>
            <a:r>
              <a:rPr lang="de-DE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Generisches Maskulinum (</a:t>
            </a:r>
            <a:r>
              <a:rPr lang="de-DE" sz="14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Sgl</a:t>
            </a:r>
            <a:r>
              <a:rPr lang="de-DE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., Pl.)</a:t>
            </a:r>
          </a:p>
          <a:p>
            <a:pPr>
              <a:lnSpc>
                <a:spcPct val="100000"/>
              </a:lnSpc>
            </a:pPr>
            <a:r>
              <a:rPr lang="de-DE" sz="1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de-DE" sz="1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eutrale, oder alle inkludierende Sprache</a:t>
            </a:r>
            <a:endParaRPr lang="de-DE" sz="14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de-DE" sz="14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Neologismen: </a:t>
            </a:r>
          </a:p>
          <a:p>
            <a:pPr lvl="1">
              <a:lnSpc>
                <a:spcPct val="100000"/>
              </a:lnSpc>
            </a:pPr>
            <a:r>
              <a:rPr lang="de-DE" sz="14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de-DE" sz="1400" kern="1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Schülery</a:t>
            </a:r>
            <a:r>
              <a:rPr lang="de-DE" sz="14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(s)“</a:t>
            </a:r>
          </a:p>
          <a:p>
            <a:pPr lvl="1">
              <a:lnSpc>
                <a:spcPct val="100000"/>
              </a:lnSpc>
            </a:pPr>
            <a:r>
              <a:rPr lang="de-DE" sz="14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„Mensch(en)“ / „Wesen“ (</a:t>
            </a:r>
            <a:r>
              <a:rPr lang="de-DE" sz="1400" kern="1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Sgl</a:t>
            </a:r>
            <a:r>
              <a:rPr lang="de-DE" sz="14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., Pl., Suffix)</a:t>
            </a:r>
          </a:p>
          <a:p>
            <a:pPr>
              <a:lnSpc>
                <a:spcPct val="100000"/>
              </a:lnSpc>
            </a:pPr>
            <a:r>
              <a:rPr lang="de-DE" sz="14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Unsicherheit im </a:t>
            </a:r>
            <a:r>
              <a:rPr lang="de-DE" sz="1400" kern="1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Sgl</a:t>
            </a:r>
            <a:r>
              <a:rPr lang="de-DE" sz="14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.; Grund: sprachliche Beschaffenheit der Sprache + mangelnde Erfahrung</a:t>
            </a:r>
          </a:p>
          <a:p>
            <a:pPr>
              <a:lnSpc>
                <a:spcPct val="100000"/>
              </a:lnSpc>
            </a:pPr>
            <a:r>
              <a:rPr lang="de-DE" sz="1400" kern="1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Gender_Gap</a:t>
            </a:r>
            <a:r>
              <a:rPr lang="de-DE" sz="14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(Pl.)</a:t>
            </a:r>
          </a:p>
          <a:p>
            <a:pPr>
              <a:lnSpc>
                <a:spcPct val="100000"/>
              </a:lnSpc>
            </a:pPr>
            <a:r>
              <a:rPr lang="de-DE" sz="14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Beschreibung </a:t>
            </a:r>
            <a:r>
              <a:rPr lang="de-DE" sz="1400" kern="1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physi</a:t>
            </a:r>
            <a:r>
              <a:rPr lang="de-DE" sz="14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-scher Erscheinungen und Funktionen ohne Geschlechts-zuschreibung</a:t>
            </a:r>
          </a:p>
        </p:txBody>
      </p:sp>
      <p:sp>
        <p:nvSpPr>
          <p:cNvPr id="11" name="Sprechblase: oval 10">
            <a:extLst>
              <a:ext uri="{FF2B5EF4-FFF2-40B4-BE49-F238E27FC236}">
                <a16:creationId xmlns:a16="http://schemas.microsoft.com/office/drawing/2014/main" id="{609F9CA2-494A-338F-7224-775BA85B1531}"/>
              </a:ext>
            </a:extLst>
          </p:cNvPr>
          <p:cNvSpPr/>
          <p:nvPr/>
        </p:nvSpPr>
        <p:spPr>
          <a:xfrm rot="650258">
            <a:off x="5874775" y="3410719"/>
            <a:ext cx="3564032" cy="1641964"/>
          </a:xfrm>
          <a:prstGeom prst="wedgeEllipseCallout">
            <a:avLst>
              <a:gd name="adj1" fmla="val -27038"/>
              <a:gd name="adj2" fmla="val 65712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i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 könnte anstatt „Mütter“ sagen, „Leute, die in der Lage sind, ein Kind zu bekommen“, weil, das wäre einfach. </a:t>
            </a:r>
            <a:endParaRPr lang="de-DE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29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439DA5-8DF4-6E87-789E-3359320F7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Gliederung</a:t>
            </a:r>
            <a:r>
              <a:rPr lang="de-DE" dirty="0"/>
              <a:t>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FCF5D7-8937-0370-8BAB-D63DA942B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I.: Einführung – Phänomen „nicht-binäres Geschlecht“: Begriff und aktuelle Einordnung</a:t>
            </a: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II.: Nicht-</a:t>
            </a:r>
            <a:r>
              <a:rPr lang="de-DE" dirty="0" err="1">
                <a:solidFill>
                  <a:schemeClr val="tx1"/>
                </a:solidFill>
              </a:rPr>
              <a:t>binarität</a:t>
            </a:r>
            <a:r>
              <a:rPr lang="de-DE" dirty="0">
                <a:solidFill>
                  <a:schemeClr val="tx1"/>
                </a:solidFill>
              </a:rPr>
              <a:t> in Sprache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>
                <a:solidFill>
                  <a:schemeClr val="tx1"/>
                </a:solidFill>
              </a:rPr>
              <a:t>Relevanz eines inklusiven Sprachgebrauchs für nicht-binäre Personen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>
                <a:solidFill>
                  <a:schemeClr val="tx1"/>
                </a:solidFill>
              </a:rPr>
              <a:t>Eigene Untersuchung zu Sprachgebrauch nicht-binärer </a:t>
            </a:r>
            <a:r>
              <a:rPr lang="de-DE" dirty="0" err="1">
                <a:solidFill>
                  <a:schemeClr val="tx1"/>
                </a:solidFill>
              </a:rPr>
              <a:t>Schüler:innen</a:t>
            </a:r>
            <a:endParaRPr lang="de-DE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dirty="0">
                <a:solidFill>
                  <a:schemeClr val="tx1"/>
                </a:solidFill>
              </a:rPr>
              <a:t>Nicht-</a:t>
            </a:r>
            <a:r>
              <a:rPr lang="de-DE" dirty="0" err="1">
                <a:solidFill>
                  <a:schemeClr val="tx1"/>
                </a:solidFill>
              </a:rPr>
              <a:t>binarität</a:t>
            </a:r>
            <a:r>
              <a:rPr lang="de-DE" dirty="0">
                <a:solidFill>
                  <a:schemeClr val="tx1"/>
                </a:solidFill>
              </a:rPr>
              <a:t> in Sprache – International und im Deutschen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>
                <a:solidFill>
                  <a:schemeClr val="tx1"/>
                </a:solidFill>
              </a:rPr>
              <a:t>Stimmen nicht-binärer </a:t>
            </a:r>
            <a:r>
              <a:rPr lang="de-DE" dirty="0" err="1">
                <a:solidFill>
                  <a:schemeClr val="tx1"/>
                </a:solidFill>
              </a:rPr>
              <a:t>Wissenschaftler:innen</a:t>
            </a:r>
            <a:r>
              <a:rPr lang="de-DE" dirty="0">
                <a:solidFill>
                  <a:schemeClr val="tx1"/>
                </a:solidFill>
              </a:rPr>
              <a:t>: Kritik am Konstrukt „FLINTA*“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  <a:p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016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2D538-1671-876A-793A-68625573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Nicht-</a:t>
            </a:r>
            <a:r>
              <a:rPr lang="de-DE" dirty="0" err="1"/>
              <a:t>binarität</a:t>
            </a:r>
            <a:r>
              <a:rPr lang="de-DE" dirty="0"/>
              <a:t> in Sprache</a:t>
            </a:r>
            <a:br>
              <a:rPr lang="de-DE" dirty="0"/>
            </a:br>
            <a:r>
              <a:rPr lang="de-DE" dirty="0"/>
              <a:t>- Eigene Untersuchung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EEE95E-C828-676B-DD35-F75BB149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039" y="5235968"/>
            <a:ext cx="10515600" cy="16220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Bewusstsein und Kenntnisse zur Trans*</a:t>
            </a:r>
            <a:r>
              <a:rPr lang="de-DE" sz="18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thematik</a:t>
            </a:r>
            <a:r>
              <a:rPr lang="de-D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geschaffen</a:t>
            </a:r>
          </a:p>
          <a:p>
            <a:r>
              <a:rPr lang="de-DE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bzw. Deklination der Pronomina auf einem schriftlichen Dokument für die Lehrperson einsehbar</a:t>
            </a:r>
          </a:p>
          <a:p>
            <a:endParaRPr lang="de-DE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91B6BB4F-F6BA-5CD0-C4FB-138DD93E47F2}"/>
              </a:ext>
            </a:extLst>
          </p:cNvPr>
          <p:cNvSpPr/>
          <p:nvPr/>
        </p:nvSpPr>
        <p:spPr>
          <a:xfrm>
            <a:off x="3243617" y="2063622"/>
            <a:ext cx="5704765" cy="2855459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e-DE" sz="2400" i="1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 denkst du würde helfen, damit Lehrpersonen </a:t>
            </a:r>
          </a:p>
          <a:p>
            <a:pPr marL="0" indent="0" algn="ctr">
              <a:buNone/>
            </a:pPr>
            <a:r>
              <a:rPr lang="de-DE" sz="2400" i="1" kern="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das, was du genannt hast auch umsetzen können?</a:t>
            </a:r>
            <a:endParaRPr lang="de-DE" sz="2400" i="1" kern="1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444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D99838-EE59-00AB-136E-370FA991E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Nicht-</a:t>
            </a:r>
            <a:r>
              <a:rPr lang="de-DE" dirty="0" err="1"/>
              <a:t>binarität</a:t>
            </a:r>
            <a:r>
              <a:rPr lang="de-DE" dirty="0"/>
              <a:t> in Sprache</a:t>
            </a:r>
            <a:br>
              <a:rPr lang="de-DE" dirty="0"/>
            </a:br>
            <a:r>
              <a:rPr lang="de-DE" dirty="0"/>
              <a:t>- Eigene Untersuchung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9555B1-4EF2-E263-561A-431C5A123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189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die Interviewten von persönlicher Bedeutung:</a:t>
            </a:r>
          </a:p>
          <a:p>
            <a:pPr marL="0" indent="0">
              <a:buNone/>
            </a:pPr>
            <a:endParaRPr lang="de-DE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3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Auch in Abwesenheit die Formulierungen verwenden</a:t>
            </a:r>
          </a:p>
          <a:p>
            <a:r>
              <a:rPr lang="de-DE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 Fremdouting </a:t>
            </a:r>
            <a:r>
              <a:rPr lang="de-DE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Sprache vor anderen Personen ggf. anpassen</a:t>
            </a:r>
            <a:endParaRPr lang="de-DE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3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 Unterschied zu anderen Kontexten</a:t>
            </a:r>
            <a:endParaRPr lang="de-DE" sz="3200" dirty="0">
              <a:solidFill>
                <a:schemeClr val="tx1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50424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2D538-1671-876A-793A-68625573F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861" y="310896"/>
            <a:ext cx="4240161" cy="2761488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1"/>
                </a:solidFill>
              </a:rPr>
              <a:t>Nicht-</a:t>
            </a:r>
            <a:r>
              <a:rPr lang="de-DE" sz="2400" dirty="0" err="1">
                <a:solidFill>
                  <a:schemeClr val="accent1"/>
                </a:solidFill>
              </a:rPr>
              <a:t>binarität</a:t>
            </a:r>
            <a:r>
              <a:rPr lang="de-DE" sz="2400" dirty="0">
                <a:solidFill>
                  <a:schemeClr val="accent1"/>
                </a:solidFill>
              </a:rPr>
              <a:t> in Sprache</a:t>
            </a:r>
            <a:br>
              <a:rPr lang="de-DE" sz="2400" dirty="0">
                <a:solidFill>
                  <a:schemeClr val="accent1"/>
                </a:solidFill>
              </a:rPr>
            </a:br>
            <a:r>
              <a:rPr lang="de-DE" sz="2400" dirty="0">
                <a:solidFill>
                  <a:schemeClr val="accent1"/>
                </a:solidFill>
              </a:rPr>
              <a:t>-Pronomen International</a:t>
            </a:r>
            <a:br>
              <a:rPr lang="de-DE" sz="2400" dirty="0">
                <a:solidFill>
                  <a:schemeClr val="accent1"/>
                </a:solidFill>
              </a:rPr>
            </a:br>
            <a:br>
              <a:rPr lang="de-DE" sz="2400" dirty="0">
                <a:solidFill>
                  <a:schemeClr val="accent1"/>
                </a:solidFill>
              </a:rPr>
            </a:br>
            <a:br>
              <a:rPr lang="de-DE" sz="2400" dirty="0"/>
            </a:br>
            <a:r>
              <a:rPr lang="de-DE" sz="2400" dirty="0" err="1">
                <a:sym typeface="Wingdings" panose="05000000000000000000" pitchFamily="2" charset="2"/>
              </a:rPr>
              <a:t>Hord</a:t>
            </a:r>
            <a:r>
              <a:rPr lang="de-DE" sz="2400" dirty="0">
                <a:sym typeface="Wingdings" panose="05000000000000000000" pitchFamily="2" charset="2"/>
              </a:rPr>
              <a:t> (2016)</a:t>
            </a:r>
            <a:endParaRPr lang="de-DE" sz="2400" dirty="0">
              <a:highlight>
                <a:srgbClr val="FFFF00"/>
              </a:highlight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EEE95E-C828-676B-DD35-F75BB149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043" y="5099760"/>
            <a:ext cx="6808325" cy="2068822"/>
          </a:xfrm>
        </p:spPr>
        <p:txBody>
          <a:bodyPr>
            <a:norm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Teilnahme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zweier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deutscher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Personen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err="1">
                <a:solidFill>
                  <a:schemeClr val="tx1"/>
                </a:solidFill>
              </a:rPr>
              <a:t>Ähnliche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deutscher</a:t>
            </a:r>
            <a:r>
              <a:rPr lang="en-US" sz="2000" dirty="0">
                <a:solidFill>
                  <a:schemeClr val="tx1"/>
                </a:solidFill>
              </a:rPr>
              <a:t> und </a:t>
            </a:r>
            <a:r>
              <a:rPr lang="en-US" sz="2000" dirty="0" err="1">
                <a:solidFill>
                  <a:schemeClr val="tx1"/>
                </a:solidFill>
              </a:rPr>
              <a:t>englischer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Muttersprache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</a:p>
          <a:p>
            <a:pPr lvl="1"/>
            <a:r>
              <a:rPr lang="en-US" sz="2000" dirty="0" err="1">
                <a:solidFill>
                  <a:schemeClr val="tx1"/>
                </a:solidFill>
              </a:rPr>
              <a:t>Nutzung</a:t>
            </a:r>
            <a:r>
              <a:rPr lang="en-US" sz="2000" dirty="0">
                <a:solidFill>
                  <a:schemeClr val="tx1"/>
                </a:solidFill>
              </a:rPr>
              <a:t> “they” in </a:t>
            </a:r>
            <a:r>
              <a:rPr lang="en-US" sz="2000" dirty="0" err="1">
                <a:solidFill>
                  <a:schemeClr val="tx1"/>
                </a:solidFill>
              </a:rPr>
              <a:t>Englischen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Vermeidung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err="1">
                <a:solidFill>
                  <a:schemeClr val="tx1"/>
                </a:solidFill>
              </a:rPr>
              <a:t>anstatt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Nutzung</a:t>
            </a:r>
            <a:r>
              <a:rPr lang="en-US" sz="2000" dirty="0">
                <a:solidFill>
                  <a:schemeClr val="tx1"/>
                </a:solidFill>
              </a:rPr>
              <a:t>) von </a:t>
            </a:r>
            <a:r>
              <a:rPr lang="en-US" sz="2000" dirty="0" err="1">
                <a:solidFill>
                  <a:schemeClr val="tx1"/>
                </a:solidFill>
              </a:rPr>
              <a:t>Pronomen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Deutschen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6FA5E9B-1B76-BE14-FC4D-F5E3D2B92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172" y="802726"/>
            <a:ext cx="5106715" cy="3547872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31A6FC9F-C0A6-F26A-6D7E-864E770CAE09}"/>
              </a:ext>
            </a:extLst>
          </p:cNvPr>
          <p:cNvSpPr txBox="1"/>
          <p:nvPr/>
        </p:nvSpPr>
        <p:spPr>
          <a:xfrm>
            <a:off x="1431172" y="3932184"/>
            <a:ext cx="382280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/>
              <a:t>Quelle: </a:t>
            </a:r>
            <a:r>
              <a:rPr lang="de-DE" sz="1400" dirty="0" err="1"/>
              <a:t>Hord</a:t>
            </a:r>
            <a:r>
              <a:rPr lang="de-DE" sz="1400" dirty="0"/>
              <a:t> (2016)</a:t>
            </a:r>
          </a:p>
        </p:txBody>
      </p:sp>
    </p:spTree>
    <p:extLst>
      <p:ext uri="{BB962C8B-B14F-4D97-AF65-F5344CB8AC3E}">
        <p14:creationId xmlns:p14="http://schemas.microsoft.com/office/powerpoint/2010/main" val="5732180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FFEC48C1-44DF-E6E3-7D34-2BE3844BD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057" y="253731"/>
            <a:ext cx="9753625" cy="6202393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EEE95E-C828-676B-DD35-F75BB149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177" y="6495900"/>
            <a:ext cx="10178322" cy="3169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Quelle: www.gendercensus.com/results/2023-worldwide/#meta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B87455C-B049-6C22-CD0D-A242961A994A}"/>
              </a:ext>
            </a:extLst>
          </p:cNvPr>
          <p:cNvSpPr/>
          <p:nvPr/>
        </p:nvSpPr>
        <p:spPr>
          <a:xfrm>
            <a:off x="9326856" y="81479"/>
            <a:ext cx="2785653" cy="199445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de-DE" sz="3600" b="0" i="0" u="none" strike="noStrike" kern="1200" cap="all" spc="2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panose="020B0806030902050204"/>
                <a:ea typeface="+mj-ea"/>
                <a:cs typeface="+mj-cs"/>
                <a:sym typeface="Wingdings" panose="05000000000000000000" pitchFamily="2" charset="2"/>
              </a:rPr>
              <a:t>Gender-</a:t>
            </a:r>
          </a:p>
          <a:p>
            <a:r>
              <a:rPr kumimoji="0" lang="de-DE" sz="3600" b="0" i="0" u="none" strike="noStrike" kern="1200" cap="all" spc="20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panose="020B0806030902050204"/>
                <a:ea typeface="+mj-ea"/>
                <a:cs typeface="+mj-cs"/>
                <a:sym typeface="Wingdings" panose="05000000000000000000" pitchFamily="2" charset="2"/>
              </a:rPr>
              <a:t>census</a:t>
            </a:r>
            <a:endParaRPr lang="de-DE" sz="3600" dirty="0">
              <a:solidFill>
                <a:schemeClr val="tx1"/>
              </a:solidFill>
            </a:endParaRPr>
          </a:p>
          <a:p>
            <a:pPr algn="ctr"/>
            <a:endParaRPr lang="de-DE" dirty="0"/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9F56A619-FE51-25FB-A565-DD36C3AEA85B}"/>
              </a:ext>
            </a:extLst>
          </p:cNvPr>
          <p:cNvSpPr/>
          <p:nvPr/>
        </p:nvSpPr>
        <p:spPr>
          <a:xfrm rot="19489175">
            <a:off x="3086358" y="2269622"/>
            <a:ext cx="794146" cy="38419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93B08BE-6F39-EA3D-3D51-F2C80260B174}"/>
              </a:ext>
            </a:extLst>
          </p:cNvPr>
          <p:cNvSpPr txBox="1"/>
          <p:nvPr/>
        </p:nvSpPr>
        <p:spPr>
          <a:xfrm>
            <a:off x="3317969" y="2636135"/>
            <a:ext cx="164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/>
              <a:t>They</a:t>
            </a:r>
            <a:r>
              <a:rPr lang="de-DE" b="1" dirty="0"/>
              <a:t>/</a:t>
            </a:r>
            <a:r>
              <a:rPr lang="de-DE" b="1" dirty="0" err="1"/>
              <a:t>Them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37496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5FB25F49-8A73-DE05-99AE-A65BF5523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670" y="457200"/>
            <a:ext cx="5324569" cy="383369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082D538-1671-876A-793A-68625573F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3861" y="310896"/>
            <a:ext cx="4240161" cy="2761488"/>
          </a:xfrm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accent1"/>
                </a:solidFill>
              </a:rPr>
              <a:t>Nicht-</a:t>
            </a:r>
            <a:r>
              <a:rPr lang="de-DE" sz="2400" dirty="0" err="1">
                <a:solidFill>
                  <a:schemeClr val="accent1"/>
                </a:solidFill>
              </a:rPr>
              <a:t>binarität</a:t>
            </a:r>
            <a:r>
              <a:rPr lang="de-DE" sz="2400" dirty="0">
                <a:solidFill>
                  <a:schemeClr val="accent1"/>
                </a:solidFill>
              </a:rPr>
              <a:t> in Sprache</a:t>
            </a:r>
            <a:br>
              <a:rPr lang="de-DE" sz="2400" dirty="0">
                <a:solidFill>
                  <a:schemeClr val="accent1"/>
                </a:solidFill>
              </a:rPr>
            </a:br>
            <a:r>
              <a:rPr lang="de-DE" sz="2400" dirty="0">
                <a:solidFill>
                  <a:schemeClr val="accent1"/>
                </a:solidFill>
              </a:rPr>
              <a:t>-</a:t>
            </a:r>
            <a:r>
              <a:rPr lang="de-DE" sz="2400" dirty="0"/>
              <a:t>Anrede</a:t>
            </a:r>
            <a:r>
              <a:rPr lang="de-DE" sz="2400" dirty="0">
                <a:solidFill>
                  <a:schemeClr val="accent1"/>
                </a:solidFill>
              </a:rPr>
              <a:t> International</a:t>
            </a:r>
            <a:br>
              <a:rPr lang="de-DE" sz="2400" dirty="0">
                <a:solidFill>
                  <a:schemeClr val="accent1"/>
                </a:solidFill>
              </a:rPr>
            </a:br>
            <a:br>
              <a:rPr lang="de-DE" sz="2400" dirty="0">
                <a:solidFill>
                  <a:schemeClr val="accent1"/>
                </a:solidFill>
              </a:rPr>
            </a:br>
            <a:br>
              <a:rPr lang="de-DE" sz="2400" dirty="0"/>
            </a:br>
            <a:r>
              <a:rPr lang="de-DE" sz="2400" dirty="0" err="1">
                <a:sym typeface="Wingdings" panose="05000000000000000000" pitchFamily="2" charset="2"/>
              </a:rPr>
              <a:t>Hord</a:t>
            </a:r>
            <a:r>
              <a:rPr lang="de-DE" sz="2400" dirty="0">
                <a:sym typeface="Wingdings" panose="05000000000000000000" pitchFamily="2" charset="2"/>
              </a:rPr>
              <a:t> (2016)</a:t>
            </a:r>
            <a:endParaRPr lang="de-DE" sz="2400" dirty="0">
              <a:highlight>
                <a:srgbClr val="FFFF00"/>
              </a:highlight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EEE95E-C828-676B-DD35-F75BB149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656" y="4906773"/>
            <a:ext cx="6454739" cy="1830420"/>
          </a:xfrm>
        </p:spPr>
        <p:txBody>
          <a:bodyPr>
            <a:normAutofit fontScale="92500" lnSpcReduction="10000"/>
          </a:bodyPr>
          <a:lstStyle/>
          <a:p>
            <a:r>
              <a:rPr lang="de-DE" sz="2600" dirty="0">
                <a:solidFill>
                  <a:schemeClr val="tx1"/>
                </a:solidFill>
              </a:rPr>
              <a:t>Kein Äquivalent für „</a:t>
            </a:r>
            <a:r>
              <a:rPr lang="de-DE" sz="2600" dirty="0" err="1">
                <a:solidFill>
                  <a:schemeClr val="tx1"/>
                </a:solidFill>
              </a:rPr>
              <a:t>Mx</a:t>
            </a:r>
            <a:r>
              <a:rPr lang="de-DE" sz="2600" dirty="0">
                <a:solidFill>
                  <a:schemeClr val="tx1"/>
                </a:solidFill>
              </a:rPr>
              <a:t>.“ im Deutschen</a:t>
            </a:r>
          </a:p>
          <a:p>
            <a:r>
              <a:rPr lang="de-DE" sz="2600" dirty="0">
                <a:solidFill>
                  <a:schemeClr val="tx1"/>
                </a:solidFill>
              </a:rPr>
              <a:t>Nutzung keiner Anrede im Deutschen </a:t>
            </a:r>
          </a:p>
          <a:p>
            <a:pPr lvl="1"/>
            <a:r>
              <a:rPr lang="de-DE" sz="2600" dirty="0">
                <a:solidFill>
                  <a:schemeClr val="tx1"/>
                </a:solidFill>
                <a:sym typeface="Wingdings" panose="05000000000000000000" pitchFamily="2" charset="2"/>
              </a:rPr>
              <a:t>D</a:t>
            </a:r>
            <a:r>
              <a:rPr lang="de-DE" sz="2600" dirty="0">
                <a:solidFill>
                  <a:schemeClr val="tx1"/>
                </a:solidFill>
              </a:rPr>
              <a:t>arunter 1x Nutzung von „</a:t>
            </a:r>
            <a:r>
              <a:rPr lang="de-DE" sz="2600" dirty="0" err="1">
                <a:solidFill>
                  <a:schemeClr val="tx1"/>
                </a:solidFill>
              </a:rPr>
              <a:t>Mx</a:t>
            </a:r>
            <a:r>
              <a:rPr lang="de-DE" sz="2600" dirty="0">
                <a:solidFill>
                  <a:schemeClr val="tx1"/>
                </a:solidFill>
              </a:rPr>
              <a:t>.“ und „Mr.“ im Englischen)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1A6FC9F-C0A6-F26A-6D7E-864E770CAE09}"/>
              </a:ext>
            </a:extLst>
          </p:cNvPr>
          <p:cNvSpPr txBox="1"/>
          <p:nvPr/>
        </p:nvSpPr>
        <p:spPr>
          <a:xfrm>
            <a:off x="4714337" y="3983113"/>
            <a:ext cx="17689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/>
              <a:t>Quelle: </a:t>
            </a:r>
            <a:r>
              <a:rPr lang="de-DE" sz="1400" dirty="0" err="1"/>
              <a:t>Hord</a:t>
            </a:r>
            <a:r>
              <a:rPr lang="de-DE" sz="1400" dirty="0"/>
              <a:t> (2016)</a:t>
            </a:r>
          </a:p>
        </p:txBody>
      </p:sp>
    </p:spTree>
    <p:extLst>
      <p:ext uri="{BB962C8B-B14F-4D97-AF65-F5344CB8AC3E}">
        <p14:creationId xmlns:p14="http://schemas.microsoft.com/office/powerpoint/2010/main" val="2161558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E34ECC1B-C783-2B91-689D-53BF51FB37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41"/>
          <a:stretch/>
        </p:blipFill>
        <p:spPr>
          <a:xfrm>
            <a:off x="1135854" y="1059456"/>
            <a:ext cx="8782384" cy="567985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082D538-1671-876A-793A-68625573F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824" y="45955"/>
            <a:ext cx="12001026" cy="1059034"/>
          </a:xfrm>
        </p:spPr>
        <p:txBody>
          <a:bodyPr anchor="b">
            <a:normAutofit/>
          </a:bodyPr>
          <a:lstStyle/>
          <a:p>
            <a:r>
              <a:rPr lang="de-DE" sz="3600" dirty="0">
                <a:solidFill>
                  <a:schemeClr val="tx1"/>
                </a:solidFill>
              </a:rPr>
              <a:t>Nicht-</a:t>
            </a:r>
            <a:r>
              <a:rPr lang="de-DE" sz="3600" dirty="0" err="1">
                <a:solidFill>
                  <a:schemeClr val="tx1"/>
                </a:solidFill>
              </a:rPr>
              <a:t>binarität</a:t>
            </a:r>
            <a:r>
              <a:rPr lang="de-DE" sz="3600" dirty="0">
                <a:solidFill>
                  <a:schemeClr val="tx1"/>
                </a:solidFill>
              </a:rPr>
              <a:t> in Sprache -Anrede International</a:t>
            </a:r>
            <a:br>
              <a:rPr lang="de-DE" sz="3600" dirty="0">
                <a:solidFill>
                  <a:schemeClr val="accent1"/>
                </a:solidFill>
              </a:rPr>
            </a:br>
            <a:endParaRPr lang="de-DE" sz="1900" dirty="0">
              <a:solidFill>
                <a:schemeClr val="accent1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EEE95E-C828-676B-DD35-F75BB149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7824" y="6571488"/>
            <a:ext cx="10178322" cy="3169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1600" dirty="0">
                <a:solidFill>
                  <a:schemeClr val="tx1"/>
                </a:solidFill>
              </a:rPr>
              <a:t>Quelle: www.gendercensus.com/results/2023-worldwide/#meta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8B87455C-B049-6C22-CD0D-A242961A994A}"/>
              </a:ext>
            </a:extLst>
          </p:cNvPr>
          <p:cNvSpPr/>
          <p:nvPr/>
        </p:nvSpPr>
        <p:spPr>
          <a:xfrm>
            <a:off x="9156496" y="1606239"/>
            <a:ext cx="2661392" cy="20787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de-DE" sz="3600" b="0" i="0" u="none" strike="noStrike" kern="1200" cap="all" spc="2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panose="020B0806030902050204"/>
                <a:ea typeface="+mj-ea"/>
                <a:cs typeface="+mj-cs"/>
                <a:sym typeface="Wingdings" panose="05000000000000000000" pitchFamily="2" charset="2"/>
              </a:rPr>
              <a:t>Gender-</a:t>
            </a:r>
          </a:p>
          <a:p>
            <a:r>
              <a:rPr kumimoji="0" lang="de-DE" sz="3600" b="0" i="0" u="none" strike="noStrike" kern="1200" cap="all" spc="20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panose="020B0806030902050204"/>
                <a:ea typeface="+mj-ea"/>
                <a:cs typeface="+mj-cs"/>
                <a:sym typeface="Wingdings" panose="05000000000000000000" pitchFamily="2" charset="2"/>
              </a:rPr>
              <a:t>census</a:t>
            </a:r>
            <a:endParaRPr lang="de-DE" sz="3600" dirty="0">
              <a:solidFill>
                <a:schemeClr val="tx1"/>
              </a:solidFill>
            </a:endParaRP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3075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2D538-1671-876A-793A-68625573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Nicht-</a:t>
            </a:r>
            <a:r>
              <a:rPr lang="de-DE" dirty="0" err="1"/>
              <a:t>binarität</a:t>
            </a:r>
            <a:r>
              <a:rPr lang="de-DE" dirty="0"/>
              <a:t> in Sprache</a:t>
            </a:r>
            <a:br>
              <a:rPr lang="de-DE" dirty="0"/>
            </a:br>
            <a:r>
              <a:rPr lang="de-DE" dirty="0"/>
              <a:t>- Deutsche </a:t>
            </a:r>
            <a:r>
              <a:rPr lang="de-DE" dirty="0" err="1"/>
              <a:t>sprache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EEE95E-C828-676B-DD35-F75BB149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535" y="1874516"/>
            <a:ext cx="10268465" cy="47487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2400" b="1" i="1" kern="1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Sistenich</a:t>
            </a:r>
            <a:r>
              <a:rPr lang="de-DE" sz="2400" b="1" i="1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(2022): </a:t>
            </a:r>
          </a:p>
          <a:p>
            <a:pPr marL="0" indent="0">
              <a:buNone/>
            </a:pPr>
            <a:r>
              <a:rPr lang="de-DE" sz="2400" b="1" i="1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Geschlechtliche Vielfalt und </a:t>
            </a:r>
            <a:r>
              <a:rPr lang="de-DE" sz="2400" b="1" i="1" kern="1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Nichtbinarität</a:t>
            </a:r>
            <a:r>
              <a:rPr lang="de-DE" sz="2400" b="1" i="1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in wissenschaftlichen Texten</a:t>
            </a:r>
          </a:p>
          <a:p>
            <a:pPr marL="0" indent="0">
              <a:buNone/>
            </a:pPr>
            <a:endParaRPr lang="de-DE" sz="1800" b="1" i="1" kern="1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Bezüge müssen eindeutig bleiben  Wie kann Sprache </a:t>
            </a:r>
            <a:r>
              <a:rPr lang="de-DE" kern="1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binaritätsinklusiv</a:t>
            </a:r>
            <a:r>
              <a:rPr lang="de-DE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verwendet werden?</a:t>
            </a:r>
            <a:endParaRPr lang="de-DE" kern="1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u="sng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Pronomen</a:t>
            </a:r>
            <a:r>
              <a:rPr lang="de-DE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de-DE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Wechsel von Vornamen und neutralen Bezeichnungen (z.B. Person oder Individuum)</a:t>
            </a:r>
          </a:p>
          <a:p>
            <a:r>
              <a:rPr lang="de-DE" u="sng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Pluralformen: </a:t>
            </a:r>
          </a:p>
          <a:p>
            <a:pPr lvl="1"/>
            <a:r>
              <a:rPr lang="de-DE" sz="2000" b="0" i="0" dirty="0">
                <a:solidFill>
                  <a:schemeClr val="tx1"/>
                </a:solidFill>
                <a:effectLst/>
              </a:rPr>
              <a:t>Partizipialformen (z. B. die Studierenden)</a:t>
            </a:r>
            <a:endParaRPr lang="de-DE" sz="2000" kern="1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de-DE" sz="20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Typographische Zeichen </a:t>
            </a:r>
          </a:p>
          <a:p>
            <a:pPr marL="457200" lvl="1" indent="0">
              <a:buNone/>
            </a:pPr>
            <a:r>
              <a:rPr lang="de-DE" sz="20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 </a:t>
            </a:r>
            <a:r>
              <a:rPr lang="de-DE" sz="20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Barrierefreiheit bei Sprachausgabe berücksichtigen; Asterisk aus anderen Kontexten bekannt</a:t>
            </a:r>
          </a:p>
          <a:p>
            <a:pPr marL="0" indent="0">
              <a:buNone/>
            </a:pPr>
            <a:r>
              <a:rPr lang="de-DE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Schneller Wandel  Empfehlung „Orientierung an </a:t>
            </a:r>
            <a:r>
              <a:rPr lang="de-DE" b="0" i="0" dirty="0">
                <a:solidFill>
                  <a:schemeClr val="tx1"/>
                </a:solidFill>
                <a:effectLst/>
              </a:rPr>
              <a:t>aktuellen Entwicklungen in queer-feministischen und wissenschaftlichen Kontexten“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012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2D538-1671-876A-793A-68625573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Nicht-</a:t>
            </a:r>
            <a:r>
              <a:rPr lang="de-DE" dirty="0" err="1"/>
              <a:t>binarität</a:t>
            </a:r>
            <a:r>
              <a:rPr lang="de-DE" dirty="0"/>
              <a:t> in Sprache</a:t>
            </a:r>
            <a:br>
              <a:rPr lang="de-DE" dirty="0"/>
            </a:br>
            <a:r>
              <a:rPr lang="de-DE" dirty="0"/>
              <a:t>- Deutsche </a:t>
            </a:r>
            <a:r>
              <a:rPr lang="de-DE" dirty="0" err="1"/>
              <a:t>sprache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EEE95E-C828-676B-DD35-F75BB1493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347784"/>
            <a:ext cx="10268465" cy="21624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e-DE" sz="1800" kern="1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b="1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Versuch/Sammlung neutraler Formulierungen:</a:t>
            </a:r>
          </a:p>
          <a:p>
            <a:pPr>
              <a:lnSpc>
                <a:spcPct val="150000"/>
              </a:lnSpc>
            </a:pPr>
            <a:r>
              <a:rPr lang="de-DE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https://geschlechtsneutral.net</a:t>
            </a:r>
            <a:r>
              <a:rPr lang="de-DE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u.a. Neopronomen, Anredeformen, Personenwörter, etc.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rgbClr val="000000"/>
                </a:solidFill>
                <a:hlinkClick r:id="rId3"/>
              </a:rPr>
              <a:t>https://geschicktgendern.de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b="0" i="0" dirty="0">
                <a:solidFill>
                  <a:srgbClr val="000000"/>
                </a:solidFill>
                <a:effectLst/>
                <a:sym typeface="Wingdings" panose="05000000000000000000" pitchFamily="2" charset="2"/>
              </a:rPr>
              <a:t> „Genderwörterbuch [mit]</a:t>
            </a:r>
            <a:r>
              <a:rPr lang="de-DE" b="0" i="0" dirty="0">
                <a:solidFill>
                  <a:srgbClr val="000000"/>
                </a:solidFill>
                <a:effectLst/>
              </a:rPr>
              <a:t> alternativen gendergerechten 					Begriffen“</a:t>
            </a:r>
            <a:endParaRPr lang="de-DE" kern="100" dirty="0">
              <a:effectLst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de-D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3689772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4"/>
    </p:ext>
  </p:extLs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116854-F1ED-0955-FDAC-0304BCB34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552" y="382385"/>
            <a:ext cx="10643616" cy="1190383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tx1"/>
                </a:solidFill>
              </a:rPr>
              <a:t>Kritik am Konstrukt „FLINTA*“</a:t>
            </a:r>
            <a:br>
              <a:rPr lang="de-DE" dirty="0">
                <a:solidFill>
                  <a:schemeClr val="tx1"/>
                </a:solidFill>
              </a:rPr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0890BD-1E6A-0D15-53CE-723ECD06B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961" y="1133137"/>
            <a:ext cx="10803527" cy="55248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e-DE" b="1" dirty="0">
                <a:solidFill>
                  <a:schemeClr val="tx1"/>
                </a:solidFill>
                <a:sym typeface="Wingdings" panose="05000000000000000000" pitchFamily="2" charset="2"/>
              </a:rPr>
              <a:t>FLINTA* (</a:t>
            </a:r>
            <a:r>
              <a:rPr lang="de-DE" b="1" dirty="0"/>
              <a:t>Frauen, Lesben, intergeschlechtliche, nichtbinäre, trans und </a:t>
            </a:r>
            <a:r>
              <a:rPr lang="de-DE" b="1" dirty="0" err="1"/>
              <a:t>agender</a:t>
            </a:r>
            <a:r>
              <a:rPr lang="de-DE" b="1" dirty="0"/>
              <a:t> Personen) bzw. FLINT/FINTA, etc. </a:t>
            </a:r>
          </a:p>
          <a:p>
            <a:pPr marL="0" indent="0">
              <a:buNone/>
            </a:pPr>
            <a:r>
              <a:rPr lang="de-DE" b="1" dirty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  <a:r>
              <a:rPr lang="de-DE" dirty="0">
                <a:solidFill>
                  <a:schemeClr val="tx1"/>
                </a:solidFill>
                <a:sym typeface="Wingdings" panose="05000000000000000000" pitchFamily="2" charset="2"/>
              </a:rPr>
              <a:t>„</a:t>
            </a:r>
            <a:r>
              <a:rPr lang="de-DE" dirty="0" err="1">
                <a:solidFill>
                  <a:schemeClr val="tx1"/>
                </a:solidFill>
                <a:sym typeface="Wingdings" panose="05000000000000000000" pitchFamily="2" charset="2"/>
              </a:rPr>
              <a:t>woman</a:t>
            </a:r>
            <a:r>
              <a:rPr lang="de-DE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de-DE" dirty="0" err="1">
                <a:solidFill>
                  <a:schemeClr val="tx1"/>
                </a:solidFill>
                <a:sym typeface="Wingdings" panose="05000000000000000000" pitchFamily="2" charset="2"/>
              </a:rPr>
              <a:t>lite</a:t>
            </a:r>
            <a:r>
              <a:rPr lang="de-DE" dirty="0">
                <a:solidFill>
                  <a:schemeClr val="tx1"/>
                </a:solidFill>
                <a:sym typeface="Wingdings" panose="05000000000000000000" pitchFamily="2" charset="2"/>
              </a:rPr>
              <a:t>“  Ähnlichkeit mit „Frauen*“</a:t>
            </a:r>
            <a:endParaRPr lang="de-DE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de-DE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b="1" dirty="0">
                <a:solidFill>
                  <a:schemeClr val="tx1"/>
                </a:solidFill>
                <a:sym typeface="Wingdings" panose="05000000000000000000" pitchFamily="2" charset="2"/>
              </a:rPr>
              <a:t>Stimmen aus der „International Society </a:t>
            </a:r>
            <a:r>
              <a:rPr lang="de-DE" b="1" dirty="0" err="1">
                <a:solidFill>
                  <a:schemeClr val="tx1"/>
                </a:solidFill>
                <a:sym typeface="Wingdings" panose="05000000000000000000" pitchFamily="2" charset="2"/>
              </a:rPr>
              <a:t>of</a:t>
            </a:r>
            <a:r>
              <a:rPr lang="de-DE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de-DE" b="1" dirty="0" err="1">
                <a:solidFill>
                  <a:schemeClr val="tx1"/>
                </a:solidFill>
                <a:sym typeface="Wingdings" panose="05000000000000000000" pitchFamily="2" charset="2"/>
              </a:rPr>
              <a:t>Nonbinary</a:t>
            </a:r>
            <a:r>
              <a:rPr lang="de-DE" b="1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de-DE" b="1" dirty="0" err="1">
                <a:solidFill>
                  <a:schemeClr val="tx1"/>
                </a:solidFill>
                <a:sym typeface="Wingdings" panose="05000000000000000000" pitchFamily="2" charset="2"/>
              </a:rPr>
              <a:t>Scientists</a:t>
            </a:r>
            <a:r>
              <a:rPr lang="de-DE" b="1" dirty="0">
                <a:solidFill>
                  <a:schemeClr val="tx1"/>
                </a:solidFill>
                <a:sym typeface="Wingdings" panose="05000000000000000000" pitchFamily="2" charset="2"/>
              </a:rPr>
              <a:t>“ (ISNBS)</a:t>
            </a:r>
            <a:endParaRPr lang="de-DE" sz="2900" u="sng" dirty="0">
              <a:solidFill>
                <a:schemeClr val="tx1"/>
              </a:solidFill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de-DE" u="sng" dirty="0">
                <a:solidFill>
                  <a:schemeClr val="tx1"/>
                </a:solidFill>
                <a:sym typeface="Wingdings" panose="05000000000000000000" pitchFamily="2" charset="2"/>
              </a:rPr>
              <a:t>Kritik Frauenräumen - gleichgesetzt mit „Personen mit dem weiblichen geburtlichen Zuweisungsgeschlecht“ bzw. „alle nicht-cis Männer“:</a:t>
            </a:r>
          </a:p>
          <a:p>
            <a:pPr>
              <a:lnSpc>
                <a:spcPct val="170000"/>
              </a:lnSpc>
            </a:pPr>
            <a:r>
              <a:rPr lang="de-DE" dirty="0">
                <a:solidFill>
                  <a:schemeClr val="tx1"/>
                </a:solidFill>
                <a:sym typeface="Wingdings" panose="05000000000000000000" pitchFamily="2" charset="2"/>
              </a:rPr>
              <a:t>Berechtigung kontextabhängig</a:t>
            </a:r>
          </a:p>
          <a:p>
            <a:pPr>
              <a:lnSpc>
                <a:spcPct val="170000"/>
              </a:lnSpc>
            </a:pPr>
            <a:r>
              <a:rPr lang="de-DE" dirty="0">
                <a:solidFill>
                  <a:schemeClr val="tx1"/>
                </a:solidFill>
                <a:sym typeface="Wingdings" panose="05000000000000000000" pitchFamily="2" charset="2"/>
              </a:rPr>
              <a:t>An Frauen orientierte Räume berücksichtigen nicht immer Bedürfnisse nicht-binärer Personen - sprachlich und thematisch</a:t>
            </a:r>
          </a:p>
          <a:p>
            <a:pPr>
              <a:lnSpc>
                <a:spcPct val="170000"/>
              </a:lnSpc>
            </a:pPr>
            <a:r>
              <a:rPr lang="de-DE" dirty="0">
                <a:solidFill>
                  <a:schemeClr val="tx1"/>
                </a:solidFill>
                <a:sym typeface="Wingdings" panose="05000000000000000000" pitchFamily="2" charset="2"/>
              </a:rPr>
              <a:t>Gefühl, nicht als ihr Geschlecht anerkannt zu werden – je nach Zuweisungsgeschlecht durch Einbezug oder Ausschluss ( Negative psychisches Auswirkungen bei </a:t>
            </a:r>
            <a:r>
              <a:rPr lang="de-DE" sz="2000" dirty="0" err="1">
                <a:solidFill>
                  <a:schemeClr val="tx1"/>
                </a:solidFill>
              </a:rPr>
              <a:t>Pollitt</a:t>
            </a:r>
            <a:r>
              <a:rPr lang="de-DE" sz="2000" dirty="0">
                <a:solidFill>
                  <a:schemeClr val="tx1"/>
                </a:solidFill>
              </a:rPr>
              <a:t> et al. 2019)</a:t>
            </a:r>
          </a:p>
          <a:p>
            <a:pPr>
              <a:lnSpc>
                <a:spcPct val="170000"/>
              </a:lnSpc>
            </a:pPr>
            <a:r>
              <a:rPr lang="de-DE" dirty="0">
                <a:solidFill>
                  <a:schemeClr val="tx1"/>
                </a:solidFill>
                <a:sym typeface="Wingdings" panose="05000000000000000000" pitchFamily="2" charset="2"/>
              </a:rPr>
              <a:t>Höhere Zugehörigkeit zu nicht-binären Personen mit anderem geburtlichen Zuweisungsgeschlecht als zu Frauen</a:t>
            </a:r>
          </a:p>
          <a:p>
            <a:pPr>
              <a:lnSpc>
                <a:spcPct val="170000"/>
              </a:lnSpc>
            </a:pPr>
            <a:r>
              <a:rPr lang="de-DE" dirty="0">
                <a:solidFill>
                  <a:schemeClr val="tx1"/>
                </a:solidFill>
                <a:sym typeface="Wingdings" panose="05000000000000000000" pitchFamily="2" charset="2"/>
              </a:rPr>
              <a:t>Kritik an der Annahme, durch das Zuweisungsgeschlecht auf gleiche Weise eine „weibliche Sozialisation“ zu erhalten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à"/>
            </a:pPr>
            <a:r>
              <a:rPr lang="de-DE" b="1" dirty="0">
                <a:solidFill>
                  <a:schemeClr val="tx1"/>
                </a:solidFill>
                <a:sym typeface="Wingdings" panose="05000000000000000000" pitchFamily="2" charset="2"/>
              </a:rPr>
              <a:t>Gebrauch des FLINTA*begriffs hinterfragen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à"/>
            </a:pPr>
            <a:r>
              <a:rPr lang="de-DE" b="1" dirty="0">
                <a:solidFill>
                  <a:schemeClr val="tx1"/>
                </a:solidFill>
                <a:sym typeface="Wingdings" panose="05000000000000000000" pitchFamily="2" charset="2"/>
              </a:rPr>
              <a:t>Wenn Einbezug: Safe Space gewährleisten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à"/>
            </a:pPr>
            <a:endParaRPr lang="de-DE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de-DE" u="sng" dirty="0">
                <a:solidFill>
                  <a:schemeClr val="tx1"/>
                </a:solidFill>
                <a:sym typeface="Wingdings" panose="05000000000000000000" pitchFamily="2" charset="2"/>
              </a:rPr>
              <a:t>Außerdem: </a:t>
            </a:r>
            <a:r>
              <a:rPr lang="de-DE" dirty="0">
                <a:solidFill>
                  <a:schemeClr val="tx1"/>
                </a:solidFill>
                <a:sym typeface="Wingdings" panose="05000000000000000000" pitchFamily="2" charset="2"/>
              </a:rPr>
              <a:t>Kritik an geschlechtergetrennten Toiletten seitens ISNBS</a:t>
            </a:r>
          </a:p>
        </p:txBody>
      </p:sp>
    </p:spTree>
    <p:extLst>
      <p:ext uri="{BB962C8B-B14F-4D97-AF65-F5344CB8AC3E}">
        <p14:creationId xmlns:p14="http://schemas.microsoft.com/office/powerpoint/2010/main" val="158234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116854-F1ED-0955-FDAC-0304BCB34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168" y="6111875"/>
            <a:ext cx="10179050" cy="14922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Kritik</a:t>
            </a:r>
            <a:r>
              <a:rPr lang="en-US" dirty="0"/>
              <a:t> am </a:t>
            </a:r>
            <a:r>
              <a:rPr lang="en-US" dirty="0" err="1"/>
              <a:t>Konstrukt</a:t>
            </a:r>
            <a:r>
              <a:rPr lang="en-US" dirty="0"/>
              <a:t> „FLINTA*“</a:t>
            </a:r>
            <a:br>
              <a:rPr lang="en-US" dirty="0"/>
            </a:br>
            <a:endParaRPr lang="en-US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FF3A82F-BF2A-5FCF-5689-7BF3B807F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3738" y="0"/>
            <a:ext cx="6271513" cy="441960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AA5726A9-9F50-D51A-5340-F49309366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623" y="1499559"/>
            <a:ext cx="5775378" cy="406996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4BAE929B-32D0-D302-9232-08C6A503E2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2903" y="2302642"/>
            <a:ext cx="6626465" cy="353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618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e-DE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82D538-1671-876A-793A-68625573F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257" y="864910"/>
            <a:ext cx="9026783" cy="370708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200" dirty="0" err="1"/>
              <a:t>Phänomen</a:t>
            </a:r>
            <a:br>
              <a:rPr lang="en-US" sz="7200" dirty="0"/>
            </a:br>
            <a:r>
              <a:rPr lang="en-US" sz="7200" dirty="0">
                <a:solidFill>
                  <a:srgbClr val="7030A0"/>
                </a:solidFill>
              </a:rPr>
              <a:t>“</a:t>
            </a:r>
            <a:r>
              <a:rPr lang="en-US" sz="7200" dirty="0" err="1">
                <a:solidFill>
                  <a:srgbClr val="7030A0"/>
                </a:solidFill>
              </a:rPr>
              <a:t>Nicht-Binäres</a:t>
            </a:r>
            <a:br>
              <a:rPr lang="en-US" sz="7200" dirty="0">
                <a:solidFill>
                  <a:srgbClr val="7030A0"/>
                </a:solidFill>
              </a:rPr>
            </a:br>
            <a:r>
              <a:rPr lang="en-US" sz="7200" dirty="0" err="1">
                <a:solidFill>
                  <a:srgbClr val="7030A0"/>
                </a:solidFill>
              </a:rPr>
              <a:t>Geschlecht</a:t>
            </a:r>
            <a:r>
              <a:rPr lang="en-US" sz="7200" dirty="0">
                <a:solidFill>
                  <a:srgbClr val="7030A0"/>
                </a:solidFill>
              </a:rPr>
              <a:t>”</a:t>
            </a:r>
            <a:r>
              <a:rPr lang="en-US" sz="7200" dirty="0"/>
              <a:t>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0AF58EC3-C393-48D9-69D7-031ECC793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3314" y="5493376"/>
            <a:ext cx="8045373" cy="7422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800">
                <a:solidFill>
                  <a:srgbClr val="2A1A00"/>
                </a:solidFill>
              </a:rPr>
              <a:t>Was hat es damit auf sich?</a:t>
            </a:r>
          </a:p>
        </p:txBody>
      </p:sp>
    </p:spTree>
    <p:extLst>
      <p:ext uri="{BB962C8B-B14F-4D97-AF65-F5344CB8AC3E}">
        <p14:creationId xmlns:p14="http://schemas.microsoft.com/office/powerpoint/2010/main" val="1791930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A4541B-8BD7-43CA-8428-9CCB0A2FF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380" y="352889"/>
            <a:ext cx="11321845" cy="1492132"/>
          </a:xfrm>
        </p:spPr>
        <p:txBody>
          <a:bodyPr>
            <a:normAutofit/>
          </a:bodyPr>
          <a:lstStyle/>
          <a:p>
            <a:r>
              <a:rPr lang="de-DE" dirty="0"/>
              <a:t>Fazit und Implikationen </a:t>
            </a:r>
            <a:br>
              <a:rPr lang="de-DE" dirty="0"/>
            </a:br>
            <a:r>
              <a:rPr lang="de-DE" dirty="0"/>
              <a:t>für die Hochschulpraxis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3C5493-D231-7049-D73E-B3118B1CC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380" y="2030025"/>
            <a:ext cx="10178322" cy="435316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DE" sz="1800" dirty="0">
                <a:solidFill>
                  <a:schemeClr val="tx1"/>
                </a:solidFill>
              </a:rPr>
              <a:t>Sprachgebrauch subjektiv bedeutsam </a:t>
            </a:r>
            <a:r>
              <a:rPr lang="de-DE" sz="1800" dirty="0">
                <a:solidFill>
                  <a:schemeClr val="tx1"/>
                </a:solidFill>
                <a:sym typeface="Wingdings" panose="05000000000000000000" pitchFamily="2" charset="2"/>
              </a:rPr>
              <a:t> Präferierte Sprache respektieren und verwenden</a:t>
            </a:r>
          </a:p>
          <a:p>
            <a:pPr>
              <a:lnSpc>
                <a:spcPct val="150000"/>
              </a:lnSpc>
            </a:pPr>
            <a:r>
              <a:rPr lang="de-DE" sz="1800" dirty="0">
                <a:solidFill>
                  <a:schemeClr val="tx1"/>
                </a:solidFill>
                <a:sym typeface="Wingdings" panose="05000000000000000000" pitchFamily="2" charset="2"/>
              </a:rPr>
              <a:t>Bedenken, dass auch „Studenten und Studentinnen“ nicht alle einschließen</a:t>
            </a:r>
            <a:endParaRPr lang="de-DE" sz="18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de-DE" sz="1800" dirty="0">
                <a:solidFill>
                  <a:schemeClr val="tx1"/>
                </a:solidFill>
              </a:rPr>
              <a:t>Heterogene Gruppe mit diversen sprachlichen Präferenzen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800" dirty="0">
                <a:solidFill>
                  <a:schemeClr val="tx1"/>
                </a:solidFill>
                <a:sym typeface="Wingdings" panose="05000000000000000000" pitchFamily="2" charset="2"/>
              </a:rPr>
              <a:t>	 Kein Rückschluss auf individuell präferierten Sprachgebrauch durch Geschlecht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1800" dirty="0">
                <a:solidFill>
                  <a:schemeClr val="tx1"/>
                </a:solidFill>
                <a:sym typeface="Wingdings" panose="05000000000000000000" pitchFamily="2" charset="2"/>
              </a:rPr>
              <a:t>		 Mutmaßungen möglichst vermeiden (</a:t>
            </a:r>
            <a:r>
              <a:rPr lang="de-DE" sz="1800" dirty="0" err="1">
                <a:solidFill>
                  <a:schemeClr val="tx1"/>
                </a:solidFill>
                <a:sym typeface="Wingdings" panose="05000000000000000000" pitchFamily="2" charset="2"/>
              </a:rPr>
              <a:t>Matsuno</a:t>
            </a:r>
            <a:r>
              <a:rPr lang="de-DE" sz="1800" dirty="0">
                <a:solidFill>
                  <a:schemeClr val="tx1"/>
                </a:solidFill>
                <a:sym typeface="Wingdings" panose="05000000000000000000" pitchFamily="2" charset="2"/>
              </a:rPr>
              <a:t> und Budge 2017) </a:t>
            </a:r>
          </a:p>
          <a:p>
            <a:pPr>
              <a:lnSpc>
                <a:spcPct val="150000"/>
              </a:lnSpc>
            </a:pPr>
            <a:r>
              <a:rPr lang="de-DE" sz="1800" dirty="0">
                <a:solidFill>
                  <a:schemeClr val="tx1"/>
                </a:solidFill>
                <a:sym typeface="Wingdings" panose="05000000000000000000" pitchFamily="2" charset="2"/>
              </a:rPr>
              <a:t>Fremdouting vermeiden </a:t>
            </a:r>
            <a:r>
              <a:rPr lang="de-DE" sz="1800" dirty="0">
                <a:solidFill>
                  <a:schemeClr val="tx1"/>
                </a:solidFill>
              </a:rPr>
              <a:t>(</a:t>
            </a:r>
            <a:r>
              <a:rPr lang="de-DE" sz="1800" dirty="0" err="1">
                <a:solidFill>
                  <a:schemeClr val="tx1"/>
                </a:solidFill>
              </a:rPr>
              <a:t>Weselek</a:t>
            </a:r>
            <a:r>
              <a:rPr lang="de-DE" sz="1800" dirty="0">
                <a:solidFill>
                  <a:schemeClr val="tx1"/>
                </a:solidFill>
              </a:rPr>
              <a:t> 2023)</a:t>
            </a:r>
            <a:endParaRPr lang="de-DE" sz="1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457200" lvl="1" indent="0">
              <a:lnSpc>
                <a:spcPct val="150000"/>
              </a:lnSpc>
              <a:buNone/>
            </a:pPr>
            <a:r>
              <a:rPr lang="de-DE" dirty="0">
                <a:solidFill>
                  <a:schemeClr val="tx1"/>
                </a:solidFill>
                <a:sym typeface="Wingdings" panose="05000000000000000000" pitchFamily="2" charset="2"/>
              </a:rPr>
              <a:t> (Im Zweifelsfall) sensibles Sprachhandeln in Anwesenheit potenziell unwissender Personen</a:t>
            </a:r>
          </a:p>
          <a:p>
            <a:pPr>
              <a:lnSpc>
                <a:spcPct val="150000"/>
              </a:lnSpc>
            </a:pPr>
            <a:r>
              <a:rPr lang="de-DE" sz="1800" dirty="0">
                <a:solidFill>
                  <a:schemeClr val="tx1"/>
                </a:solidFill>
                <a:sym typeface="Wingdings" panose="05000000000000000000" pitchFamily="2" charset="2"/>
              </a:rPr>
              <a:t>Einbezug von Personen in Frauenräume hinterfragen</a:t>
            </a:r>
          </a:p>
          <a:p>
            <a:pPr>
              <a:lnSpc>
                <a:spcPct val="150000"/>
              </a:lnSpc>
            </a:pPr>
            <a:r>
              <a:rPr lang="de-DE" sz="1800" b="1" dirty="0">
                <a:solidFill>
                  <a:schemeClr val="tx1"/>
                </a:solidFill>
                <a:sym typeface="Wingdings" panose="05000000000000000000" pitchFamily="2" charset="2"/>
              </a:rPr>
              <a:t>Weitere Punkte?</a:t>
            </a:r>
          </a:p>
        </p:txBody>
      </p:sp>
    </p:spTree>
    <p:extLst>
      <p:ext uri="{BB962C8B-B14F-4D97-AF65-F5344CB8AC3E}">
        <p14:creationId xmlns:p14="http://schemas.microsoft.com/office/powerpoint/2010/main" val="350643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082D538-1671-876A-793A-68625573F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3150911"/>
            <a:ext cx="9031484" cy="3467282"/>
          </a:xfrm>
        </p:spPr>
        <p:txBody>
          <a:bodyPr anchor="b">
            <a:normAutofit fontScale="90000"/>
          </a:bodyPr>
          <a:lstStyle/>
          <a:p>
            <a:r>
              <a:rPr lang="de-DE" sz="8000" dirty="0"/>
              <a:t>Fragen </a:t>
            </a:r>
            <a:br>
              <a:rPr lang="de-DE" sz="8000" dirty="0"/>
            </a:br>
            <a:r>
              <a:rPr lang="de-DE" sz="8000" dirty="0"/>
              <a:t>und </a:t>
            </a:r>
            <a:br>
              <a:rPr lang="de-DE" sz="8000" dirty="0"/>
            </a:br>
            <a:r>
              <a:rPr lang="de-DE" sz="8000" dirty="0"/>
              <a:t>Anmerkungen</a:t>
            </a:r>
            <a:br>
              <a:rPr lang="de-DE" sz="8000" dirty="0"/>
            </a:br>
            <a:br>
              <a:rPr lang="de-DE" sz="8000" dirty="0"/>
            </a:br>
            <a:endParaRPr lang="de-DE" sz="8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9775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61F0C-F85B-6179-6689-FC952EB14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512" y="294961"/>
            <a:ext cx="3219692" cy="1207892"/>
          </a:xfrm>
        </p:spPr>
        <p:txBody>
          <a:bodyPr anchor="ctr">
            <a:normAutofit/>
          </a:bodyPr>
          <a:lstStyle/>
          <a:p>
            <a:pPr algn="r"/>
            <a:r>
              <a:rPr lang="de-DE" dirty="0" err="1"/>
              <a:t>literatur</a:t>
            </a:r>
            <a:endParaRPr lang="de-DE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CB0E2A3-AF55-1F29-4E22-068D071734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59274"/>
            <a:ext cx="10988040" cy="48310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heung, A. S.;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Leemaqz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 Y.; Wong, J.W.P.; et al. (2020): Non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mbria Math" panose="02040503050406030204" pitchFamily="18" charset="0"/>
              </a:rPr>
              <a:t>‑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Binary and Binary Gender Identity in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Australian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Trans and Gender Diverse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Individuals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(49), S. 2673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2681. Online verf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ü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gbar unter https://link.springer.com/article/10.1007/s10508-020-01689-9, zuletzt gepr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ü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ft am 17.09.2023.</a:t>
            </a:r>
            <a:endParaRPr kumimoji="0" lang="de-DE" altLang="de-DE" sz="1100" b="0" i="0" u="none" strike="noStrike" cap="none" normalizeH="0" baseline="0" dirty="0" bmk="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Coleman, E.; Radix, a. E.;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Bouman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W. P.; et. al. (2022): Standards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Health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Transgender and Gender Diverse People, Version 8. In: </a:t>
            </a:r>
            <a:r>
              <a:rPr kumimoji="0" lang="de-DE" altLang="de-DE" sz="1100" b="0" i="1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Journal </a:t>
            </a:r>
            <a:r>
              <a:rPr kumimoji="0" lang="de-DE" altLang="de-DE" sz="1100" b="0" i="1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kumimoji="0" lang="de-DE" altLang="de-DE" sz="1100" b="0" i="1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Transgender Health 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 (51), S. 1–259. Online verfügbar unter https://doi.org/10.1080/26895269.2022.2100644, zuletzt geprüft am 23.09.2023.</a:t>
            </a:r>
            <a:endParaRPr kumimoji="0" lang="de-DE" altLang="de-DE" sz="1100" b="0" i="0" u="none" strike="noStrike" cap="none" normalizeH="0" baseline="0" dirty="0" bmk="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Census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(2023): Gender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Census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2023: Worldwide Summary. Online verfügbar unter https://www.gendercensus.com/results/2023-worldwide/, zuletzt geprüft am 30.09.2023.</a:t>
            </a:r>
            <a:endParaRPr kumimoji="0" lang="de-DE" altLang="de-DE" sz="1100" b="0" i="0" u="none" strike="noStrike" cap="none" normalizeH="0" baseline="0" dirty="0" bmk="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Harrison, J.; Grant, J.; Herman, Jody L. (2011-2012): A Gender Not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Listed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Here: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Genderqueers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Gender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Rebels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Other Wise in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National Transgender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Discrimination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Survey. In: </a:t>
            </a:r>
            <a:r>
              <a:rPr kumimoji="0" lang="de-DE" altLang="de-DE" sz="1100" b="0" i="1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LGBTQ Public Policy Journal at </a:t>
            </a:r>
            <a:r>
              <a:rPr kumimoji="0" lang="de-DE" altLang="de-DE" sz="1100" b="0" i="1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kumimoji="0" lang="de-DE" altLang="de-DE" sz="1100" b="0" i="1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Harvard Kennedy School 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(1), S. 13–24. Online verfügbar unter https://escholarship.org/uc/item/2zj46213, zuletzt geprüft am 25.09.2023.</a:t>
            </a:r>
            <a:endParaRPr kumimoji="0" lang="de-DE" altLang="de-DE" sz="1100" b="0" i="0" u="none" strike="noStrike" cap="none" normalizeH="0" baseline="0" dirty="0" bmk="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Hoenes, J.; Schirmer, U. (2019): Transgender/Transsexualität: Forschungsperspektiven und Herausforderungen. In: B.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Kortendiek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Riegraf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K.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Sabisch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Hg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.): Handbuch Interdisziplinäre Geschlechterforschung: Springer VS Wiesbaden (Geschlecht und Gesellschaft), S. 1203–1210.</a:t>
            </a:r>
            <a:endParaRPr kumimoji="0" lang="de-DE" altLang="de-DE" sz="1100" b="0" i="0" u="none" strike="noStrike" cap="none" normalizeH="0" baseline="0" dirty="0" bmk="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Hord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Levi C. R. (2016):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Bucking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Linguistic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Binary: Gender Neutral Language in English, Swedish, French, and German. In: </a:t>
            </a:r>
            <a:r>
              <a:rPr kumimoji="0" lang="de-DE" altLang="de-DE" sz="1100" b="0" i="1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Western Papers in </a:t>
            </a:r>
            <a:r>
              <a:rPr kumimoji="0" lang="de-DE" altLang="de-DE" sz="1100" b="0" i="1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Linguistics</a:t>
            </a:r>
            <a:r>
              <a:rPr kumimoji="0" lang="de-DE" altLang="de-DE" sz="1100" b="0" i="1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Cahiers </a:t>
            </a:r>
            <a:r>
              <a:rPr kumimoji="0" lang="de-DE" altLang="de-DE" sz="1100" b="0" i="1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linguistiques</a:t>
            </a:r>
            <a:r>
              <a:rPr kumimoji="0" lang="de-DE" altLang="de-DE" sz="1100" b="0" i="1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Western 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(1), Artikel 4, k. A. Online verfügbar unter https://ojs.lib.uwo.ca/index.php/wpl_clw/article/view/966/456, zuletzt geprüft am 25.09.2023.</a:t>
            </a:r>
            <a:endParaRPr kumimoji="0" lang="de-DE" altLang="de-DE" sz="1100" b="0" i="0" u="none" strike="noStrike" cap="none" normalizeH="0" baseline="0" dirty="0" bmk="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Matsuno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Emmie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Budge, Stephanie L. (2017): Non-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binary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/Genderqueer Identities: a Critical Review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Literature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In: </a:t>
            </a:r>
            <a:r>
              <a:rPr kumimoji="0" lang="de-DE" altLang="de-DE" sz="1100" b="0" i="1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Topical</a:t>
            </a:r>
            <a:r>
              <a:rPr kumimoji="0" lang="de-DE" altLang="de-DE" sz="1100" b="0" i="1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Collection on </a:t>
            </a:r>
            <a:r>
              <a:rPr kumimoji="0" lang="de-DE" altLang="de-DE" sz="1100" b="0" i="1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Variations</a:t>
            </a:r>
            <a:r>
              <a:rPr kumimoji="0" lang="de-DE" altLang="de-DE" sz="1100" b="0" i="1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Orientation, Identity, Addiction, and </a:t>
            </a:r>
            <a:r>
              <a:rPr kumimoji="0" lang="de-DE" altLang="de-DE" sz="1100" b="0" i="1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Compulsion</a:t>
            </a:r>
            <a:r>
              <a:rPr kumimoji="0" lang="de-DE" altLang="de-DE" sz="1100" b="0" i="1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9, S. 116–120. Online verfügbar unter https://link.springer.com/article/10.1007/s11930-017-0111-8, zuletzt geprüft am 16.09.2023.</a:t>
            </a:r>
            <a:endParaRPr kumimoji="0" lang="de-DE" altLang="de-DE" sz="1100" b="0" i="0" u="none" strike="noStrike" cap="none" normalizeH="0" baseline="0" dirty="0" bmk="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Pollitt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Amanda M.;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Ioverno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Salvatore; Russell, Stephen T.; Li,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Grossman, Arnold H. (2019):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Predictors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Mental Health Benefits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Chosen Name Use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among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Transgender Youth. In: </a:t>
            </a:r>
            <a:r>
              <a:rPr kumimoji="0" lang="de-DE" altLang="de-DE" sz="1100" b="0" i="1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Youth &amp; </a:t>
            </a:r>
            <a:r>
              <a:rPr kumimoji="0" lang="de-DE" altLang="de-DE" sz="1100" b="0" i="1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society</a:t>
            </a:r>
            <a:r>
              <a:rPr kumimoji="0" lang="de-DE" altLang="de-DE" sz="1100" b="0" i="1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2019. DOI: 10.1177/0044118X19855898.</a:t>
            </a:r>
            <a:endParaRPr kumimoji="0" lang="de-DE" altLang="de-DE" sz="1100" b="0" i="0" u="none" strike="noStrike" cap="none" normalizeH="0" baseline="0" dirty="0" bmk="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Schirmer, Utan (2023): Perspektiven der Trans Studies: Kritische Genealogien, ‚Wissen der Kämpfe‘, emanzipatorische Impulse. In: Marita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Kampshoff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Bettina Kleiner und Antje Langer (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Hg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.): Trans- und Intergeschlechtlichkeit in Erziehung und Bildung. Unter Mitarbeit von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Kampshoff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Marita (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HerausgeberIn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Opladen, Berlin, Toronto: Verlag Barbara Budrich (Jahrbuch erziehungswissenschaftliche Geschlechterforschung, Folge 19 (2023)).</a:t>
            </a:r>
            <a:endParaRPr kumimoji="0" lang="de-DE" altLang="de-DE" sz="1100" b="0" i="0" u="none" strike="noStrike" cap="none" normalizeH="0" baseline="0" dirty="0" bmk="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Sistenich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Sascha (2022): Geschlechtliche Vielfalt und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Nichtbinarität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wissenschaftlichen Texten. In: </a:t>
            </a:r>
            <a:r>
              <a:rPr kumimoji="0" lang="de-DE" altLang="de-DE" sz="1100" b="0" i="1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Hamburger Journal für Kulturanthropologie (HJK) 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(15). Online verfügbar unter https://journals.sub.uni-hamburg.de/hjk/article/view/2026/1846, zuletzt geprüft am 10.09.2023.</a:t>
            </a:r>
            <a:endParaRPr kumimoji="0" lang="de-DE" altLang="de-DE" sz="1100" b="0" i="0" u="none" strike="noStrike" cap="none" normalizeH="0" baseline="0" dirty="0" bmk="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Tompkins, Avery (2014): Asterisk. In: </a:t>
            </a:r>
            <a:r>
              <a:rPr kumimoji="0" lang="de-DE" altLang="de-DE" sz="1100" b="0" i="1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TSQ. Transgender Studies Quarterly 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(1-2), S. 26–27.</a:t>
            </a:r>
            <a:endParaRPr kumimoji="0" lang="de-DE" altLang="de-DE" sz="1100" b="0" i="0" u="none" strike="noStrike" cap="none" normalizeH="0" baseline="0" dirty="0" bmk="">
              <a:ln>
                <a:noFill/>
              </a:ln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Weselek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Johanna (2023): Antinomische Verstrickungen: Der schulische Umgang mit trans* Schüler*innen. In: Marita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Kampshoff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Bettina Kleiner und Antje Langer (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Hg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.): Trans- und Intergeschlechtlichkeit in Erziehung und Bildung. Unter Mitarbeit von 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Kampshoff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Marita (</a:t>
            </a:r>
            <a:r>
              <a:rPr kumimoji="0" lang="de-DE" altLang="de-DE" sz="1100" b="0" i="0" u="none" strike="noStrike" cap="none" normalizeH="0" baseline="0" dirty="0" err="1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HerausgeberIn</a:t>
            </a:r>
            <a:r>
              <a:rPr kumimoji="0" lang="de-DE" altLang="de-DE" sz="1100" b="0" i="0" u="none" strike="noStrike" cap="none" normalizeH="0" baseline="0" dirty="0" bmk="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Opladen, Berlin, Toronto: Verlag Barbara Budrich (Jahrbuch erziehungswissenschaftliche Geschlechterforschung, Folge 19 (2023))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958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A61F0C-F85B-6179-6689-FC952EB14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5250" y="359664"/>
            <a:ext cx="10291177" cy="1492132"/>
          </a:xfrm>
        </p:spPr>
        <p:txBody>
          <a:bodyPr>
            <a:normAutofit fontScale="90000"/>
          </a:bodyPr>
          <a:lstStyle/>
          <a:p>
            <a:r>
              <a:rPr lang="de-DE" dirty="0">
                <a:latin typeface="+mn-lt"/>
              </a:rPr>
              <a:t>Bitte in die </a:t>
            </a:r>
            <a:r>
              <a:rPr lang="de-DE" dirty="0" err="1">
                <a:latin typeface="+mn-lt"/>
              </a:rPr>
              <a:t>mehrzweckhalle</a:t>
            </a:r>
            <a:r>
              <a:rPr lang="de-DE" dirty="0">
                <a:latin typeface="+mn-lt"/>
              </a:rPr>
              <a:t> begeben! </a:t>
            </a:r>
            <a:r>
              <a:rPr lang="de-DE" dirty="0">
                <a:latin typeface="+mn-lt"/>
                <a:sym typeface="Wingdings" panose="05000000000000000000" pitchFamily="2" charset="2"/>
              </a:rPr>
              <a:t></a:t>
            </a:r>
            <a:endParaRPr lang="de-DE" dirty="0">
              <a:latin typeface="+mn-lt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38AC645-5452-AF54-5878-285F09D24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de-DE" sz="2800" b="0" i="0" dirty="0">
                <a:solidFill>
                  <a:srgbClr val="000000"/>
                </a:solidFill>
                <a:effectLst/>
              </a:rPr>
              <a:t>Thementisch: Lehre, Studium, Prüfen &amp; Weiterbildung </a:t>
            </a:r>
          </a:p>
          <a:p>
            <a:pPr marL="457200" indent="-457200">
              <a:buAutoNum type="arabicPeriod"/>
            </a:pPr>
            <a:r>
              <a:rPr lang="de-DE" sz="2800" b="0" i="0" dirty="0">
                <a:solidFill>
                  <a:srgbClr val="000000"/>
                </a:solidFill>
                <a:effectLst/>
              </a:rPr>
              <a:t>Thementisch: Verwaltung, Studierendenmarketing &amp; Personalgewinnung</a:t>
            </a:r>
          </a:p>
          <a:p>
            <a:pPr marL="457200" indent="-457200">
              <a:buAutoNum type="arabicPeriod"/>
            </a:pPr>
            <a:r>
              <a:rPr lang="de-DE" sz="2800" b="0" i="0" dirty="0">
                <a:solidFill>
                  <a:srgbClr val="000000"/>
                </a:solidFill>
                <a:effectLst/>
              </a:rPr>
              <a:t>Hochschulleben </a:t>
            </a:r>
          </a:p>
          <a:p>
            <a:pPr marL="457200" indent="-457200">
              <a:buAutoNum type="arabicPeriod"/>
            </a:pPr>
            <a:r>
              <a:rPr lang="de-DE" sz="2800" b="0" i="0" dirty="0">
                <a:solidFill>
                  <a:srgbClr val="000000"/>
                </a:solidFill>
                <a:effectLst/>
              </a:rPr>
              <a:t>Forschen, Nachwuchsförderung &amp; Abschlussarbeiten </a:t>
            </a:r>
          </a:p>
          <a:p>
            <a:pPr marL="457200" indent="-457200">
              <a:buAutoNum type="arabicPeriod"/>
            </a:pPr>
            <a:r>
              <a:rPr lang="de-DE" sz="2800" dirty="0">
                <a:solidFill>
                  <a:srgbClr val="000000"/>
                </a:solidFill>
              </a:rPr>
              <a:t>O</a:t>
            </a:r>
            <a:r>
              <a:rPr lang="de-DE" sz="2800" b="0" i="0" dirty="0">
                <a:solidFill>
                  <a:srgbClr val="000000"/>
                </a:solidFill>
                <a:effectLst/>
              </a:rPr>
              <a:t>ffener Tisch</a:t>
            </a:r>
            <a:endParaRPr lang="de-DE" sz="28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8089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C48BBA-DD57-311E-E8DA-FA841B6A5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Phänomen </a:t>
            </a:r>
            <a:br>
              <a:rPr lang="de-DE" dirty="0"/>
            </a:br>
            <a:r>
              <a:rPr lang="de-DE" dirty="0"/>
              <a:t>„Nicht-binäres Geschlecht“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FBFF71-FE11-15E8-2CDC-58FC49907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4381" y="2848969"/>
            <a:ext cx="4264926" cy="28361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dirty="0"/>
          </a:p>
        </p:txBody>
      </p:sp>
      <p:sp>
        <p:nvSpPr>
          <p:cNvPr id="4" name="Denkblase: wolkenförmig 3">
            <a:extLst>
              <a:ext uri="{FF2B5EF4-FFF2-40B4-BE49-F238E27FC236}">
                <a16:creationId xmlns:a16="http://schemas.microsoft.com/office/drawing/2014/main" id="{1EF74B5D-740D-143F-0634-6C4D94F447DD}"/>
              </a:ext>
            </a:extLst>
          </p:cNvPr>
          <p:cNvSpPr/>
          <p:nvPr/>
        </p:nvSpPr>
        <p:spPr>
          <a:xfrm>
            <a:off x="1132764" y="2091519"/>
            <a:ext cx="6032310" cy="3593591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de-DE" sz="3200" dirty="0">
                <a:solidFill>
                  <a:schemeClr val="tx1"/>
                </a:solidFill>
              </a:rPr>
              <a:t>Welche Assoziationen ruft der Begriff „nicht-binäres Geschlecht“ bei Ihnen hervor?</a:t>
            </a:r>
          </a:p>
          <a:p>
            <a:pPr marL="0" indent="0" algn="ctr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354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4540E-3655-8EFC-04E2-D8F04F0C4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1625" y="203829"/>
            <a:ext cx="8227996" cy="1185075"/>
          </a:xfrm>
        </p:spPr>
        <p:txBody>
          <a:bodyPr>
            <a:noAutofit/>
          </a:bodyPr>
          <a:lstStyle/>
          <a:p>
            <a:r>
              <a:rPr lang="de-DE" sz="2800" dirty="0">
                <a:solidFill>
                  <a:schemeClr val="tx1"/>
                </a:solidFill>
              </a:rPr>
              <a:t>Phänomen „Nicht-binäres Geschlecht“</a:t>
            </a:r>
            <a:br>
              <a:rPr lang="de-DE" sz="2800" dirty="0"/>
            </a:br>
            <a:endParaRPr lang="de-DE" sz="2800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5FBD5DB4-5C05-5E0B-1DC8-08667C71DA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2920" t="13604" r="2110" b="38175"/>
          <a:stretch/>
        </p:blipFill>
        <p:spPr>
          <a:xfrm>
            <a:off x="7357981" y="3410360"/>
            <a:ext cx="4834019" cy="3118612"/>
          </a:xfr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7B3C110B-A28C-612E-6022-945565C862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4333" y="1388904"/>
            <a:ext cx="6510798" cy="514006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2400" u="sng" dirty="0">
                <a:solidFill>
                  <a:schemeClr val="tx1"/>
                </a:solidFill>
              </a:rPr>
              <a:t>Verortung des Begriffes „nicht-binäres Geschlecht“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de-DE" sz="15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2400" dirty="0">
                <a:solidFill>
                  <a:schemeClr val="tx1"/>
                </a:solidFill>
              </a:rPr>
              <a:t>- Oberbegriff und spezifische Geschlechtsidentität </a:t>
            </a:r>
            <a:r>
              <a:rPr lang="de-DE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(vgl. Cheung et al. 2020)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Identifikation mit mehreren, anderen, oder keinem Geschlecht denkbar (</a:t>
            </a:r>
            <a:r>
              <a:rPr lang="de-DE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s.</a:t>
            </a:r>
            <a:r>
              <a:rPr lang="de-DE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Gendercensus</a:t>
            </a:r>
            <a:r>
              <a:rPr lang="de-DE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Abgrenzung von „Transgender“ (vgl. Hoenes und Schirmer 2019) und Trans* (vgl.  Tompkins 2014)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Hier:  Verwendung „Geschlecht“ ohne „-identität“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485C372-8568-91D3-589F-63D1807FE495}"/>
              </a:ext>
            </a:extLst>
          </p:cNvPr>
          <p:cNvSpPr txBox="1"/>
          <p:nvPr/>
        </p:nvSpPr>
        <p:spPr>
          <a:xfrm>
            <a:off x="7202655" y="6528972"/>
            <a:ext cx="5071615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1600" dirty="0"/>
              <a:t>Quelle: www.transstudent.org/gender/</a:t>
            </a:r>
          </a:p>
        </p:txBody>
      </p:sp>
    </p:spTree>
    <p:extLst>
      <p:ext uri="{BB962C8B-B14F-4D97-AF65-F5344CB8AC3E}">
        <p14:creationId xmlns:p14="http://schemas.microsoft.com/office/powerpoint/2010/main" val="222879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CB589-0A37-04B6-4632-EFFDF9D69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6000" dirty="0"/>
              <a:t>Einschub: „</a:t>
            </a:r>
            <a:r>
              <a:rPr lang="de-DE" sz="6000" dirty="0" err="1"/>
              <a:t>GenderCensus</a:t>
            </a:r>
            <a:r>
              <a:rPr lang="de-DE" sz="6000" dirty="0"/>
              <a:t>“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CACC00-A975-938A-30C2-86593CBE7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7252" y="2010917"/>
            <a:ext cx="4873909" cy="338898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0" i="1" dirty="0">
                <a:solidFill>
                  <a:srgbClr val="4A206A"/>
                </a:solidFill>
                <a:effectLst/>
                <a:latin typeface="Work Sans" pitchFamily="2" charset="0"/>
              </a:rPr>
              <a:t>The Gender Census is an </a:t>
            </a:r>
            <a:r>
              <a:rPr lang="en-US" sz="2400" b="1" i="1" dirty="0">
                <a:solidFill>
                  <a:srgbClr val="4A206A"/>
                </a:solidFill>
                <a:effectLst/>
                <a:latin typeface="Work Sans" pitchFamily="2" charset="0"/>
              </a:rPr>
              <a:t>annual survey </a:t>
            </a:r>
            <a:r>
              <a:rPr lang="en-US" sz="2400" b="0" i="1" dirty="0">
                <a:solidFill>
                  <a:srgbClr val="4A206A"/>
                </a:solidFill>
                <a:effectLst/>
                <a:latin typeface="Work Sans" pitchFamily="2" charset="0"/>
              </a:rPr>
              <a:t>that collects information </a:t>
            </a:r>
            <a:r>
              <a:rPr lang="en-US" sz="2400" b="1" i="1" dirty="0">
                <a:solidFill>
                  <a:srgbClr val="4A206A"/>
                </a:solidFill>
                <a:effectLst/>
                <a:latin typeface="Work Sans" pitchFamily="2" charset="0"/>
              </a:rPr>
              <a:t>about the language used </a:t>
            </a:r>
            <a:r>
              <a:rPr lang="en-US" sz="2400" b="0" i="1" dirty="0">
                <a:solidFill>
                  <a:srgbClr val="4A206A"/>
                </a:solidFill>
                <a:effectLst/>
                <a:latin typeface="Work Sans" pitchFamily="2" charset="0"/>
              </a:rPr>
              <a:t>by people whose genders are not adequately described, expressed or encompassed by the restrictive gender binary. </a:t>
            </a:r>
            <a:endParaRPr lang="de-DE" sz="2400" i="1" dirty="0">
              <a:solidFill>
                <a:srgbClr val="4A206A"/>
              </a:solidFill>
            </a:endParaRP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92C5532-8B2F-DEAD-D358-20AC38A34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0839" y="1546158"/>
            <a:ext cx="5661645" cy="50016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u="sng" dirty="0">
                <a:solidFill>
                  <a:schemeClr val="tx1"/>
                </a:solidFill>
              </a:rPr>
              <a:t>Länder mit den meisten Teilnahmen:</a:t>
            </a:r>
          </a:p>
          <a:p>
            <a:pPr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USA: 		22,666 (56,1%)</a:t>
            </a:r>
          </a:p>
          <a:p>
            <a:pPr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UK: 		4,497 (11,1%)</a:t>
            </a:r>
          </a:p>
          <a:p>
            <a:pPr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Kanada: 	2,825 (7,0%)</a:t>
            </a:r>
          </a:p>
          <a:p>
            <a:pPr algn="l">
              <a:buFont typeface="+mj-lt"/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Australien</a:t>
            </a:r>
            <a:r>
              <a:rPr lang="en-US" dirty="0">
                <a:solidFill>
                  <a:schemeClr val="tx1"/>
                </a:solidFill>
              </a:rPr>
              <a:t>: 	1,654 (4,1%)</a:t>
            </a:r>
          </a:p>
          <a:p>
            <a:pPr algn="l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Deutschland: 	1,617 (4,0%)</a:t>
            </a: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Gesamt: 60 Länder</a:t>
            </a:r>
          </a:p>
          <a:p>
            <a:pPr marL="0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u="sng" dirty="0" err="1">
                <a:solidFill>
                  <a:schemeClr val="tx1"/>
                </a:solidFill>
              </a:rPr>
              <a:t>Alterssspanne</a:t>
            </a:r>
            <a:r>
              <a:rPr lang="de-DE" u="sng" dirty="0">
                <a:solidFill>
                  <a:schemeClr val="tx1"/>
                </a:solidFill>
              </a:rPr>
              <a:t>: </a:t>
            </a:r>
          </a:p>
          <a:p>
            <a:r>
              <a:rPr lang="de-DE" dirty="0">
                <a:solidFill>
                  <a:schemeClr val="tx1"/>
                </a:solidFill>
              </a:rPr>
              <a:t>„10 oder jünger“ bis „71 oder älter“</a:t>
            </a:r>
          </a:p>
          <a:p>
            <a:r>
              <a:rPr lang="de-DE" dirty="0">
                <a:solidFill>
                  <a:schemeClr val="tx1"/>
                </a:solidFill>
              </a:rPr>
              <a:t>Größte Altersgruppe: Jugendliche und junge Erwachsene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b="1" dirty="0">
                <a:solidFill>
                  <a:schemeClr val="tx1"/>
                </a:solidFill>
              </a:rPr>
              <a:t>Nicht </a:t>
            </a:r>
            <a:r>
              <a:rPr lang="de-DE" b="1" dirty="0" err="1">
                <a:solidFill>
                  <a:schemeClr val="tx1"/>
                </a:solidFill>
              </a:rPr>
              <a:t>Represantativ</a:t>
            </a:r>
            <a:r>
              <a:rPr lang="de-DE" b="1" dirty="0">
                <a:solidFill>
                  <a:schemeClr val="tx1"/>
                </a:solidFill>
              </a:rPr>
              <a:t>!!!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CCD7BF7-FD88-A1EE-1E49-43334C69FC9D}"/>
              </a:ext>
            </a:extLst>
          </p:cNvPr>
          <p:cNvSpPr txBox="1"/>
          <p:nvPr/>
        </p:nvSpPr>
        <p:spPr>
          <a:xfrm>
            <a:off x="9780847" y="6316983"/>
            <a:ext cx="21063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(gendercensus.com</a:t>
            </a:r>
            <a:r>
              <a:rPr lang="de-DE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2221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CB589-0A37-04B6-4632-EFFDF9D69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160" y="382385"/>
            <a:ext cx="10896600" cy="1492132"/>
          </a:xfrm>
        </p:spPr>
        <p:txBody>
          <a:bodyPr>
            <a:normAutofit fontScale="90000"/>
          </a:bodyPr>
          <a:lstStyle/>
          <a:p>
            <a:r>
              <a:rPr lang="de-DE" dirty="0"/>
              <a:t>Phänomen „Nicht-binäres Geschlecht“</a:t>
            </a:r>
            <a:br>
              <a:rPr lang="de-DE" dirty="0"/>
            </a:br>
            <a:r>
              <a:rPr lang="de-DE" sz="4900" dirty="0"/>
              <a:t>- </a:t>
            </a:r>
            <a:r>
              <a:rPr lang="de-DE" sz="4900" dirty="0" err="1"/>
              <a:t>nicht-binärE</a:t>
            </a:r>
            <a:r>
              <a:rPr lang="de-DE" sz="4900" dirty="0"/>
              <a:t> Geschlechtsidentitäten </a:t>
            </a:r>
            <a:br>
              <a:rPr lang="de-DE" dirty="0"/>
            </a:b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0833DB1-50A3-640C-B882-EE39EDA81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067" y="1874517"/>
            <a:ext cx="7424269" cy="4650105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69B311CA-1527-B6E8-1739-66F435C3F94A}"/>
              </a:ext>
            </a:extLst>
          </p:cNvPr>
          <p:cNvSpPr txBox="1"/>
          <p:nvPr/>
        </p:nvSpPr>
        <p:spPr>
          <a:xfrm>
            <a:off x="1454067" y="6581001"/>
            <a:ext cx="79705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/>
              <a:t>Quelle: www.gendercensus.com/results/2023-worldwide/#identity-words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4DE0F2-36D4-ED7F-B8C9-89800477C8FD}"/>
              </a:ext>
            </a:extLst>
          </p:cNvPr>
          <p:cNvSpPr/>
          <p:nvPr/>
        </p:nvSpPr>
        <p:spPr>
          <a:xfrm>
            <a:off x="8567440" y="1818138"/>
            <a:ext cx="2917424" cy="207879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0" lang="de-DE" sz="3600" b="0" i="0" u="none" strike="noStrike" kern="1200" cap="all" spc="2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panose="020B0806030902050204"/>
                <a:ea typeface="+mj-ea"/>
                <a:cs typeface="+mj-cs"/>
                <a:sym typeface="Wingdings" panose="05000000000000000000" pitchFamily="2" charset="2"/>
              </a:rPr>
              <a:t>Gender-</a:t>
            </a:r>
          </a:p>
          <a:p>
            <a:r>
              <a:rPr kumimoji="0" lang="de-DE" sz="3600" b="0" i="0" u="none" strike="noStrike" kern="1200" cap="all" spc="20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Impact" panose="020B0806030902050204"/>
                <a:ea typeface="+mj-ea"/>
                <a:cs typeface="+mj-cs"/>
                <a:sym typeface="Wingdings" panose="05000000000000000000" pitchFamily="2" charset="2"/>
              </a:rPr>
              <a:t>census</a:t>
            </a:r>
            <a:endParaRPr lang="de-DE" sz="3600" dirty="0">
              <a:solidFill>
                <a:schemeClr val="tx1"/>
              </a:solidFill>
            </a:endParaRPr>
          </a:p>
          <a:p>
            <a:pPr algn="ctr"/>
            <a:endParaRPr lang="de-DE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E97A0B8-BABB-057A-538C-40E52CD28A32}"/>
              </a:ext>
            </a:extLst>
          </p:cNvPr>
          <p:cNvSpPr/>
          <p:nvPr/>
        </p:nvSpPr>
        <p:spPr>
          <a:xfrm rot="808388">
            <a:off x="6127136" y="4809204"/>
            <a:ext cx="5357883" cy="13040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de-DE" dirty="0">
                <a:solidFill>
                  <a:schemeClr val="tx1"/>
                </a:solidFill>
                <a:sym typeface="Wingdings" panose="05000000000000000000" pitchFamily="2" charset="2"/>
              </a:rPr>
              <a:t>Verwendung „nicht-binär“ für alle Personen </a:t>
            </a:r>
          </a:p>
          <a:p>
            <a:pPr algn="ctr"/>
            <a:r>
              <a:rPr lang="de-DE" dirty="0">
                <a:solidFill>
                  <a:schemeClr val="tx1"/>
                </a:solidFill>
                <a:sym typeface="Wingdings" panose="05000000000000000000" pitchFamily="2" charset="2"/>
              </a:rPr>
              <a:t>ohne ausschließlich binäre Geschlechtsidentität</a:t>
            </a: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09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C13D24-02A3-5C67-C2AB-A764827B0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Phänomen „Nicht-binäres Geschlecht“</a:t>
            </a:r>
            <a:br>
              <a:rPr lang="de-DE" dirty="0"/>
            </a:br>
            <a:r>
              <a:rPr lang="de-DE" dirty="0"/>
              <a:t>- Statistische Daten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1D7775-8167-722A-E816-4BD89453A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4624" y="2508422"/>
            <a:ext cx="9862751" cy="406604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de-DE" sz="1800" b="1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Bevölkerungsanteil:</a:t>
            </a:r>
            <a:endParaRPr lang="de-DE" sz="1800" b="1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Schätzungen von 2,5 - 8,4% Transgender</a:t>
            </a:r>
          </a:p>
          <a:p>
            <a:r>
              <a:rPr lang="de-D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Darunter 25%-50% binäre Geschlechtszugehörigkeit</a:t>
            </a:r>
          </a:p>
          <a:p>
            <a:r>
              <a:rPr lang="de-DE" sz="18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de-DE" sz="1800" kern="1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eringe Interpretierbarkeit dieser Daten aufgrund „komplexer, soziokultureller Faktoren“, welche „Qualität, Repräsentation, und Genauigkeit“ beeinflussen (S. 80). </a:t>
            </a:r>
          </a:p>
          <a:p>
            <a:pPr marL="0" indent="0">
              <a:buNone/>
            </a:pPr>
            <a:r>
              <a:rPr lang="de-DE" sz="18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de-DE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Coleman et al. 2022)</a:t>
            </a:r>
            <a:endParaRPr lang="de-DE" sz="1800" kern="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b="1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Weite Spannbreite an:</a:t>
            </a:r>
          </a:p>
          <a:p>
            <a:r>
              <a:rPr lang="de-DE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Altersgruppen; v.a. viele Jugendliche und junge Erwachsene </a:t>
            </a:r>
            <a:r>
              <a:rPr lang="de-DE" sz="1800" kern="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(vgl. </a:t>
            </a:r>
            <a:r>
              <a:rPr lang="de-DE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Coleman et al. 2022)</a:t>
            </a:r>
            <a:endParaRPr lang="de-DE" sz="18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1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Ethnien und Herkunftsländern (vgl. Cheung et al. 2020, Gender </a:t>
            </a:r>
            <a:r>
              <a:rPr kumimoji="0" lang="de-DE" altLang="de-DE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Census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2023)</a:t>
            </a:r>
          </a:p>
          <a:p>
            <a:r>
              <a:rPr lang="de-DE" altLang="de-DE" sz="1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ozio-ökonomischen Status (vgl. Harrison et al. 2011-2012)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e-DE" altLang="de-DE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0952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22AEF-B68A-0729-0C71-D4FBDF4B7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950" y="243839"/>
            <a:ext cx="10801777" cy="1492132"/>
          </a:xfrm>
        </p:spPr>
        <p:txBody>
          <a:bodyPr>
            <a:normAutofit fontScale="90000"/>
          </a:bodyPr>
          <a:lstStyle/>
          <a:p>
            <a:r>
              <a:rPr lang="de-DE" dirty="0"/>
              <a:t>Phänomen „Nicht-binäres Geschlecht“</a:t>
            </a:r>
            <a:br>
              <a:rPr lang="de-DE" dirty="0"/>
            </a:br>
            <a:r>
              <a:rPr lang="de-DE" dirty="0"/>
              <a:t>- Historische </a:t>
            </a:r>
            <a:r>
              <a:rPr lang="de-DE" dirty="0" err="1"/>
              <a:t>Entwickung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140F21-5969-B507-A347-9E920A38F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95055"/>
            <a:ext cx="10178322" cy="4327883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de-DE" sz="1800" u="sng" dirty="0">
                <a:solidFill>
                  <a:schemeClr val="tx1"/>
                </a:solidFill>
              </a:rPr>
              <a:t>Historischer Hintergrund </a:t>
            </a:r>
            <a:r>
              <a:rPr lang="de-DE" sz="1800" u="sng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de-DE" sz="1800" u="sng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 Europa</a:t>
            </a:r>
          </a:p>
          <a:p>
            <a:pPr>
              <a:lnSpc>
                <a:spcPct val="170000"/>
              </a:lnSpc>
            </a:pPr>
            <a:r>
              <a:rPr lang="de-DE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Annahme einer ausschließlichen Identifikation mit einem binären Geschlecht aller Menschen</a:t>
            </a:r>
          </a:p>
          <a:p>
            <a:pPr>
              <a:lnSpc>
                <a:spcPct val="170000"/>
              </a:lnSpc>
            </a:pPr>
            <a:r>
              <a:rPr lang="de-DE" sz="1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de-DE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ypischerweise anhand der primären Geschlechtsmerkmale nach der Geburt festgestellt</a:t>
            </a:r>
          </a:p>
          <a:p>
            <a:pPr>
              <a:lnSpc>
                <a:spcPct val="170000"/>
              </a:lnSpc>
            </a:pPr>
            <a:r>
              <a:rPr lang="de-DE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Im 19. Jahrhundert.: „</a:t>
            </a:r>
            <a:r>
              <a:rPr lang="de-DE" sz="1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de-DE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inäre Zweigeschlechterordnung“ </a:t>
            </a:r>
            <a:r>
              <a:rPr lang="de-DE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de-DE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Pathologisierung derjenigen außerhalb der hegemonialen Geschlechtskategorien</a:t>
            </a:r>
            <a:endParaRPr lang="de-DE" sz="18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de-DE" sz="1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(Schirmer 2023)</a:t>
            </a:r>
          </a:p>
        </p:txBody>
      </p:sp>
    </p:spTree>
    <p:extLst>
      <p:ext uri="{BB962C8B-B14F-4D97-AF65-F5344CB8AC3E}">
        <p14:creationId xmlns:p14="http://schemas.microsoft.com/office/powerpoint/2010/main" val="97913792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2495</Words>
  <Application>Microsoft Office PowerPoint</Application>
  <PresentationFormat>Breitbild</PresentationFormat>
  <Paragraphs>237</Paragraphs>
  <Slides>33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42" baseType="lpstr">
      <vt:lpstr>Arial</vt:lpstr>
      <vt:lpstr>Calibri</vt:lpstr>
      <vt:lpstr>Cambria Math</vt:lpstr>
      <vt:lpstr>Gill Sans MT</vt:lpstr>
      <vt:lpstr>Impact</vt:lpstr>
      <vt:lpstr>Times New Roman</vt:lpstr>
      <vt:lpstr>Wingdings</vt:lpstr>
      <vt:lpstr>Work Sans</vt:lpstr>
      <vt:lpstr>Badge</vt:lpstr>
      <vt:lpstr>Vortrag:  Inklusiver Sprachgebrauch für nicht-binäre Personen</vt:lpstr>
      <vt:lpstr>Gliederung </vt:lpstr>
      <vt:lpstr>Phänomen “Nicht-Binäres Geschlecht” </vt:lpstr>
      <vt:lpstr>Phänomen  „Nicht-binäres Geschlecht“</vt:lpstr>
      <vt:lpstr>Phänomen „Nicht-binäres Geschlecht“ </vt:lpstr>
      <vt:lpstr>Einschub: „GenderCensus“ </vt:lpstr>
      <vt:lpstr>Phänomen „Nicht-binäres Geschlecht“ - nicht-binärE Geschlechtsidentitäten  </vt:lpstr>
      <vt:lpstr>Phänomen „Nicht-binäres Geschlecht“ - Statistische Daten</vt:lpstr>
      <vt:lpstr>Phänomen „Nicht-binäres Geschlecht“ - Historische Entwickung</vt:lpstr>
      <vt:lpstr>Phänomen „Nicht-binäres Geschlecht“ - Historische Entwickung</vt:lpstr>
      <vt:lpstr>Phänomen „Nicht-binäres Geschlecht“ - Bildungsplan</vt:lpstr>
      <vt:lpstr>Nicht-Binarität  in Sprache</vt:lpstr>
      <vt:lpstr>Nicht-Binarität in Sprache -Relevanz</vt:lpstr>
      <vt:lpstr>Nicht-Binarität in Sprache -Relevanz</vt:lpstr>
      <vt:lpstr>Nicht-binarität in Sprache - Eigene Untersuchung</vt:lpstr>
      <vt:lpstr>Nicht-binarität in Sprache - Eigene Untersuchung</vt:lpstr>
      <vt:lpstr>Nicht-binarität in Sprache - Eigene Untersuchung</vt:lpstr>
      <vt:lpstr>Nicht-binarität in Sprache - Eigene Untersuchung</vt:lpstr>
      <vt:lpstr>Nicht-binarität in Sprache - Eigene Untersuchung</vt:lpstr>
      <vt:lpstr>Nicht-binarität in Sprache - Eigene Untersuchung</vt:lpstr>
      <vt:lpstr>Nicht-binarität in Sprache - Eigene Untersuchung</vt:lpstr>
      <vt:lpstr>Nicht-binarität in Sprache -Pronomen International   Hord (2016)</vt:lpstr>
      <vt:lpstr>PowerPoint-Präsentation</vt:lpstr>
      <vt:lpstr>Nicht-binarität in Sprache -Anrede International   Hord (2016)</vt:lpstr>
      <vt:lpstr>Nicht-binarität in Sprache -Anrede International </vt:lpstr>
      <vt:lpstr>Nicht-binarität in Sprache - Deutsche sprache</vt:lpstr>
      <vt:lpstr>Nicht-binarität in Sprache - Deutsche sprache</vt:lpstr>
      <vt:lpstr>Kritik am Konstrukt „FLINTA*“ </vt:lpstr>
      <vt:lpstr>Kritik am Konstrukt „FLINTA*“ </vt:lpstr>
      <vt:lpstr>Fazit und Implikationen  für die Hochschulpraxis</vt:lpstr>
      <vt:lpstr>Fragen  und  Anmerkungen  </vt:lpstr>
      <vt:lpstr>literatur</vt:lpstr>
      <vt:lpstr>Bitte in die mehrzweckhalle begeben!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Vortrag:  Inklusiver Sprachgebrauch für nicht-binäre Personen</dc:title>
  <dc:creator>Diego Tordoya Henckell</dc:creator>
  <cp:lastModifiedBy>Loos Verena</cp:lastModifiedBy>
  <cp:revision>3</cp:revision>
  <dcterms:created xsi:type="dcterms:W3CDTF">2023-11-23T20:51:13Z</dcterms:created>
  <dcterms:modified xsi:type="dcterms:W3CDTF">2023-11-27T07:26:09Z</dcterms:modified>
</cp:coreProperties>
</file>