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A1B5"/>
    <a:srgbClr val="1C436E"/>
    <a:srgbClr val="235581"/>
    <a:srgbClr val="015685"/>
    <a:srgbClr val="C7D4DF"/>
    <a:srgbClr val="90AAC0"/>
    <a:srgbClr val="174167"/>
    <a:srgbClr val="015686"/>
    <a:srgbClr val="194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3" autoAdjust="0"/>
    <p:restoredTop sz="94596" autoAdjust="0"/>
  </p:normalViewPr>
  <p:slideViewPr>
    <p:cSldViewPr snapToGrid="0" snapToObjects="1">
      <p:cViewPr varScale="1">
        <p:scale>
          <a:sx n="86" d="100"/>
          <a:sy n="86" d="100"/>
        </p:scale>
        <p:origin x="826" y="72"/>
      </p:cViewPr>
      <p:guideLst>
        <p:guide orient="horz" pos="1049"/>
        <p:guide pos="6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858" y="90"/>
      </p:cViewPr>
      <p:guideLst/>
    </p:cSldViewPr>
  </p:notes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53A83E3-484B-48DE-9EE5-0DF4092C07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8CD3708-3452-4A4C-B61C-C14B68ADF8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2D06A-0E99-438F-8A7E-45273694EDE1}" type="datetimeFigureOut">
              <a:rPr lang="de-DE" smtClean="0"/>
              <a:t>15.07.2025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7180A61-3246-496E-B84D-F4F55D2AE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464E12A-4DA4-4C30-9BAA-A6A5214C0E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9A655-1220-41DA-819B-E445925DAF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524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06CE2-27F4-444F-BB0D-AAF892B31D6F}" type="datetimeFigureOut">
              <a:rPr lang="de-DE" smtClean="0"/>
              <a:t>15.07.2025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DAA65-1D8D-4EF8-AC94-EC3C4B7F43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167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09E26F39-7E14-3C48-A60B-C48D8FA21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9F2AD2C-1B02-4229-BA0A-DC8E8F5D5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8516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F25C8-4609-D445-8E7E-1D88EB0682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176" y="1569062"/>
            <a:ext cx="8331577" cy="926090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de-DE"/>
              <a:t>Mastertitelformat bearbeiten – nur Text …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49A6FA-017E-30C4-9D1B-03760294823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9176" y="2495152"/>
            <a:ext cx="10291762" cy="2989611"/>
          </a:xfrm>
        </p:spPr>
        <p:txBody>
          <a:bodyPr wrap="square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Mastertextformat bearbeiten – Nur Text …</a:t>
            </a:r>
          </a:p>
        </p:txBody>
      </p:sp>
    </p:spTree>
    <p:extLst>
      <p:ext uri="{BB962C8B-B14F-4D97-AF65-F5344CB8AC3E}">
        <p14:creationId xmlns:p14="http://schemas.microsoft.com/office/powerpoint/2010/main" val="257431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7E492E9-D8DB-9445-B49F-DBB0F0E7D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665288"/>
            <a:ext cx="5768975" cy="3843338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0E3C38-501E-7C44-8499-DBBDDE3C4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11" y="1550117"/>
            <a:ext cx="5070089" cy="1146092"/>
          </a:xfrm>
        </p:spPr>
        <p:txBody>
          <a:bodyPr wrap="square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E44B63-C950-604F-AA74-3A57F5E1D8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55688" y="2738532"/>
            <a:ext cx="5040312" cy="2592890"/>
          </a:xfrm>
        </p:spPr>
        <p:txBody>
          <a:bodyPr wrap="square"/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57776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114D9F3A-6A17-1748-9C9F-C3B223C2FF68}"/>
              </a:ext>
            </a:extLst>
          </p:cNvPr>
          <p:cNvSpPr/>
          <p:nvPr userDrawn="1"/>
        </p:nvSpPr>
        <p:spPr>
          <a:xfrm>
            <a:off x="0" y="1329480"/>
            <a:ext cx="12192001" cy="4404258"/>
          </a:xfrm>
          <a:prstGeom prst="rect">
            <a:avLst/>
          </a:prstGeom>
          <a:solidFill>
            <a:srgbClr val="C7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FFAD930-9584-894A-83FF-F57DC255E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609" y="1595626"/>
            <a:ext cx="4902816" cy="1146092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314F9179-1521-9B4F-99CD-024D4147ABB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58608" y="2984514"/>
            <a:ext cx="4902817" cy="2851977"/>
          </a:xfrm>
        </p:spPr>
        <p:txBody>
          <a:bodyPr wrap="square"/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66E28A10-AFD6-E34A-AF1C-EB3C1FFB98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0577" y="1595626"/>
            <a:ext cx="5768975" cy="381317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974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AD3FB2-0479-B74C-B0E4-DBF11DCA0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508979"/>
            <a:ext cx="10515600" cy="1390300"/>
          </a:xfrm>
        </p:spPr>
        <p:txBody>
          <a:bodyPr wrap="square" anchor="t" anchorCtr="0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CCC0F0-C69C-FC4A-BF3A-81B34C7BA8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5688" y="2908562"/>
            <a:ext cx="10291762" cy="2989611"/>
          </a:xfrm>
        </p:spPr>
        <p:txBody>
          <a:bodyPr wrap="square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7442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25E2B7-2C20-9147-8EBF-8C5B98567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2BA53A-C361-F24C-970E-4106C2EDFBE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55688" y="2483427"/>
            <a:ext cx="4964112" cy="3468487"/>
          </a:xfrm>
        </p:spPr>
        <p:txBody>
          <a:bodyPr wrap="square"/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66CA94-BC38-AD4F-B493-BDB34E794D4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05451" y="2483428"/>
            <a:ext cx="5148349" cy="3468486"/>
          </a:xfrm>
        </p:spPr>
        <p:txBody>
          <a:bodyPr wrap="square"/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7000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F25C8-4609-D445-8E7E-1D88EB068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2744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3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F0DB4-1CFF-E443-ABF1-A56B5D5CE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185" y="1595676"/>
            <a:ext cx="3963049" cy="116557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6A807C-E444-A748-8DCE-EF30292651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95042" y="1595676"/>
            <a:ext cx="6172200" cy="4508139"/>
          </a:xfrm>
        </p:spPr>
        <p:txBody>
          <a:bodyPr wrap="square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E435964-7BDE-984A-8BDA-992BD58CCD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63504" y="2997958"/>
            <a:ext cx="3932237" cy="3105857"/>
          </a:xfrm>
        </p:spPr>
        <p:txBody>
          <a:bodyPr wrap="square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4036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26">
            <a:extLst>
              <a:ext uri="{FF2B5EF4-FFF2-40B4-BE49-F238E27FC236}">
                <a16:creationId xmlns:a16="http://schemas.microsoft.com/office/drawing/2014/main" id="{67587FF2-76F8-A0C7-2929-ED2415D221C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 t="93" b="93"/>
          <a:stretch/>
        </p:blipFill>
        <p:spPr bwMode="auto">
          <a:xfrm>
            <a:off x="-1" y="689717"/>
            <a:ext cx="867047" cy="73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26">
            <a:extLst>
              <a:ext uri="{FF2B5EF4-FFF2-40B4-BE49-F238E27FC236}">
                <a16:creationId xmlns:a16="http://schemas.microsoft.com/office/drawing/2014/main" id="{85D1B708-5C47-3CEA-8D8D-602EC7BCF4E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 t="21" b="21"/>
          <a:stretch/>
        </p:blipFill>
        <p:spPr bwMode="auto">
          <a:xfrm>
            <a:off x="921833" y="689717"/>
            <a:ext cx="867047" cy="73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26">
            <a:extLst>
              <a:ext uri="{FF2B5EF4-FFF2-40B4-BE49-F238E27FC236}">
                <a16:creationId xmlns:a16="http://schemas.microsoft.com/office/drawing/2014/main" id="{F244FFE8-110B-A82C-CE7F-C91B5D62B55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t="21" b="21"/>
          <a:stretch/>
        </p:blipFill>
        <p:spPr bwMode="auto">
          <a:xfrm>
            <a:off x="1838309" y="689717"/>
            <a:ext cx="867047" cy="73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A695C15-8A80-334B-A954-4CEE6BFAEC9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851966" y="-9835"/>
            <a:ext cx="2320209" cy="132948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03AC2C4-83DF-1048-ACC7-2BD953C9A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76" y="1569062"/>
            <a:ext cx="6266987" cy="9260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242989-F399-9044-B8BB-C1D69BD33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176" y="2495153"/>
            <a:ext cx="5181600" cy="36272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1" name="Eine Ecke des Rechtecks abrunden 10">
            <a:extLst>
              <a:ext uri="{FF2B5EF4-FFF2-40B4-BE49-F238E27FC236}">
                <a16:creationId xmlns:a16="http://schemas.microsoft.com/office/drawing/2014/main" id="{B0134234-2124-4743-B59E-8376C99D87B1}"/>
              </a:ext>
            </a:extLst>
          </p:cNvPr>
          <p:cNvSpPr/>
          <p:nvPr userDrawn="1"/>
        </p:nvSpPr>
        <p:spPr>
          <a:xfrm>
            <a:off x="5356" y="508166"/>
            <a:ext cx="2700000" cy="180000"/>
          </a:xfrm>
          <a:prstGeom prst="round1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800" dirty="0">
                <a:solidFill>
                  <a:schemeClr val="accent1"/>
                </a:solidFill>
              </a:rPr>
              <a:t>Drittmittel planen &amp; beantragen</a:t>
            </a:r>
          </a:p>
        </p:txBody>
      </p:sp>
      <p:sp>
        <p:nvSpPr>
          <p:cNvPr id="14" name="Eine Ecke des Rechtecks abrunden 12">
            <a:extLst>
              <a:ext uri="{FF2B5EF4-FFF2-40B4-BE49-F238E27FC236}">
                <a16:creationId xmlns:a16="http://schemas.microsoft.com/office/drawing/2014/main" id="{91C5D22E-0ABB-4525-B48C-EE9A5BC5CDA9}"/>
              </a:ext>
            </a:extLst>
          </p:cNvPr>
          <p:cNvSpPr/>
          <p:nvPr userDrawn="1"/>
        </p:nvSpPr>
        <p:spPr>
          <a:xfrm rot="10800000">
            <a:off x="1040781" y="6181840"/>
            <a:ext cx="11151219" cy="342785"/>
          </a:xfrm>
          <a:prstGeom prst="round1Rect">
            <a:avLst>
              <a:gd name="adj" fmla="val 50000"/>
            </a:avLst>
          </a:prstGeom>
          <a:solidFill>
            <a:srgbClr val="92A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Datumsplatzhalter 3">
            <a:extLst>
              <a:ext uri="{FF2B5EF4-FFF2-40B4-BE49-F238E27FC236}">
                <a16:creationId xmlns:a16="http://schemas.microsoft.com/office/drawing/2014/main" id="{6D3F2845-D421-201B-2826-D0EA02D30098}"/>
              </a:ext>
            </a:extLst>
          </p:cNvPr>
          <p:cNvSpPr txBox="1">
            <a:spLocks/>
          </p:cNvSpPr>
          <p:nvPr userDrawn="1"/>
        </p:nvSpPr>
        <p:spPr>
          <a:xfrm>
            <a:off x="10668002" y="6181843"/>
            <a:ext cx="1524000" cy="342783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de-DE"/>
            </a:defPPr>
            <a:lvl1pPr marL="0" algn="ctr" defTabSz="914400" rtl="0" eaLnBrk="1" latinLnBrk="0" hangingPunct="1">
              <a:defRPr sz="13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782E52-DD6A-0E4B-B34E-2A4A268F0B93}" type="datetimeFigureOut">
              <a:rPr lang="de-DE" smtClean="0">
                <a:solidFill>
                  <a:schemeClr val="accent1"/>
                </a:solidFill>
              </a:rPr>
              <a:pPr/>
              <a:t>15.07.2025</a:t>
            </a:fld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4F5E2FC5-F14A-973B-A67E-E0473FE9AABD}"/>
              </a:ext>
            </a:extLst>
          </p:cNvPr>
          <p:cNvSpPr txBox="1">
            <a:spLocks/>
          </p:cNvSpPr>
          <p:nvPr userDrawn="1"/>
        </p:nvSpPr>
        <p:spPr>
          <a:xfrm>
            <a:off x="5166735" y="6181840"/>
            <a:ext cx="4982736" cy="34278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de-DE"/>
            </a:defPPr>
            <a:lvl1pPr marL="0" algn="r" defTabSz="914400" rtl="0" eaLnBrk="1" fontAlgn="ctr" latinLnBrk="0" hangingPunct="1">
              <a:defRPr sz="13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accent1"/>
                </a:solidFill>
              </a:rPr>
              <a:t>Info</a:t>
            </a:r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908501B5-FB10-1F9B-65F3-6ED0F24CEF6C}"/>
              </a:ext>
            </a:extLst>
          </p:cNvPr>
          <p:cNvSpPr txBox="1">
            <a:spLocks/>
          </p:cNvSpPr>
          <p:nvPr userDrawn="1"/>
        </p:nvSpPr>
        <p:spPr>
          <a:xfrm>
            <a:off x="10178226" y="6181843"/>
            <a:ext cx="464400" cy="342783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CD28EA-43C8-1243-8817-E8C94D270A05}" type="slidenum">
              <a:rPr lang="de-DE" smtClean="0">
                <a:solidFill>
                  <a:schemeClr val="accent1"/>
                </a:solidFill>
              </a:rPr>
              <a:pPr algn="ctr"/>
              <a:t>‹Nr.›</a:t>
            </a:fld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5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1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71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-heidelberg.de/hochschule/verwaltung/haushalt-finanzen/downloadcenter/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-heidelberg.de/hochschule/verwaltung/haushalt-finanzen/downloadcenter/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-heidelberg.de/hochschule/verwaltung/haushalt-finanzen/downloadcenter/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an.stommel@vw.ph-heidelberg.de" TargetMode="External"/><Relationship Id="rId2" Type="http://schemas.openxmlformats.org/officeDocument/2006/relationships/hyperlink" Target="mailto:kerstin.boehner@vw.ph-heidelberg.de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ph-heidelberg.de/hochschule/verwaltung/haushalt-finanzen/downloadcenter/" TargetMode="External"/><Relationship Id="rId5" Type="http://schemas.openxmlformats.org/officeDocument/2006/relationships/hyperlink" Target="mailto:ramona.thiele@vw.ph-heidelberg.de" TargetMode="External"/><Relationship Id="rId4" Type="http://schemas.openxmlformats.org/officeDocument/2006/relationships/hyperlink" Target="mailto:juergen.lauer@vw.ph-heidelberg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D0E237-FA7B-253C-7A9E-148BFCFF8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3689" y="2613044"/>
            <a:ext cx="9144000" cy="2306637"/>
          </a:xfrm>
        </p:spPr>
        <p:txBody>
          <a:bodyPr/>
          <a:lstStyle/>
          <a:p>
            <a:pPr algn="ctr"/>
            <a:r>
              <a:rPr lang="de-DE" sz="6000" dirty="0"/>
              <a:t>Drittmittelprojekte</a:t>
            </a:r>
            <a:br>
              <a:rPr lang="de-DE" dirty="0"/>
            </a:br>
            <a:r>
              <a:rPr lang="de-DE" dirty="0"/>
              <a:t>planen &amp; beantragen</a:t>
            </a:r>
          </a:p>
        </p:txBody>
      </p:sp>
    </p:spTree>
    <p:extLst>
      <p:ext uri="{BB962C8B-B14F-4D97-AF65-F5344CB8AC3E}">
        <p14:creationId xmlns:p14="http://schemas.microsoft.com/office/powerpoint/2010/main" val="1776164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21C0172-5FA2-4611-9A8F-CE5A789CFEDE}"/>
              </a:ext>
            </a:extLst>
          </p:cNvPr>
          <p:cNvSpPr txBox="1"/>
          <p:nvPr/>
        </p:nvSpPr>
        <p:spPr>
          <a:xfrm>
            <a:off x="959556" y="1659467"/>
            <a:ext cx="1091635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de-DE" sz="16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inhaltliche Planung des Vorhabens / Absprachen mit Kooperationspartnern</a:t>
            </a:r>
            <a:br>
              <a:rPr lang="de-DE" sz="1600" dirty="0"/>
            </a:b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Kalkulation des Vorhabens</a:t>
            </a:r>
          </a:p>
          <a:p>
            <a:pPr>
              <a:defRPr/>
            </a:pPr>
            <a:r>
              <a:rPr lang="de-DE" sz="1600" dirty="0"/>
              <a:t>	&gt; Beratung durch die Drittmittelabteilung jederzeit möglich!</a:t>
            </a:r>
          </a:p>
          <a:p>
            <a:pPr>
              <a:defRPr/>
            </a:pPr>
            <a:r>
              <a:rPr lang="de-DE" sz="1600" dirty="0"/>
              <a:t>		- </a:t>
            </a:r>
            <a:r>
              <a:rPr lang="de-DE" sz="1400" dirty="0"/>
              <a:t>Personalkosten (</a:t>
            </a:r>
            <a:r>
              <a:rPr lang="de-DE" sz="1400" dirty="0">
                <a:hlinkClick r:id="rId2"/>
              </a:rPr>
              <a:t>Kalkulationstabelle</a:t>
            </a:r>
            <a:r>
              <a:rPr lang="de-DE" sz="1400" dirty="0"/>
              <a:t> siehe Homepage DMV mit Login)</a:t>
            </a:r>
          </a:p>
          <a:p>
            <a:pPr>
              <a:defRPr/>
            </a:pPr>
            <a:r>
              <a:rPr lang="de-DE" sz="1400" dirty="0"/>
              <a:t>		- Kosten für Hilfskräfte (siehe Homepage DMV mit Login)</a:t>
            </a:r>
          </a:p>
          <a:p>
            <a:pPr>
              <a:defRPr/>
            </a:pPr>
            <a:r>
              <a:rPr lang="de-DE" sz="1400" dirty="0"/>
              <a:t>		- Sachkosten</a:t>
            </a:r>
          </a:p>
          <a:p>
            <a:pPr>
              <a:defRPr/>
            </a:pPr>
            <a:r>
              <a:rPr lang="de-DE" sz="1400" dirty="0"/>
              <a:t>		- Reisekosten</a:t>
            </a:r>
          </a:p>
          <a:p>
            <a:pPr>
              <a:defRPr/>
            </a:pPr>
            <a:r>
              <a:rPr lang="de-DE" sz="1400" dirty="0"/>
              <a:t>		- Gemeinkostenpauschale / Overhead</a:t>
            </a:r>
          </a:p>
          <a:p>
            <a:pPr>
              <a:defRPr/>
            </a:pPr>
            <a:r>
              <a:rPr lang="de-DE" sz="1400" dirty="0"/>
              <a:t>		- Gemeinkostenzuschläge / Gewinnzuschläge</a:t>
            </a:r>
          </a:p>
          <a:p>
            <a:pPr>
              <a:defRPr/>
            </a:pPr>
            <a:r>
              <a:rPr lang="de-DE" sz="1400" dirty="0"/>
              <a:t>		- Umsatzsteuer</a:t>
            </a:r>
          </a:p>
          <a:p>
            <a:pPr>
              <a:defRPr/>
            </a:pPr>
            <a:endParaRPr lang="de-DE" sz="1600" dirty="0"/>
          </a:p>
          <a:p>
            <a:pPr>
              <a:defRPr/>
            </a:pPr>
            <a:r>
              <a:rPr lang="de-DE" sz="1600" dirty="0"/>
              <a:t>Das Hochschulmitglied soll das Rektorat über die vorgesehene Einwerbung von Drittmitteln bereits frühzeitig informieren (z.B. über Verhandlungen mit dem Geldgeber). </a:t>
            </a:r>
          </a:p>
          <a:p>
            <a:pPr>
              <a:defRPr/>
            </a:pPr>
            <a:r>
              <a:rPr lang="de-DE" sz="1600" dirty="0"/>
              <a:t>Geplante Drittmittelforschungsvorhaben müssen nach Art, Umfang und zeitlichem Bezug beim Rektorat der PH angezeigt werden mittels Formular A. Die Einreichung erfolgt über die Drittmittelabteilung.</a:t>
            </a:r>
          </a:p>
          <a:p>
            <a:pPr>
              <a:defRPr/>
            </a:pPr>
            <a:endParaRPr lang="de-DE" sz="1600" dirty="0"/>
          </a:p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47E868F-DAC0-40A8-B081-EDF6C2BF18A2}"/>
              </a:ext>
            </a:extLst>
          </p:cNvPr>
          <p:cNvSpPr txBox="1"/>
          <p:nvPr/>
        </p:nvSpPr>
        <p:spPr>
          <a:xfrm>
            <a:off x="3194755" y="708336"/>
            <a:ext cx="5802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1. Projektplanung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533752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47E868F-DAC0-40A8-B081-EDF6C2BF18A2}"/>
              </a:ext>
            </a:extLst>
          </p:cNvPr>
          <p:cNvSpPr txBox="1"/>
          <p:nvPr/>
        </p:nvSpPr>
        <p:spPr>
          <a:xfrm>
            <a:off x="3194755" y="708336"/>
            <a:ext cx="58024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2. Projektanzeige (Formular A)</a:t>
            </a:r>
            <a:endParaRPr lang="de-DE" sz="2000" dirty="0"/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616B76A-752D-418F-96B9-A749932627FF}"/>
              </a:ext>
            </a:extLst>
          </p:cNvPr>
          <p:cNvSpPr txBox="1"/>
          <p:nvPr/>
        </p:nvSpPr>
        <p:spPr>
          <a:xfrm>
            <a:off x="990424" y="2157412"/>
            <a:ext cx="10027532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600" b="1" dirty="0">
                <a:latin typeface="+mn-lt"/>
              </a:rPr>
              <a:t>Anzeige &amp; Genehmigung der Antragstellung </a:t>
            </a:r>
            <a:r>
              <a:rPr lang="de-DE" sz="1400" dirty="0">
                <a:latin typeface="+mn-lt"/>
              </a:rPr>
              <a:t>	 </a:t>
            </a:r>
          </a:p>
          <a:p>
            <a:pPr eaLnBrk="1" hangingPunct="1">
              <a:defRPr/>
            </a:pPr>
            <a:endParaRPr lang="de-DE" sz="1400" dirty="0">
              <a:latin typeface="+mn-lt"/>
            </a:endParaRPr>
          </a:p>
          <a:p>
            <a:pPr marL="539750" indent="-363538" eaLnBrk="1" hangingPunct="1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+mn-lt"/>
              </a:rPr>
              <a:t>Die Anzeige eines geplanten Drittmittelvorhabens erfolgt mittels „</a:t>
            </a:r>
            <a:r>
              <a:rPr lang="de-DE" sz="1600" dirty="0">
                <a:latin typeface="+mn-lt"/>
                <a:hlinkClick r:id="rId2"/>
              </a:rPr>
              <a:t>Formular A</a:t>
            </a:r>
            <a:r>
              <a:rPr lang="de-DE" sz="1600" dirty="0">
                <a:latin typeface="+mn-lt"/>
              </a:rPr>
              <a:t>“ an die Abteilung Finanzen, Drittmittelverwaltung inkl.: </a:t>
            </a:r>
          </a:p>
          <a:p>
            <a:pPr marL="892175" lvl="1" indent="-82550" eaLnBrk="1" hangingPunct="1">
              <a:defRPr/>
            </a:pPr>
            <a:r>
              <a:rPr lang="de-DE" sz="1600" dirty="0">
                <a:latin typeface="+mn-lt"/>
              </a:rPr>
              <a:t>- Vorlage eines Finanzplans (aufgeschlüsselt nach Kalenderjahren)</a:t>
            </a:r>
          </a:p>
          <a:p>
            <a:pPr marL="892175" lvl="1" indent="-82550" eaLnBrk="1" hangingPunct="1">
              <a:defRPr/>
            </a:pPr>
            <a:r>
              <a:rPr lang="de-DE" sz="1600" dirty="0">
                <a:latin typeface="+mn-lt"/>
              </a:rPr>
              <a:t>- Vorlage der Projektbeschreibung / des Forschungsvorhabens</a:t>
            </a:r>
          </a:p>
          <a:p>
            <a:pPr marL="892175" lvl="1" indent="-82550" eaLnBrk="1" hangingPunct="1">
              <a:defRPr/>
            </a:pPr>
            <a:r>
              <a:rPr lang="de-DE" sz="1600" dirty="0">
                <a:latin typeface="+mn-lt"/>
              </a:rPr>
              <a:t>- Stellungnahme des Forschungsreferats über das Forschungsvorhaben</a:t>
            </a:r>
          </a:p>
          <a:p>
            <a:pPr marL="892175" lvl="1" indent="-82550" eaLnBrk="1" hangingPunct="1">
              <a:defRPr/>
            </a:pPr>
            <a:r>
              <a:rPr lang="de-DE" sz="1600" dirty="0">
                <a:latin typeface="+mn-lt"/>
              </a:rPr>
              <a:t>- ggf. Vorlage der Ausschreibung / Förderlinie</a:t>
            </a:r>
          </a:p>
          <a:p>
            <a:pPr marL="892175" lvl="1" indent="-82550" eaLnBrk="1" hangingPunct="1">
              <a:defRPr/>
            </a:pPr>
            <a:r>
              <a:rPr lang="de-DE" sz="1600" dirty="0">
                <a:latin typeface="+mn-lt"/>
              </a:rPr>
              <a:t>- Alle Unterlagen in digitaler Form an die DMV</a:t>
            </a:r>
          </a:p>
          <a:p>
            <a:pPr marL="539750" indent="-363538" eaLnBrk="1" hangingPunct="1">
              <a:defRPr/>
            </a:pPr>
            <a:endParaRPr lang="de-DE" sz="1600" dirty="0">
              <a:latin typeface="+mn-lt"/>
            </a:endParaRPr>
          </a:p>
          <a:p>
            <a:pPr marL="539750" indent="-363538" eaLnBrk="1" hangingPunct="1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+mn-lt"/>
              </a:rPr>
              <a:t>Stellungnahme durch die Drittmittelverwaltung an das Rektorat</a:t>
            </a:r>
          </a:p>
          <a:p>
            <a:pPr marL="539750" indent="-363538" eaLnBrk="1" hangingPunct="1">
              <a:defRPr/>
            </a:pPr>
            <a:endParaRPr lang="de-DE" sz="1600" dirty="0">
              <a:latin typeface="+mn-lt"/>
            </a:endParaRPr>
          </a:p>
          <a:p>
            <a:pPr marL="539750" indent="-363538" eaLnBrk="1" hangingPunct="1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+mn-lt"/>
              </a:rPr>
              <a:t>Genehmigung oder Ablehnung durch das Rektorat </a:t>
            </a:r>
          </a:p>
          <a:p>
            <a:pPr eaLnBrk="1" hangingPunct="1">
              <a:defRPr/>
            </a:pPr>
            <a:endParaRPr lang="de-DE" sz="1200" b="1" dirty="0">
              <a:latin typeface="+mn-lt"/>
            </a:endParaRPr>
          </a:p>
          <a:p>
            <a:pPr eaLnBrk="1" hangingPunct="1">
              <a:defRPr/>
            </a:pPr>
            <a:endParaRPr lang="de-DE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9002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47E868F-DAC0-40A8-B081-EDF6C2BF18A2}"/>
              </a:ext>
            </a:extLst>
          </p:cNvPr>
          <p:cNvSpPr txBox="1"/>
          <p:nvPr/>
        </p:nvSpPr>
        <p:spPr>
          <a:xfrm>
            <a:off x="3194755" y="708336"/>
            <a:ext cx="58024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3. Annahme des Projektes (Formular B)</a:t>
            </a:r>
            <a:endParaRPr lang="de-DE" sz="2000" dirty="0"/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616B76A-752D-418F-96B9-A749932627FF}"/>
              </a:ext>
            </a:extLst>
          </p:cNvPr>
          <p:cNvSpPr txBox="1"/>
          <p:nvPr/>
        </p:nvSpPr>
        <p:spPr>
          <a:xfrm>
            <a:off x="990424" y="2157412"/>
            <a:ext cx="10027532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indent="-363538">
              <a:defRPr/>
            </a:pPr>
            <a:r>
              <a:rPr lang="de-DE" sz="1600" b="1" dirty="0"/>
              <a:t>Nur das Rektorat  ist befugt die Annahme von Drittmitteln zu erklären und Drittmittelverträge zu schließen. </a:t>
            </a:r>
          </a:p>
          <a:p>
            <a:pPr marL="539750" indent="-363538">
              <a:buFont typeface="Arial" panose="020B0604020202020204" pitchFamily="34" charset="0"/>
              <a:buChar char="•"/>
              <a:defRPr/>
            </a:pPr>
            <a:endParaRPr lang="de-DE" sz="1600" dirty="0"/>
          </a:p>
          <a:p>
            <a:pPr marL="539750" indent="-363538"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Einreichung des Zuwendungsbescheids / der Förderzusage des Geldgeber zusammen mit </a:t>
            </a:r>
            <a:r>
              <a:rPr lang="de-DE" sz="1600" dirty="0">
                <a:hlinkClick r:id="rId2"/>
              </a:rPr>
              <a:t>Formular B</a:t>
            </a:r>
            <a:r>
              <a:rPr lang="de-DE" sz="1600" dirty="0"/>
              <a:t> (Antrag auf Annahme des Projektes. </a:t>
            </a:r>
          </a:p>
          <a:p>
            <a:pPr marL="539750" indent="-363538">
              <a:buFont typeface="Arial" panose="020B0604020202020204" pitchFamily="34" charset="0"/>
              <a:buChar char="•"/>
              <a:defRPr/>
            </a:pPr>
            <a:endParaRPr lang="de-DE" sz="1600" dirty="0"/>
          </a:p>
          <a:p>
            <a:pPr marL="539750" indent="-363538"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Ggf. Vorlage / Unterzeichnung eines Kooperationsvertrages bzw. Zuwendungsweiterleitungsvertrags zwischen den beteiligten Projektpartnern/</a:t>
            </a:r>
            <a:r>
              <a:rPr lang="de-DE" sz="1600" dirty="0" err="1"/>
              <a:t>Uni‘s</a:t>
            </a:r>
            <a:endParaRPr lang="de-DE" sz="1600" dirty="0"/>
          </a:p>
          <a:p>
            <a:pPr marL="539750" indent="-363538">
              <a:buFont typeface="Arial" panose="020B0604020202020204" pitchFamily="34" charset="0"/>
              <a:buChar char="•"/>
              <a:defRPr/>
            </a:pPr>
            <a:endParaRPr lang="de-DE" sz="1600" dirty="0"/>
          </a:p>
          <a:p>
            <a:pPr marL="539750" indent="-363538"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Weitere Bearbeitung der Verträge, Unterschriftsprozess und Mittelanforderung, sowie Einrichtung einer Projektkontos erfolgt durch die Drittmittelverwaltung.</a:t>
            </a:r>
          </a:p>
          <a:p>
            <a:pPr marL="539750" indent="-363538">
              <a:buFont typeface="Arial" panose="020B0604020202020204" pitchFamily="34" charset="0"/>
              <a:buChar char="•"/>
              <a:defRPr/>
            </a:pPr>
            <a:endParaRPr lang="de-DE" sz="1600" dirty="0"/>
          </a:p>
          <a:p>
            <a:pPr marL="539750" indent="-363538"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Eintragung des Projektes in die  Forschungsdatenbank zwecks Erstellung des Vorhabenregisters nach LHG.</a:t>
            </a:r>
          </a:p>
          <a:p>
            <a:pPr eaLnBrk="1" hangingPunct="1">
              <a:defRPr/>
            </a:pPr>
            <a:endParaRPr lang="de-DE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7180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47E868F-DAC0-40A8-B081-EDF6C2BF18A2}"/>
              </a:ext>
            </a:extLst>
          </p:cNvPr>
          <p:cNvSpPr txBox="1"/>
          <p:nvPr/>
        </p:nvSpPr>
        <p:spPr>
          <a:xfrm>
            <a:off x="3194755" y="708336"/>
            <a:ext cx="6491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Allgemeine Informationen zur Unterscheidung von Drittmitteln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B5EF82EA-05FC-4A07-B4DD-F7A65C3DFD0C}"/>
              </a:ext>
            </a:extLst>
          </p:cNvPr>
          <p:cNvSpPr txBox="1">
            <a:spLocks/>
          </p:cNvSpPr>
          <p:nvPr/>
        </p:nvSpPr>
        <p:spPr>
          <a:xfrm>
            <a:off x="935214" y="1881935"/>
            <a:ext cx="4223808" cy="42677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de-DE" sz="1600" b="1" dirty="0">
                <a:latin typeface="Calibri" panose="020F0502020204030204" pitchFamily="34" charset="0"/>
              </a:rPr>
              <a:t>Nicht-Wirtschaftlicher Bereich</a:t>
            </a:r>
            <a:br>
              <a:rPr lang="de-DE" b="1" dirty="0">
                <a:latin typeface="Calibri" panose="020F0502020204030204" pitchFamily="34" charset="0"/>
              </a:rPr>
            </a:br>
            <a:endParaRPr lang="de-DE" sz="1400" b="1" dirty="0"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de-DE" sz="1600" dirty="0"/>
              <a:t>Gesetzlich zugewiesene Aufgabe</a:t>
            </a:r>
          </a:p>
          <a:p>
            <a:pPr>
              <a:spcAft>
                <a:spcPts val="0"/>
              </a:spcAft>
              <a:defRPr/>
            </a:pPr>
            <a:r>
              <a:rPr lang="de-DE" sz="1600" dirty="0"/>
              <a:t>Öffentlich rechtlicher Benutzungszwang</a:t>
            </a:r>
          </a:p>
          <a:p>
            <a:pPr>
              <a:spcAft>
                <a:spcPts val="0"/>
              </a:spcAft>
              <a:defRPr/>
            </a:pPr>
            <a:r>
              <a:rPr lang="de-DE" sz="1600" dirty="0"/>
              <a:t>Keine Aufgabenübertragung an Dritte möglich</a:t>
            </a:r>
          </a:p>
          <a:p>
            <a:pPr marL="88900" indent="-88900">
              <a:spcAft>
                <a:spcPts val="0"/>
              </a:spcAft>
              <a:buFontTx/>
              <a:buChar char="-"/>
              <a:defRPr/>
            </a:pPr>
            <a:endParaRPr lang="de-DE" sz="1600" dirty="0"/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de-DE" sz="1200" dirty="0"/>
              <a:t>z.B.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de-DE" sz="1200" dirty="0"/>
              <a:t>Ausbildung von  Humanressourcen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de-DE" sz="1200" dirty="0"/>
              <a:t>Grundlagenforschung / Unabhängige </a:t>
            </a:r>
            <a:r>
              <a:rPr lang="de-DE" sz="1200" dirty="0" err="1"/>
              <a:t>FuE</a:t>
            </a:r>
            <a:r>
              <a:rPr lang="de-DE" sz="1200" dirty="0"/>
              <a:t>, auch im Verbund, zur Gewinnung und Erweiterung des Wissens und Verständnisses für die Allgemeinheit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de-DE" sz="1200" dirty="0"/>
              <a:t>Verbreitung der Forschungsergebnisse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de-DE" sz="1200" dirty="0"/>
              <a:t>Forschungsergebnisse frei zugänglich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de-DE" sz="1200" dirty="0"/>
              <a:t>Zuwendungsgeber fördert uneigennützig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de-DE" sz="1200" dirty="0"/>
              <a:t>die Verwertungs-, Veröffentlichungs- und Publikationsrechte bei der Hochschule bleiben</a:t>
            </a:r>
          </a:p>
          <a:p>
            <a:pPr>
              <a:spcAft>
                <a:spcPts val="0"/>
              </a:spcAft>
              <a:buFontTx/>
              <a:buChar char="-"/>
              <a:defRPr/>
            </a:pPr>
            <a:r>
              <a:rPr lang="de-DE" sz="1200" dirty="0"/>
              <a:t>Die Mittel werden i.d.R. über einen Zuwendungsbescheid zur Verfügung gestellt. Z.B. BMBF, EU, DFG, öffentliche Stiftungen</a:t>
            </a:r>
          </a:p>
          <a:p>
            <a:pPr>
              <a:buFontTx/>
              <a:buChar char="-"/>
              <a:defRPr/>
            </a:pPr>
            <a:endParaRPr lang="de-DE" sz="1200" dirty="0"/>
          </a:p>
          <a:p>
            <a:pPr marL="0" indent="0">
              <a:buNone/>
              <a:defRPr/>
            </a:pPr>
            <a:r>
              <a:rPr lang="de-DE" sz="1200" dirty="0"/>
              <a:t>&gt; Umsatzsteuerfrei / Körperschaftssteuerfrei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BEC4DFA-4F27-4EB8-9129-C468CD43D622}"/>
              </a:ext>
            </a:extLst>
          </p:cNvPr>
          <p:cNvSpPr txBox="1"/>
          <p:nvPr/>
        </p:nvSpPr>
        <p:spPr>
          <a:xfrm>
            <a:off x="6479822" y="1794404"/>
            <a:ext cx="524686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600" b="1" dirty="0">
                <a:latin typeface="Calibri" panose="020F0502020204030204" pitchFamily="34" charset="0"/>
              </a:rPr>
              <a:t>Wirtschaftlicher Bereich</a:t>
            </a:r>
          </a:p>
          <a:p>
            <a:pPr eaLnBrk="1" hangingPunct="1">
              <a:defRPr/>
            </a:pPr>
            <a:endParaRPr lang="de-DE" sz="1600" b="1" dirty="0">
              <a:latin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+mn-lt"/>
              </a:rPr>
              <a:t>Leistungsaustausch</a:t>
            </a:r>
          </a:p>
          <a:p>
            <a:pPr eaLnBrk="1" hangingPunct="1">
              <a:defRPr/>
            </a:pPr>
            <a:endParaRPr lang="de-DE" sz="1200" b="1" dirty="0">
              <a:latin typeface="+mn-lt"/>
            </a:endParaRPr>
          </a:p>
          <a:p>
            <a:pPr eaLnBrk="1" hangingPunct="1">
              <a:defRPr/>
            </a:pPr>
            <a:r>
              <a:rPr lang="de-DE" sz="1200" dirty="0"/>
              <a:t>z.B.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de-DE" sz="1200" dirty="0"/>
              <a:t>Auftragsforschung für Dritte, d.h. Forschungstätigkeiten für einen Dritten (Unternehmen, Behörden)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de-DE" sz="1200" dirty="0"/>
              <a:t>gegen Entgelt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de-DE" sz="1200" dirty="0"/>
              <a:t>durch privatrechtlichen Vertrag geregelt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de-DE" sz="1200" dirty="0"/>
              <a:t>Auftraggeber erhält Rechte an Forschungsergebnissen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de-DE" sz="1200" dirty="0"/>
              <a:t>Veröffentlichungsrechte der Hochschule werden zugunsten des Auftraggebers eingeschränkt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de-DE" sz="1200" dirty="0"/>
              <a:t>Auftraggeber trägt Risiko des Scheiterns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de-DE" sz="1200" dirty="0"/>
              <a:t>Forschungstätigkeit könnte auch von einem privaten Unternehmen ausgeübt werden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de-DE" sz="1200" dirty="0"/>
              <a:t>Dienstleistungen für Dritte bei der gesicherte wissenschaftliche Erkenntnisse angewendet werden</a:t>
            </a:r>
          </a:p>
          <a:p>
            <a:pPr marL="342900" indent="-342900" eaLnBrk="1" hangingPunct="1">
              <a:buFontTx/>
              <a:buChar char="-"/>
              <a:defRPr/>
            </a:pPr>
            <a:endParaRPr lang="de-DE" sz="1200" dirty="0">
              <a:latin typeface="+mn-lt"/>
            </a:endParaRPr>
          </a:p>
          <a:p>
            <a:pPr eaLnBrk="1" hangingPunct="1">
              <a:defRPr/>
            </a:pPr>
            <a:endParaRPr lang="de-DE" sz="1200" dirty="0">
              <a:latin typeface="+mn-lt"/>
            </a:endParaRPr>
          </a:p>
          <a:p>
            <a:pPr eaLnBrk="1" hangingPunct="1">
              <a:defRPr/>
            </a:pPr>
            <a:endParaRPr lang="de-DE" sz="1200" dirty="0"/>
          </a:p>
          <a:p>
            <a:pPr eaLnBrk="1" hangingPunct="1">
              <a:defRPr/>
            </a:pPr>
            <a:r>
              <a:rPr lang="de-DE" sz="1200" dirty="0">
                <a:latin typeface="+mn-lt"/>
              </a:rPr>
              <a:t>&gt; Trennungsrechnung auf Vollkostenbasis erforderlich</a:t>
            </a:r>
          </a:p>
          <a:p>
            <a:pPr eaLnBrk="1" hangingPunct="1">
              <a:defRPr/>
            </a:pPr>
            <a:r>
              <a:rPr lang="de-DE" sz="1200" dirty="0">
                <a:latin typeface="+mn-lt"/>
              </a:rPr>
              <a:t>&gt; Umsatzsteuerpflichtig </a:t>
            </a:r>
          </a:p>
          <a:p>
            <a:pPr marL="342900" indent="-342900" eaLnBrk="1" hangingPunct="1">
              <a:buFontTx/>
              <a:buChar char="-"/>
              <a:defRPr/>
            </a:pPr>
            <a:endParaRPr lang="de-DE" sz="1200" dirty="0">
              <a:latin typeface="+mn-lt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10AB21-6F3F-4A4D-8616-21BC7E0DFA1F}"/>
              </a:ext>
            </a:extLst>
          </p:cNvPr>
          <p:cNvSpPr txBox="1"/>
          <p:nvPr/>
        </p:nvSpPr>
        <p:spPr>
          <a:xfrm>
            <a:off x="3996267" y="1162756"/>
            <a:ext cx="4684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Aufgaben der Hochschule</a:t>
            </a:r>
          </a:p>
        </p:txBody>
      </p:sp>
    </p:spTree>
    <p:extLst>
      <p:ext uri="{BB962C8B-B14F-4D97-AF65-F5344CB8AC3E}">
        <p14:creationId xmlns:p14="http://schemas.microsoft.com/office/powerpoint/2010/main" val="336956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47E868F-DAC0-40A8-B081-EDF6C2BF18A2}"/>
              </a:ext>
            </a:extLst>
          </p:cNvPr>
          <p:cNvSpPr txBox="1"/>
          <p:nvPr/>
        </p:nvSpPr>
        <p:spPr>
          <a:xfrm>
            <a:off x="3194755" y="708336"/>
            <a:ext cx="5802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Wirtschaftlicher Bereich (Umsatzsteuerpflicht)</a:t>
            </a:r>
            <a:endParaRPr lang="de-DE" dirty="0"/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616B76A-752D-418F-96B9-A749932627FF}"/>
              </a:ext>
            </a:extLst>
          </p:cNvPr>
          <p:cNvSpPr txBox="1"/>
          <p:nvPr/>
        </p:nvSpPr>
        <p:spPr>
          <a:xfrm>
            <a:off x="990424" y="2157412"/>
            <a:ext cx="10027532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600" dirty="0"/>
              <a:t>Handelt die Hochschule auf privatrechtlicher Grundlage durch Vertrag, wird ihr die Unternehmer-Eigenschaft (</a:t>
            </a:r>
            <a:r>
              <a:rPr lang="de-DE" sz="1600" dirty="0" err="1"/>
              <a:t>BgA</a:t>
            </a:r>
            <a:r>
              <a:rPr lang="de-DE" sz="1600" dirty="0"/>
              <a:t>) unterstellt. </a:t>
            </a:r>
          </a:p>
          <a:p>
            <a:pPr>
              <a:defRPr/>
            </a:pPr>
            <a:r>
              <a:rPr lang="de-DE" sz="1600" dirty="0"/>
              <a:t>					</a:t>
            </a:r>
          </a:p>
          <a:p>
            <a:pPr>
              <a:defRPr/>
            </a:pPr>
            <a:r>
              <a:rPr lang="de-DE" sz="1600" dirty="0"/>
              <a:t>Handelt die Hochschule auf öffentlich-rechtlicher Grundlage ist diese nur dann Unternehmer, wenn die Behandlung als Nichtunternehmer zu größeren Wettbewerbsverzerrungen führen würde.</a:t>
            </a:r>
          </a:p>
          <a:p>
            <a:pPr>
              <a:defRPr/>
            </a:pPr>
            <a:endParaRPr lang="de-DE" sz="1600" dirty="0"/>
          </a:p>
          <a:p>
            <a:pPr>
              <a:defRPr/>
            </a:pPr>
            <a:r>
              <a:rPr lang="de-DE" sz="1600" dirty="0"/>
              <a:t>Einnahmen, die sich innerhalb der Gesamtbetätigung wirtschaftlich herausheben sind in einem Betrieb gewerblicher Art (</a:t>
            </a:r>
            <a:r>
              <a:rPr lang="de-DE" sz="1600" dirty="0" err="1"/>
              <a:t>BgA</a:t>
            </a:r>
            <a:r>
              <a:rPr lang="de-DE" sz="1600" dirty="0"/>
              <a:t>) zusammen zufassen, da die Hochschule damit den Status der Unternehmer-Eigenschaft erhält und so umsatzsteuerpflichtig nach § 2 UStG wird.</a:t>
            </a:r>
          </a:p>
          <a:p>
            <a:pPr>
              <a:defRPr/>
            </a:pPr>
            <a:r>
              <a:rPr lang="de-DE" sz="1600" dirty="0"/>
              <a:t>Die Finanzverwaltung geht im Allgemeinen bei Überschreiten eines Jahresumsatzes von 35.000 €, von einem wirtschaftlichen Herausheben aus (vgl. R 4.1 Abs. 5 KStR)					</a:t>
            </a:r>
            <a:br>
              <a:rPr lang="de-DE" sz="1600" dirty="0"/>
            </a:br>
            <a:endParaRPr lang="de-DE" sz="1600" dirty="0"/>
          </a:p>
          <a:p>
            <a:pPr eaLnBrk="1" hangingPunct="1">
              <a:defRPr/>
            </a:pPr>
            <a:endParaRPr lang="de-DE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6718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47E868F-DAC0-40A8-B081-EDF6C2BF18A2}"/>
              </a:ext>
            </a:extLst>
          </p:cNvPr>
          <p:cNvSpPr txBox="1"/>
          <p:nvPr/>
        </p:nvSpPr>
        <p:spPr>
          <a:xfrm>
            <a:off x="3194755" y="708336"/>
            <a:ext cx="5802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Kriterien zur Unterscheidung wirtschaftlicher / nicht-wirtschaftlicher Bereich</a:t>
            </a:r>
            <a:endParaRPr lang="de-DE" dirty="0"/>
          </a:p>
          <a:p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022FF1F-2D01-487F-A176-D8B9202F59F1}"/>
              </a:ext>
            </a:extLst>
          </p:cNvPr>
          <p:cNvSpPr txBox="1">
            <a:spLocks/>
          </p:cNvSpPr>
          <p:nvPr/>
        </p:nvSpPr>
        <p:spPr>
          <a:xfrm>
            <a:off x="347838" y="1515433"/>
            <a:ext cx="9891183" cy="76517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br>
              <a:rPr lang="de-DE" altLang="de-DE" sz="1600" kern="0" dirty="0">
                <a:solidFill>
                  <a:schemeClr val="tx1"/>
                </a:solidFill>
                <a:latin typeface="+mn-lt"/>
              </a:rPr>
            </a:br>
            <a:r>
              <a:rPr lang="de-DE" altLang="de-DE" sz="1600" b="1" kern="0" dirty="0">
                <a:latin typeface="+mn-lt"/>
              </a:rPr>
              <a:t> </a:t>
            </a:r>
            <a:r>
              <a:rPr lang="de-DE" altLang="de-DE" sz="1600" b="1" kern="0" dirty="0">
                <a:solidFill>
                  <a:schemeClr val="tx1"/>
                </a:solidFill>
                <a:latin typeface="+mn-lt"/>
              </a:rPr>
              <a:t>Zuwendung erfolgt als 	echter Zuschuss			gegen Entgelt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9FE66EE-4520-4035-84C2-BD6B4CDCAF3F}"/>
              </a:ext>
            </a:extLst>
          </p:cNvPr>
          <p:cNvSpPr/>
          <p:nvPr/>
        </p:nvSpPr>
        <p:spPr>
          <a:xfrm>
            <a:off x="6781094" y="2190875"/>
            <a:ext cx="4248150" cy="38877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chemeClr val="tx1"/>
                </a:solidFill>
              </a:rPr>
              <a:t>Leistungsaustausch zwischen Zahlendem und Empfänger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chemeClr val="tx1"/>
                </a:solidFill>
              </a:rPr>
              <a:t>unmittelbarer Zusammenhang zwischen Zahlung und Leistung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chemeClr val="tx1"/>
                </a:solidFill>
              </a:rPr>
              <a:t>Zahlender erhält Gegenleistung in Form eines Gutachtens oder Gegenstandes oder sonstigem Vorteil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chemeClr val="tx1"/>
                </a:solidFill>
              </a:rPr>
              <a:t>Eigeninteresse des Zuwendungsgebers, z. B. Verwendung zur Erfüllung von dessen Aufgaben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chemeClr val="tx1"/>
                </a:solidFill>
              </a:rPr>
              <a:t>Zahlung für konkretes Forschungsvorhaben etc.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chemeClr val="tx1"/>
                </a:solidFill>
              </a:rPr>
              <a:t>Verwertungsvorbehalt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chemeClr val="tx1"/>
                </a:solidFill>
              </a:rPr>
              <a:t>Veröffentlichungsvorbehalt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chemeClr val="tx1"/>
                </a:solidFill>
              </a:rPr>
              <a:t>Beim Zuwendungsgeber Verbrauch i. S. d. Umsatzsteuerrechts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A536012-6F44-483A-AE67-FF10E92A3346}"/>
              </a:ext>
            </a:extLst>
          </p:cNvPr>
          <p:cNvSpPr/>
          <p:nvPr/>
        </p:nvSpPr>
        <p:spPr>
          <a:xfrm>
            <a:off x="1639184" y="2217375"/>
            <a:ext cx="3889375" cy="3876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chemeClr val="tx1"/>
                </a:solidFill>
              </a:rPr>
              <a:t>kein Leistungsaustausch zwischen Zuwendungsgeber und Empfänger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chemeClr val="tx1"/>
                </a:solidFill>
              </a:rPr>
              <a:t>unabhängig von konkreten Leistungen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chemeClr val="tx1"/>
                </a:solidFill>
              </a:rPr>
              <a:t>Zuwendung soll den Empfänger in die Lage versetzen überhaupt tätig zu werden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chemeClr val="tx1"/>
                </a:solidFill>
              </a:rPr>
              <a:t>Gewährung vorrangig aus strukturpolitischen, volkswirtschaftlichen oder allgemeinpolitischen Gründen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chemeClr val="tx1"/>
                </a:solidFill>
              </a:rPr>
              <a:t>keine Verknüpfung mit konkretem Forschungsvorhaben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chemeClr val="tx1"/>
                </a:solidFill>
              </a:rPr>
              <a:t>kein verbrauchbarer Vorteil beim Zuwendungsgeber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de-DE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de-DE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23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47E868F-DAC0-40A8-B081-EDF6C2BF18A2}"/>
              </a:ext>
            </a:extLst>
          </p:cNvPr>
          <p:cNvSpPr txBox="1"/>
          <p:nvPr/>
        </p:nvSpPr>
        <p:spPr>
          <a:xfrm>
            <a:off x="3194755" y="708336"/>
            <a:ext cx="5802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Overhead / Projektpauschale / Gemeinkosten</a:t>
            </a:r>
            <a:endParaRPr lang="de-DE" dirty="0"/>
          </a:p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BE1E3E4-B58D-487E-AB5C-0D635423E657}"/>
              </a:ext>
            </a:extLst>
          </p:cNvPr>
          <p:cNvSpPr txBox="1"/>
          <p:nvPr/>
        </p:nvSpPr>
        <p:spPr>
          <a:xfrm>
            <a:off x="1006296" y="1915407"/>
            <a:ext cx="2665412" cy="29238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1600" b="1" dirty="0">
                <a:latin typeface="+mn-lt"/>
              </a:rPr>
              <a:t>1. Grundausstattung</a:t>
            </a:r>
          </a:p>
          <a:p>
            <a:pPr eaLnBrk="1" hangingPunct="1">
              <a:defRPr/>
            </a:pPr>
            <a:endParaRPr lang="de-DE" sz="1400" dirty="0">
              <a:latin typeface="+mn-lt"/>
            </a:endParaRPr>
          </a:p>
          <a:p>
            <a:pPr eaLnBrk="1" hangingPunct="1">
              <a:defRPr/>
            </a:pPr>
            <a:r>
              <a:rPr lang="de-DE" sz="1400" dirty="0">
                <a:latin typeface="+mn-lt"/>
              </a:rPr>
              <a:t>Sofern der Drittmittelgeber die Grundausstattung nicht übernimmt, stellt die Hochschule: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de-DE" sz="1400" dirty="0">
                <a:latin typeface="+mn-lt"/>
              </a:rPr>
              <a:t>Räume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de-DE" sz="1400" dirty="0">
                <a:latin typeface="+mn-lt"/>
              </a:rPr>
              <a:t>Büroausstattung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de-DE" sz="1400" dirty="0">
                <a:latin typeface="+mn-lt"/>
              </a:rPr>
              <a:t>EDV</a:t>
            </a:r>
          </a:p>
          <a:p>
            <a:pPr marL="342900" indent="-342900" eaLnBrk="1" hangingPunct="1">
              <a:buFontTx/>
              <a:buChar char="-"/>
              <a:defRPr/>
            </a:pPr>
            <a:endParaRPr lang="de-DE" sz="1400" dirty="0">
              <a:latin typeface="+mn-lt"/>
            </a:endParaRPr>
          </a:p>
          <a:p>
            <a:pPr eaLnBrk="1" hangingPunct="1">
              <a:defRPr/>
            </a:pPr>
            <a:r>
              <a:rPr lang="de-DE" sz="1400" dirty="0">
                <a:latin typeface="+mn-lt"/>
              </a:rPr>
              <a:t>Nach Projektende Rückgabe an die Hochschule und Weiterverwendung für andere Projekte.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FC04AA0-BFDD-4AF9-A346-85B9EA56A87F}"/>
              </a:ext>
            </a:extLst>
          </p:cNvPr>
          <p:cNvSpPr txBox="1"/>
          <p:nvPr/>
        </p:nvSpPr>
        <p:spPr>
          <a:xfrm>
            <a:off x="4606745" y="1921229"/>
            <a:ext cx="2889077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600" b="1" dirty="0">
                <a:latin typeface="+mn-lt"/>
              </a:rPr>
              <a:t>2. Mittelverteilung</a:t>
            </a:r>
          </a:p>
          <a:p>
            <a:pPr eaLnBrk="1" hangingPunct="1">
              <a:defRPr/>
            </a:pPr>
            <a:endParaRPr lang="de-DE" sz="1400" dirty="0">
              <a:latin typeface="+mn-lt"/>
            </a:endParaRPr>
          </a:p>
          <a:p>
            <a:pPr eaLnBrk="1" hangingPunct="1">
              <a:defRPr/>
            </a:pPr>
            <a:r>
              <a:rPr lang="de-DE" sz="1400" dirty="0">
                <a:latin typeface="+mn-lt"/>
              </a:rPr>
              <a:t>grundsätzlich sind </a:t>
            </a:r>
            <a:r>
              <a:rPr lang="de-DE" sz="1400" b="1" dirty="0">
                <a:latin typeface="+mn-lt"/>
              </a:rPr>
              <a:t>20 %</a:t>
            </a:r>
            <a:r>
              <a:rPr lang="de-DE" sz="1400" dirty="0">
                <a:latin typeface="+mn-lt"/>
              </a:rPr>
              <a:t> der Gesamtzuwendungssumme beim Drittmittelgeber als Overhead zu beantragen.</a:t>
            </a:r>
          </a:p>
          <a:p>
            <a:pPr eaLnBrk="1" hangingPunct="1">
              <a:defRPr/>
            </a:pPr>
            <a:endParaRPr lang="de-DE" sz="1400" dirty="0">
              <a:latin typeface="+mn-lt"/>
            </a:endParaRPr>
          </a:p>
          <a:p>
            <a:pPr eaLnBrk="1" hangingPunct="1">
              <a:defRPr/>
            </a:pPr>
            <a:r>
              <a:rPr lang="de-DE" sz="1400" dirty="0">
                <a:latin typeface="+mn-lt"/>
              </a:rPr>
              <a:t>Verteilung:</a:t>
            </a:r>
          </a:p>
          <a:p>
            <a:pPr eaLnBrk="1" hangingPunct="1">
              <a:defRPr/>
            </a:pPr>
            <a:r>
              <a:rPr lang="de-DE" sz="1400" b="1" dirty="0">
                <a:latin typeface="+mn-lt"/>
              </a:rPr>
              <a:t>- 40 %  Projektleitung</a:t>
            </a:r>
          </a:p>
          <a:p>
            <a:pPr eaLnBrk="1" hangingPunct="1">
              <a:defRPr/>
            </a:pPr>
            <a:r>
              <a:rPr lang="de-DE" sz="1400" dirty="0">
                <a:latin typeface="+mn-lt"/>
              </a:rPr>
              <a:t>- 10 %  Forschungsförderung</a:t>
            </a:r>
          </a:p>
          <a:p>
            <a:pPr eaLnBrk="1" hangingPunct="1">
              <a:defRPr/>
            </a:pPr>
            <a:r>
              <a:rPr lang="de-DE" sz="1400" dirty="0">
                <a:latin typeface="+mn-lt"/>
              </a:rPr>
              <a:t>- 50 %  Hochschule</a:t>
            </a:r>
          </a:p>
          <a:p>
            <a:pPr eaLnBrk="1" hangingPunct="1">
              <a:defRPr/>
            </a:pPr>
            <a:endParaRPr lang="de-DE" sz="1600" dirty="0">
              <a:latin typeface="Times New Roman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A745B2D-0EE1-4941-9A7A-3217165F89FD}"/>
              </a:ext>
            </a:extLst>
          </p:cNvPr>
          <p:cNvSpPr txBox="1"/>
          <p:nvPr/>
        </p:nvSpPr>
        <p:spPr>
          <a:xfrm>
            <a:off x="8207196" y="1932518"/>
            <a:ext cx="3050830" cy="321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600" b="1" dirty="0">
                <a:latin typeface="+mn-lt"/>
              </a:rPr>
              <a:t>3. Verwendung</a:t>
            </a:r>
          </a:p>
          <a:p>
            <a:pPr eaLnBrk="1" hangingPunct="1">
              <a:defRPr/>
            </a:pPr>
            <a:endParaRPr lang="de-DE" sz="1400" dirty="0">
              <a:latin typeface="+mn-lt"/>
            </a:endParaRPr>
          </a:p>
          <a:p>
            <a:pPr eaLnBrk="1" hangingPunct="1">
              <a:defRPr/>
            </a:pPr>
            <a:r>
              <a:rPr lang="de-DE" sz="1400" dirty="0">
                <a:latin typeface="+mn-lt"/>
              </a:rPr>
              <a:t>Ausschüttung nach anerkanntem Projektabschluss durch den Projektträger oder jährlich auf das Overheadkonto der Projektleitung</a:t>
            </a:r>
          </a:p>
          <a:p>
            <a:pPr>
              <a:defRPr/>
            </a:pPr>
            <a:endParaRPr lang="de-DE" sz="1400" dirty="0"/>
          </a:p>
          <a:p>
            <a:pPr>
              <a:defRPr/>
            </a:pPr>
            <a:r>
              <a:rPr lang="de-DE" sz="1400" dirty="0"/>
              <a:t>Verwendung nach den Vorgaben des Drittmittelgebers!</a:t>
            </a:r>
            <a:endParaRPr lang="de-DE" sz="1400" dirty="0">
              <a:latin typeface="+mn-lt"/>
            </a:endParaRPr>
          </a:p>
          <a:p>
            <a:pPr eaLnBrk="1" hangingPunct="1">
              <a:defRPr/>
            </a:pPr>
            <a:endParaRPr lang="de-DE" sz="1200" dirty="0"/>
          </a:p>
          <a:p>
            <a:pPr eaLnBrk="1" hangingPunct="1">
              <a:defRPr/>
            </a:pPr>
            <a:r>
              <a:rPr lang="de-DE" sz="1300" u="sng" dirty="0"/>
              <a:t>Projektleitung &amp; Forschungsförderung:</a:t>
            </a:r>
          </a:p>
          <a:p>
            <a:pPr eaLnBrk="1" hangingPunct="1">
              <a:defRPr/>
            </a:pPr>
            <a:r>
              <a:rPr lang="de-DE" sz="1300" dirty="0"/>
              <a:t>i.d.R. als Anschubfinanzierung für weitere Drittmitteleinwerbungen</a:t>
            </a:r>
          </a:p>
          <a:p>
            <a:pPr eaLnBrk="1" hangingPunct="1">
              <a:defRPr/>
            </a:pPr>
            <a:endParaRPr lang="de-DE" sz="1200" u="sng" dirty="0"/>
          </a:p>
          <a:p>
            <a:pPr eaLnBrk="1" hangingPunct="1">
              <a:defRPr/>
            </a:pPr>
            <a:r>
              <a:rPr lang="de-DE" sz="1300" u="sng" dirty="0"/>
              <a:t>Hochschule:</a:t>
            </a:r>
            <a:r>
              <a:rPr lang="de-DE" sz="1300" dirty="0"/>
              <a:t> Infrastrukturkostendeckung</a:t>
            </a:r>
          </a:p>
        </p:txBody>
      </p:sp>
    </p:spTree>
    <p:extLst>
      <p:ext uri="{BB962C8B-B14F-4D97-AF65-F5344CB8AC3E}">
        <p14:creationId xmlns:p14="http://schemas.microsoft.com/office/powerpoint/2010/main" val="84201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1">
            <a:extLst>
              <a:ext uri="{FF2B5EF4-FFF2-40B4-BE49-F238E27FC236}">
                <a16:creationId xmlns:a16="http://schemas.microsoft.com/office/drawing/2014/main" id="{29AC7545-947D-4139-AF60-64201D664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4052" y="5632450"/>
            <a:ext cx="5832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>
                <a:latin typeface="Times New Roman" panose="02020603050405020304" pitchFamily="18" charset="0"/>
              </a:rPr>
              <a:t>Vielen Dank für Ihre Aufmerksamkeit!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14F0ED6-7559-4E3C-96D9-F1F872E91CB3}"/>
              </a:ext>
            </a:extLst>
          </p:cNvPr>
          <p:cNvSpPr txBox="1"/>
          <p:nvPr/>
        </p:nvSpPr>
        <p:spPr>
          <a:xfrm>
            <a:off x="3833813" y="448733"/>
            <a:ext cx="555816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DE" sz="1400" b="1" dirty="0">
                <a:latin typeface="+mn-lt"/>
              </a:rPr>
              <a:t>Kontakt: </a:t>
            </a:r>
          </a:p>
          <a:p>
            <a:pPr eaLnBrk="1" hangingPunct="1">
              <a:defRPr/>
            </a:pPr>
            <a:endParaRPr lang="de-DE" sz="1400" dirty="0">
              <a:latin typeface="+mn-lt"/>
            </a:endParaRPr>
          </a:p>
          <a:p>
            <a:pPr eaLnBrk="1" hangingPunct="1">
              <a:defRPr/>
            </a:pPr>
            <a:r>
              <a:rPr lang="de-DE" sz="1400" dirty="0">
                <a:latin typeface="+mn-lt"/>
              </a:rPr>
              <a:t>Leitung Haushaltsabteilung</a:t>
            </a:r>
          </a:p>
          <a:p>
            <a:pPr eaLnBrk="1" hangingPunct="1">
              <a:defRPr/>
            </a:pPr>
            <a:r>
              <a:rPr lang="de-DE" sz="1400" dirty="0">
                <a:latin typeface="+mn-lt"/>
              </a:rPr>
              <a:t>Kerstin Böhner, Tel. 142</a:t>
            </a:r>
          </a:p>
          <a:p>
            <a:pPr eaLnBrk="1" hangingPunct="1">
              <a:defRPr/>
            </a:pPr>
            <a:r>
              <a:rPr lang="de-DE" sz="1400" dirty="0">
                <a:latin typeface="+mn-lt"/>
                <a:hlinkClick r:id="rId2"/>
              </a:rPr>
              <a:t>kerstin.boehner@vw.ph-heidelberg.de</a:t>
            </a:r>
            <a:endParaRPr lang="de-DE" sz="1400" dirty="0">
              <a:latin typeface="+mn-lt"/>
            </a:endParaRPr>
          </a:p>
          <a:p>
            <a:pPr eaLnBrk="1" hangingPunct="1">
              <a:defRPr/>
            </a:pPr>
            <a:endParaRPr lang="de-DE" sz="1400" dirty="0">
              <a:latin typeface="+mn-lt"/>
            </a:endParaRPr>
          </a:p>
          <a:p>
            <a:pPr eaLnBrk="1" hangingPunct="1">
              <a:defRPr/>
            </a:pPr>
            <a:r>
              <a:rPr lang="de-DE" sz="1400" dirty="0">
                <a:latin typeface="+mn-lt"/>
              </a:rPr>
              <a:t>Leitung Drittmittelverwaltung</a:t>
            </a:r>
          </a:p>
          <a:p>
            <a:pPr eaLnBrk="1" hangingPunct="1">
              <a:defRPr/>
            </a:pPr>
            <a:r>
              <a:rPr lang="de-DE" sz="1400" dirty="0"/>
              <a:t>Christian Stommel, Tel. 540</a:t>
            </a:r>
          </a:p>
          <a:p>
            <a:pPr>
              <a:defRPr/>
            </a:pPr>
            <a:r>
              <a:rPr lang="de-DE" sz="1400" dirty="0">
                <a:hlinkClick r:id="rId3"/>
              </a:rPr>
              <a:t>christian.stommel@vw.ph-heidelberg.de</a:t>
            </a:r>
            <a:endParaRPr lang="de-DE" sz="1400" dirty="0"/>
          </a:p>
          <a:p>
            <a:pPr eaLnBrk="1" hangingPunct="1">
              <a:defRPr/>
            </a:pPr>
            <a:endParaRPr lang="de-DE" sz="1400" dirty="0"/>
          </a:p>
          <a:p>
            <a:pPr>
              <a:defRPr/>
            </a:pPr>
            <a:r>
              <a:rPr lang="de-DE" sz="1400" dirty="0"/>
              <a:t>Drittmittel Sachbearbeitung</a:t>
            </a:r>
            <a:br>
              <a:rPr lang="de-DE" sz="1400" dirty="0"/>
            </a:br>
            <a:r>
              <a:rPr lang="de-DE" sz="1400" dirty="0"/>
              <a:t>Jürgen Lauer, Tel. 6782</a:t>
            </a:r>
          </a:p>
          <a:p>
            <a:pPr>
              <a:defRPr/>
            </a:pPr>
            <a:r>
              <a:rPr lang="de-DE" sz="1400">
                <a:hlinkClick r:id="rId4"/>
              </a:rPr>
              <a:t>juergen.lauer@vw.ph-heidelberg.de</a:t>
            </a:r>
            <a:endParaRPr lang="de-DE" sz="1400" dirty="0"/>
          </a:p>
          <a:p>
            <a:pPr eaLnBrk="1" hangingPunct="1">
              <a:defRPr/>
            </a:pPr>
            <a:endParaRPr lang="de-DE" sz="1400" dirty="0"/>
          </a:p>
          <a:p>
            <a:pPr eaLnBrk="1" hangingPunct="1">
              <a:defRPr/>
            </a:pPr>
            <a:r>
              <a:rPr lang="de-DE" sz="1400" dirty="0"/>
              <a:t>Drittmittel Sachbearbeitung</a:t>
            </a:r>
            <a:br>
              <a:rPr lang="de-DE" sz="1400" dirty="0"/>
            </a:br>
            <a:r>
              <a:rPr lang="de-DE" sz="1400" dirty="0"/>
              <a:t>Ramona Thiele, Tel. 658</a:t>
            </a:r>
            <a:endParaRPr lang="de-DE" sz="1400" dirty="0">
              <a:latin typeface="+mn-lt"/>
            </a:endParaRPr>
          </a:p>
          <a:p>
            <a:pPr eaLnBrk="1" hangingPunct="1">
              <a:defRPr/>
            </a:pPr>
            <a:r>
              <a:rPr lang="de-DE" sz="1400" dirty="0">
                <a:hlinkClick r:id="rId5"/>
              </a:rPr>
              <a:t>ramona.thiele@vw.ph-heidelberg.de</a:t>
            </a:r>
            <a:endParaRPr lang="de-DE" sz="1400" dirty="0"/>
          </a:p>
          <a:p>
            <a:pPr eaLnBrk="1" hangingPunct="1">
              <a:defRPr/>
            </a:pPr>
            <a:endParaRPr lang="de-DE" sz="1400" dirty="0">
              <a:latin typeface="+mn-lt"/>
            </a:endParaRPr>
          </a:p>
          <a:p>
            <a:pPr eaLnBrk="1" hangingPunct="1">
              <a:defRPr/>
            </a:pPr>
            <a:endParaRPr lang="de-DE" sz="1400" dirty="0">
              <a:latin typeface="+mn-lt"/>
            </a:endParaRPr>
          </a:p>
          <a:p>
            <a:pPr eaLnBrk="1" hangingPunct="1">
              <a:defRPr/>
            </a:pPr>
            <a:r>
              <a:rPr lang="de-DE" sz="1400" b="1" dirty="0"/>
              <a:t>Weitere Informationen und Formulare unter:</a:t>
            </a:r>
          </a:p>
          <a:p>
            <a:pPr>
              <a:defRPr/>
            </a:pPr>
            <a:r>
              <a:rPr lang="de-DE" sz="1400" dirty="0">
                <a:hlinkClick r:id="rId6"/>
              </a:rPr>
              <a:t>https://www.ph-heidelberg.de/hochschule/verwaltung/haushalt-finanzen/downloadcenter/</a:t>
            </a:r>
            <a:endParaRPr lang="de-DE" sz="1400" dirty="0"/>
          </a:p>
          <a:p>
            <a:pPr>
              <a:defRPr/>
            </a:pPr>
            <a:endParaRPr lang="de-DE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8289849"/>
      </p:ext>
    </p:extLst>
  </p:cSld>
  <p:clrMapOvr>
    <a:masterClrMapping/>
  </p:clrMapOvr>
</p:sld>
</file>

<file path=ppt/theme/theme1.xml><?xml version="1.0" encoding="utf-8"?>
<a:theme xmlns:a="http://schemas.openxmlformats.org/drawingml/2006/main" name="PHHD Bilder">
  <a:themeElements>
    <a:clrScheme name="PHHD Officefarben 1">
      <a:dk1>
        <a:srgbClr val="000000"/>
      </a:dk1>
      <a:lt1>
        <a:srgbClr val="FFFFFF"/>
      </a:lt1>
      <a:dk2>
        <a:srgbClr val="FFC40A"/>
      </a:dk2>
      <a:lt2>
        <a:srgbClr val="FFFFFF"/>
      </a:lt2>
      <a:accent1>
        <a:srgbClr val="1C426F"/>
      </a:accent1>
      <a:accent2>
        <a:srgbClr val="FFC40A"/>
      </a:accent2>
      <a:accent3>
        <a:srgbClr val="1C9AD7"/>
      </a:accent3>
      <a:accent4>
        <a:srgbClr val="D9E126"/>
      </a:accent4>
      <a:accent5>
        <a:srgbClr val="94788E"/>
      </a:accent5>
      <a:accent6>
        <a:srgbClr val="EA8B2D"/>
      </a:accent6>
      <a:hlink>
        <a:srgbClr val="015686"/>
      </a:hlink>
      <a:folHlink>
        <a:srgbClr val="1C9AD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HD PPT 16-9_mac" id="{AABB98D3-FF2D-4F9D-B4C2-457911513FAF}" vid="{3A660033-DF7B-47A0-8176-38E35C1F5DF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931</Words>
  <Application>Microsoft Office PowerPoint</Application>
  <PresentationFormat>Breitbild</PresentationFormat>
  <Paragraphs>144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Calibri</vt:lpstr>
      <vt:lpstr>Times New Roman</vt:lpstr>
      <vt:lpstr>Arial</vt:lpstr>
      <vt:lpstr>Calibri Light</vt:lpstr>
      <vt:lpstr>PHHD Bilder</vt:lpstr>
      <vt:lpstr>Drittmittelprojekte planen &amp; beantragen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>DMV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Drittmittelinfo 2024</dc:title>
  <dc:creator>DMV</dc:creator>
  <cp:lastModifiedBy>Stommel Christian</cp:lastModifiedBy>
  <cp:revision>65</cp:revision>
  <dcterms:created xsi:type="dcterms:W3CDTF">2022-05-02T10:09:20Z</dcterms:created>
  <dcterms:modified xsi:type="dcterms:W3CDTF">2025-07-15T07:33:52Z</dcterms:modified>
</cp:coreProperties>
</file>