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8" r:id="rId4"/>
    <p:sldId id="262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1B5"/>
    <a:srgbClr val="1C436E"/>
    <a:srgbClr val="235581"/>
    <a:srgbClr val="015685"/>
    <a:srgbClr val="C7D4DF"/>
    <a:srgbClr val="90AAC0"/>
    <a:srgbClr val="174167"/>
    <a:srgbClr val="015686"/>
    <a:srgbClr val="194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3" autoAdjust="0"/>
    <p:restoredTop sz="86910" autoAdjust="0"/>
  </p:normalViewPr>
  <p:slideViewPr>
    <p:cSldViewPr snapToGrid="0" snapToObjects="1">
      <p:cViewPr varScale="1">
        <p:scale>
          <a:sx n="95" d="100"/>
          <a:sy n="95" d="100"/>
        </p:scale>
        <p:origin x="1446" y="90"/>
      </p:cViewPr>
      <p:guideLst>
        <p:guide orient="horz" pos="1049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EC686-256D-46B9-AC8D-E3416B9037ED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C25487D-D31C-4A93-959E-F9F21130844E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Was wünschen Sie sich? Was ist Ihnen wichtig?</a:t>
          </a:r>
          <a:endParaRPr lang="de-DE" dirty="0"/>
        </a:p>
      </dgm:t>
    </dgm:pt>
    <dgm:pt modelId="{03581004-40DB-489F-904B-20CC64A7BBBB}" type="parTrans" cxnId="{79471FFA-1F4B-4E7A-9AF5-B7B97A99E9C2}">
      <dgm:prSet/>
      <dgm:spPr/>
      <dgm:t>
        <a:bodyPr/>
        <a:lstStyle/>
        <a:p>
          <a:endParaRPr lang="de-DE"/>
        </a:p>
      </dgm:t>
    </dgm:pt>
    <dgm:pt modelId="{CA6B6999-EFFB-46F0-AF2E-D050F4FE577D}" type="sibTrans" cxnId="{79471FFA-1F4B-4E7A-9AF5-B7B97A99E9C2}">
      <dgm:prSet/>
      <dgm:spPr/>
      <dgm:t>
        <a:bodyPr/>
        <a:lstStyle/>
        <a:p>
          <a:endParaRPr lang="de-DE"/>
        </a:p>
      </dgm:t>
    </dgm:pt>
    <dgm:pt modelId="{1B61427C-3E45-47D4-80B5-26C38B89B73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Arbeits-umfänge, Anwesenheit</a:t>
          </a:r>
          <a:endParaRPr lang="de-DE" sz="1400" dirty="0"/>
        </a:p>
      </dgm:t>
    </dgm:pt>
    <dgm:pt modelId="{92A39621-944F-43F5-8854-67356BEAE8D1}" type="parTrans" cxnId="{9E038B0C-E553-411D-8C08-29C6FD2DE5D0}">
      <dgm:prSet/>
      <dgm:spPr/>
      <dgm:t>
        <a:bodyPr/>
        <a:lstStyle/>
        <a:p>
          <a:endParaRPr lang="de-DE"/>
        </a:p>
      </dgm:t>
    </dgm:pt>
    <dgm:pt modelId="{E0E3B6B4-6E35-4565-AACB-4D04F408707F}" type="sibTrans" cxnId="{9E038B0C-E553-411D-8C08-29C6FD2DE5D0}">
      <dgm:prSet/>
      <dgm:spPr/>
      <dgm:t>
        <a:bodyPr/>
        <a:lstStyle/>
        <a:p>
          <a:endParaRPr lang="de-DE"/>
        </a:p>
      </dgm:t>
    </dgm:pt>
    <dgm:pt modelId="{0660ECE8-BEE2-478A-8883-DE43611D198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Feedback</a:t>
          </a:r>
          <a:endParaRPr lang="de-DE" sz="1400" dirty="0"/>
        </a:p>
      </dgm:t>
    </dgm:pt>
    <dgm:pt modelId="{B4DAEB0F-1B32-4BD9-B426-1DAB5AAC38E9}" type="parTrans" cxnId="{096C2DAF-BA25-404B-AF2B-1334EBDC0541}">
      <dgm:prSet/>
      <dgm:spPr/>
      <dgm:t>
        <a:bodyPr/>
        <a:lstStyle/>
        <a:p>
          <a:endParaRPr lang="de-DE"/>
        </a:p>
      </dgm:t>
    </dgm:pt>
    <dgm:pt modelId="{0D94F68C-F363-4469-8DD5-BE901F4F3DA6}" type="sibTrans" cxnId="{096C2DAF-BA25-404B-AF2B-1334EBDC0541}">
      <dgm:prSet/>
      <dgm:spPr/>
      <dgm:t>
        <a:bodyPr/>
        <a:lstStyle/>
        <a:p>
          <a:endParaRPr lang="de-DE"/>
        </a:p>
      </dgm:t>
    </dgm:pt>
    <dgm:pt modelId="{FB76E491-D171-4E34-9C31-871A5FE1C01D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Kommunikation Erreichbarkeit </a:t>
          </a:r>
          <a:endParaRPr lang="de-DE" sz="1400" dirty="0"/>
        </a:p>
      </dgm:t>
    </dgm:pt>
    <dgm:pt modelId="{030E6EA9-CA1A-47FF-967A-8B973426DE11}" type="parTrans" cxnId="{86F8711A-1F25-4367-94A6-4CCF162A7669}">
      <dgm:prSet/>
      <dgm:spPr/>
      <dgm:t>
        <a:bodyPr/>
        <a:lstStyle/>
        <a:p>
          <a:endParaRPr lang="de-DE"/>
        </a:p>
      </dgm:t>
    </dgm:pt>
    <dgm:pt modelId="{0D86AC95-D9BC-4560-B0EA-3D5178C97551}" type="sibTrans" cxnId="{86F8711A-1F25-4367-94A6-4CCF162A7669}">
      <dgm:prSet/>
      <dgm:spPr/>
      <dgm:t>
        <a:bodyPr/>
        <a:lstStyle/>
        <a:p>
          <a:endParaRPr lang="de-DE"/>
        </a:p>
      </dgm:t>
    </dgm:pt>
    <dgm:pt modelId="{BB12FC77-6C0F-47AD-BC1E-E48BECCB694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Nutzung von </a:t>
          </a:r>
          <a:b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</a:b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KI-Tools</a:t>
          </a:r>
          <a:endParaRPr lang="de-DE" sz="1400" dirty="0"/>
        </a:p>
      </dgm:t>
    </dgm:pt>
    <dgm:pt modelId="{11C22A07-E323-44DE-949B-C5BC6F5484FF}" type="parTrans" cxnId="{65B82E08-F50A-4C79-8129-D603FA8BF3E1}">
      <dgm:prSet/>
      <dgm:spPr/>
      <dgm:t>
        <a:bodyPr/>
        <a:lstStyle/>
        <a:p>
          <a:endParaRPr lang="de-DE"/>
        </a:p>
      </dgm:t>
    </dgm:pt>
    <dgm:pt modelId="{03098809-BDF7-4D45-A8DB-786FE231C3E3}" type="sibTrans" cxnId="{65B82E08-F50A-4C79-8129-D603FA8BF3E1}">
      <dgm:prSet/>
      <dgm:spPr/>
      <dgm:t>
        <a:bodyPr/>
        <a:lstStyle/>
        <a:p>
          <a:endParaRPr lang="de-DE"/>
        </a:p>
      </dgm:t>
    </dgm:pt>
    <dgm:pt modelId="{E1BD8274-5386-4C96-ACA2-B5E70E40D2C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Prüfungs-anforderungen</a:t>
          </a:r>
          <a:endParaRPr lang="de-DE" sz="1400" dirty="0"/>
        </a:p>
      </dgm:t>
    </dgm:pt>
    <dgm:pt modelId="{8C8F8F02-F3EF-4E6B-8DCE-6E54BCD2A2DA}" type="parTrans" cxnId="{C4A8DBFD-82C5-4567-A56C-E3A725F08ADA}">
      <dgm:prSet/>
      <dgm:spPr/>
      <dgm:t>
        <a:bodyPr/>
        <a:lstStyle/>
        <a:p>
          <a:endParaRPr lang="de-DE"/>
        </a:p>
      </dgm:t>
    </dgm:pt>
    <dgm:pt modelId="{FA73CBF0-C942-46B0-8E29-75FAECEE74AB}" type="sibTrans" cxnId="{C4A8DBFD-82C5-4567-A56C-E3A725F08ADA}">
      <dgm:prSet/>
      <dgm:spPr/>
      <dgm:t>
        <a:bodyPr/>
        <a:lstStyle/>
        <a:p>
          <a:endParaRPr lang="de-DE"/>
        </a:p>
      </dgm:t>
    </dgm:pt>
    <dgm:pt modelId="{84B4BC7F-0155-4C76-8E70-88E5359BE71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600" dirty="0"/>
            <a:t>…</a:t>
          </a:r>
        </a:p>
      </dgm:t>
    </dgm:pt>
    <dgm:pt modelId="{D7B291A9-4FF2-4C80-9F79-09A7F812D4E1}" type="parTrans" cxnId="{1EF7926F-F78E-4C09-BEB5-FD796C23FCFD}">
      <dgm:prSet/>
      <dgm:spPr/>
      <dgm:t>
        <a:bodyPr/>
        <a:lstStyle/>
        <a:p>
          <a:endParaRPr lang="de-DE"/>
        </a:p>
      </dgm:t>
    </dgm:pt>
    <dgm:pt modelId="{7011CDF8-F1F2-427B-8CE8-83491F803AF5}" type="sibTrans" cxnId="{1EF7926F-F78E-4C09-BEB5-FD796C23FCFD}">
      <dgm:prSet/>
      <dgm:spPr/>
      <dgm:t>
        <a:bodyPr/>
        <a:lstStyle/>
        <a:p>
          <a:endParaRPr lang="de-DE"/>
        </a:p>
      </dgm:t>
    </dgm:pt>
    <dgm:pt modelId="{CCC6687A-56E2-4D18-A67E-4039C6B8E01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Was macht eine gute </a:t>
          </a:r>
          <a:r>
            <a:rPr lang="de-DE" sz="1400" b="0" dirty="0" err="1">
              <a:effectLst/>
              <a:latin typeface="Calibri Light" panose="020F0302020204030204" pitchFamily="34" charset="0"/>
              <a:ea typeface="Arial" panose="020B0604020202020204" pitchFamily="34" charset="0"/>
            </a:rPr>
            <a:t>Lehrveran-staltung</a:t>
          </a:r>
          <a:r>
            <a:rPr lang="de-DE" sz="1400" b="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 aus? </a:t>
          </a:r>
          <a:endParaRPr lang="de-DE" sz="1400" dirty="0"/>
        </a:p>
      </dgm:t>
    </dgm:pt>
    <dgm:pt modelId="{B483DE61-765A-4E07-B52C-5C1EFD04F823}" type="parTrans" cxnId="{37D06FDE-6D57-48B2-BB50-927391AAE11B}">
      <dgm:prSet/>
      <dgm:spPr/>
      <dgm:t>
        <a:bodyPr/>
        <a:lstStyle/>
        <a:p>
          <a:endParaRPr lang="de-DE"/>
        </a:p>
      </dgm:t>
    </dgm:pt>
    <dgm:pt modelId="{3C6F0C7F-F8C6-402C-B091-752F0CD2BE57}" type="sibTrans" cxnId="{37D06FDE-6D57-48B2-BB50-927391AAE11B}">
      <dgm:prSet/>
      <dgm:spPr/>
      <dgm:t>
        <a:bodyPr/>
        <a:lstStyle/>
        <a:p>
          <a:endParaRPr lang="de-DE"/>
        </a:p>
      </dgm:t>
    </dgm:pt>
    <dgm:pt modelId="{2EB87558-32FB-4A84-B745-2F1717CF682E}" type="pres">
      <dgm:prSet presAssocID="{117EC686-256D-46B9-AC8D-E3416B9037ED}" presName="composite" presStyleCnt="0">
        <dgm:presLayoutVars>
          <dgm:chMax val="1"/>
          <dgm:dir/>
          <dgm:resizeHandles val="exact"/>
        </dgm:presLayoutVars>
      </dgm:prSet>
      <dgm:spPr/>
    </dgm:pt>
    <dgm:pt modelId="{64E17925-C2B5-4F5F-9570-10D7B7529D12}" type="pres">
      <dgm:prSet presAssocID="{117EC686-256D-46B9-AC8D-E3416B9037ED}" presName="radial" presStyleCnt="0">
        <dgm:presLayoutVars>
          <dgm:animLvl val="ctr"/>
        </dgm:presLayoutVars>
      </dgm:prSet>
      <dgm:spPr/>
    </dgm:pt>
    <dgm:pt modelId="{A2D157B2-EF3D-4080-AD68-48450D052128}" type="pres">
      <dgm:prSet presAssocID="{CC25487D-D31C-4A93-959E-F9F21130844E}" presName="centerShape" presStyleLbl="vennNode1" presStyleIdx="0" presStyleCnt="8"/>
      <dgm:spPr/>
    </dgm:pt>
    <dgm:pt modelId="{0722FE3A-19B8-414E-9758-393DFCF26DD1}" type="pres">
      <dgm:prSet presAssocID="{1B61427C-3E45-47D4-80B5-26C38B89B73D}" presName="node" presStyleLbl="vennNode1" presStyleIdx="1" presStyleCnt="8">
        <dgm:presLayoutVars>
          <dgm:bulletEnabled val="1"/>
        </dgm:presLayoutVars>
      </dgm:prSet>
      <dgm:spPr/>
    </dgm:pt>
    <dgm:pt modelId="{2DA2DE59-474F-46FB-9897-CC518F287022}" type="pres">
      <dgm:prSet presAssocID="{0660ECE8-BEE2-478A-8883-DE43611D198E}" presName="node" presStyleLbl="vennNode1" presStyleIdx="2" presStyleCnt="8">
        <dgm:presLayoutVars>
          <dgm:bulletEnabled val="1"/>
        </dgm:presLayoutVars>
      </dgm:prSet>
      <dgm:spPr/>
    </dgm:pt>
    <dgm:pt modelId="{ECC7C10B-24DC-452B-B44F-87A9D8F80F42}" type="pres">
      <dgm:prSet presAssocID="{BB12FC77-6C0F-47AD-BC1E-E48BECCB6948}" presName="node" presStyleLbl="vennNode1" presStyleIdx="3" presStyleCnt="8">
        <dgm:presLayoutVars>
          <dgm:bulletEnabled val="1"/>
        </dgm:presLayoutVars>
      </dgm:prSet>
      <dgm:spPr/>
    </dgm:pt>
    <dgm:pt modelId="{D17EBB39-F1A9-4CC8-947F-1E8A46B2611C}" type="pres">
      <dgm:prSet presAssocID="{FB76E491-D171-4E34-9C31-871A5FE1C01D}" presName="node" presStyleLbl="vennNode1" presStyleIdx="4" presStyleCnt="8">
        <dgm:presLayoutVars>
          <dgm:bulletEnabled val="1"/>
        </dgm:presLayoutVars>
      </dgm:prSet>
      <dgm:spPr/>
    </dgm:pt>
    <dgm:pt modelId="{698F8A52-C69C-4661-B921-47D0E5DD48A5}" type="pres">
      <dgm:prSet presAssocID="{E1BD8274-5386-4C96-ACA2-B5E70E40D2CB}" presName="node" presStyleLbl="vennNode1" presStyleIdx="5" presStyleCnt="8">
        <dgm:presLayoutVars>
          <dgm:bulletEnabled val="1"/>
        </dgm:presLayoutVars>
      </dgm:prSet>
      <dgm:spPr/>
    </dgm:pt>
    <dgm:pt modelId="{5053D29C-D0B1-43C0-82E8-39A907D33E35}" type="pres">
      <dgm:prSet presAssocID="{CCC6687A-56E2-4D18-A67E-4039C6B8E012}" presName="node" presStyleLbl="vennNode1" presStyleIdx="6" presStyleCnt="8">
        <dgm:presLayoutVars>
          <dgm:bulletEnabled val="1"/>
        </dgm:presLayoutVars>
      </dgm:prSet>
      <dgm:spPr/>
    </dgm:pt>
    <dgm:pt modelId="{E0260B79-219A-4008-A6D4-A34F28081B19}" type="pres">
      <dgm:prSet presAssocID="{84B4BC7F-0155-4C76-8E70-88E5359BE71F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74E55A04-1FB6-4CDF-9E8A-070C17274495}" type="presOf" srcId="{E1BD8274-5386-4C96-ACA2-B5E70E40D2CB}" destId="{698F8A52-C69C-4661-B921-47D0E5DD48A5}" srcOrd="0" destOrd="0" presId="urn:microsoft.com/office/officeart/2005/8/layout/radial3"/>
    <dgm:cxn modelId="{65B82E08-F50A-4C79-8129-D603FA8BF3E1}" srcId="{CC25487D-D31C-4A93-959E-F9F21130844E}" destId="{BB12FC77-6C0F-47AD-BC1E-E48BECCB6948}" srcOrd="2" destOrd="0" parTransId="{11C22A07-E323-44DE-949B-C5BC6F5484FF}" sibTransId="{03098809-BDF7-4D45-A8DB-786FE231C3E3}"/>
    <dgm:cxn modelId="{9E038B0C-E553-411D-8C08-29C6FD2DE5D0}" srcId="{CC25487D-D31C-4A93-959E-F9F21130844E}" destId="{1B61427C-3E45-47D4-80B5-26C38B89B73D}" srcOrd="0" destOrd="0" parTransId="{92A39621-944F-43F5-8854-67356BEAE8D1}" sibTransId="{E0E3B6B4-6E35-4565-AACB-4D04F408707F}"/>
    <dgm:cxn modelId="{9CDDAB10-7A5E-44D4-80AD-2236F9B8F5B6}" type="presOf" srcId="{1B61427C-3E45-47D4-80B5-26C38B89B73D}" destId="{0722FE3A-19B8-414E-9758-393DFCF26DD1}" srcOrd="0" destOrd="0" presId="urn:microsoft.com/office/officeart/2005/8/layout/radial3"/>
    <dgm:cxn modelId="{A0DA8617-59BF-4D08-8E38-BBD8E7B6F6F8}" type="presOf" srcId="{CC25487D-D31C-4A93-959E-F9F21130844E}" destId="{A2D157B2-EF3D-4080-AD68-48450D052128}" srcOrd="0" destOrd="0" presId="urn:microsoft.com/office/officeart/2005/8/layout/radial3"/>
    <dgm:cxn modelId="{86F8711A-1F25-4367-94A6-4CCF162A7669}" srcId="{CC25487D-D31C-4A93-959E-F9F21130844E}" destId="{FB76E491-D171-4E34-9C31-871A5FE1C01D}" srcOrd="3" destOrd="0" parTransId="{030E6EA9-CA1A-47FF-967A-8B973426DE11}" sibTransId="{0D86AC95-D9BC-4560-B0EA-3D5178C97551}"/>
    <dgm:cxn modelId="{BC8CCF5B-BC1E-4BF1-8CCC-F99043186D67}" type="presOf" srcId="{FB76E491-D171-4E34-9C31-871A5FE1C01D}" destId="{D17EBB39-F1A9-4CC8-947F-1E8A46B2611C}" srcOrd="0" destOrd="0" presId="urn:microsoft.com/office/officeart/2005/8/layout/radial3"/>
    <dgm:cxn modelId="{CF954760-03D1-4200-8ACF-CA04DEA2F8F0}" type="presOf" srcId="{BB12FC77-6C0F-47AD-BC1E-E48BECCB6948}" destId="{ECC7C10B-24DC-452B-B44F-87A9D8F80F42}" srcOrd="0" destOrd="0" presId="urn:microsoft.com/office/officeart/2005/8/layout/radial3"/>
    <dgm:cxn modelId="{A73C8263-2070-4260-99C9-EE9F13B76EE0}" type="presOf" srcId="{CCC6687A-56E2-4D18-A67E-4039C6B8E012}" destId="{5053D29C-D0B1-43C0-82E8-39A907D33E35}" srcOrd="0" destOrd="0" presId="urn:microsoft.com/office/officeart/2005/8/layout/radial3"/>
    <dgm:cxn modelId="{E4C3F54C-9541-4D64-B7C1-73D190D7FE09}" type="presOf" srcId="{84B4BC7F-0155-4C76-8E70-88E5359BE71F}" destId="{E0260B79-219A-4008-A6D4-A34F28081B19}" srcOrd="0" destOrd="0" presId="urn:microsoft.com/office/officeart/2005/8/layout/radial3"/>
    <dgm:cxn modelId="{1EF7926F-F78E-4C09-BEB5-FD796C23FCFD}" srcId="{CC25487D-D31C-4A93-959E-F9F21130844E}" destId="{84B4BC7F-0155-4C76-8E70-88E5359BE71F}" srcOrd="6" destOrd="0" parTransId="{D7B291A9-4FF2-4C80-9F79-09A7F812D4E1}" sibTransId="{7011CDF8-F1F2-427B-8CE8-83491F803AF5}"/>
    <dgm:cxn modelId="{37DF7191-F124-4A2A-A368-40B26D352175}" type="presOf" srcId="{0660ECE8-BEE2-478A-8883-DE43611D198E}" destId="{2DA2DE59-474F-46FB-9897-CC518F287022}" srcOrd="0" destOrd="0" presId="urn:microsoft.com/office/officeart/2005/8/layout/radial3"/>
    <dgm:cxn modelId="{F0518D9B-68C2-4FBE-8A91-1318E5932FF6}" type="presOf" srcId="{117EC686-256D-46B9-AC8D-E3416B9037ED}" destId="{2EB87558-32FB-4A84-B745-2F1717CF682E}" srcOrd="0" destOrd="0" presId="urn:microsoft.com/office/officeart/2005/8/layout/radial3"/>
    <dgm:cxn modelId="{096C2DAF-BA25-404B-AF2B-1334EBDC0541}" srcId="{CC25487D-D31C-4A93-959E-F9F21130844E}" destId="{0660ECE8-BEE2-478A-8883-DE43611D198E}" srcOrd="1" destOrd="0" parTransId="{B4DAEB0F-1B32-4BD9-B426-1DAB5AAC38E9}" sibTransId="{0D94F68C-F363-4469-8DD5-BE901F4F3DA6}"/>
    <dgm:cxn modelId="{37D06FDE-6D57-48B2-BB50-927391AAE11B}" srcId="{CC25487D-D31C-4A93-959E-F9F21130844E}" destId="{CCC6687A-56E2-4D18-A67E-4039C6B8E012}" srcOrd="5" destOrd="0" parTransId="{B483DE61-765A-4E07-B52C-5C1EFD04F823}" sibTransId="{3C6F0C7F-F8C6-402C-B091-752F0CD2BE57}"/>
    <dgm:cxn modelId="{79471FFA-1F4B-4E7A-9AF5-B7B97A99E9C2}" srcId="{117EC686-256D-46B9-AC8D-E3416B9037ED}" destId="{CC25487D-D31C-4A93-959E-F9F21130844E}" srcOrd="0" destOrd="0" parTransId="{03581004-40DB-489F-904B-20CC64A7BBBB}" sibTransId="{CA6B6999-EFFB-46F0-AF2E-D050F4FE577D}"/>
    <dgm:cxn modelId="{C4A8DBFD-82C5-4567-A56C-E3A725F08ADA}" srcId="{CC25487D-D31C-4A93-959E-F9F21130844E}" destId="{E1BD8274-5386-4C96-ACA2-B5E70E40D2CB}" srcOrd="4" destOrd="0" parTransId="{8C8F8F02-F3EF-4E6B-8DCE-6E54BCD2A2DA}" sibTransId="{FA73CBF0-C942-46B0-8E29-75FAECEE74AB}"/>
    <dgm:cxn modelId="{7B640049-D0B5-48F4-9080-E0015F63FD7C}" type="presParOf" srcId="{2EB87558-32FB-4A84-B745-2F1717CF682E}" destId="{64E17925-C2B5-4F5F-9570-10D7B7529D12}" srcOrd="0" destOrd="0" presId="urn:microsoft.com/office/officeart/2005/8/layout/radial3"/>
    <dgm:cxn modelId="{2461CD53-B991-4E8C-8DCD-C3B7138B42EB}" type="presParOf" srcId="{64E17925-C2B5-4F5F-9570-10D7B7529D12}" destId="{A2D157B2-EF3D-4080-AD68-48450D052128}" srcOrd="0" destOrd="0" presId="urn:microsoft.com/office/officeart/2005/8/layout/radial3"/>
    <dgm:cxn modelId="{52647D85-85A2-4839-983E-AB7C22C6429F}" type="presParOf" srcId="{64E17925-C2B5-4F5F-9570-10D7B7529D12}" destId="{0722FE3A-19B8-414E-9758-393DFCF26DD1}" srcOrd="1" destOrd="0" presId="urn:microsoft.com/office/officeart/2005/8/layout/radial3"/>
    <dgm:cxn modelId="{4AD37D28-8877-4288-A8CC-72378FA0FA26}" type="presParOf" srcId="{64E17925-C2B5-4F5F-9570-10D7B7529D12}" destId="{2DA2DE59-474F-46FB-9897-CC518F287022}" srcOrd="2" destOrd="0" presId="urn:microsoft.com/office/officeart/2005/8/layout/radial3"/>
    <dgm:cxn modelId="{DEE346E3-6396-4FCF-993A-9319EDC0AF49}" type="presParOf" srcId="{64E17925-C2B5-4F5F-9570-10D7B7529D12}" destId="{ECC7C10B-24DC-452B-B44F-87A9D8F80F42}" srcOrd="3" destOrd="0" presId="urn:microsoft.com/office/officeart/2005/8/layout/radial3"/>
    <dgm:cxn modelId="{1F818B48-165D-42D9-B39E-63932938BB8D}" type="presParOf" srcId="{64E17925-C2B5-4F5F-9570-10D7B7529D12}" destId="{D17EBB39-F1A9-4CC8-947F-1E8A46B2611C}" srcOrd="4" destOrd="0" presId="urn:microsoft.com/office/officeart/2005/8/layout/radial3"/>
    <dgm:cxn modelId="{FA5C8621-EA3E-46E4-87B9-773CBE692F41}" type="presParOf" srcId="{64E17925-C2B5-4F5F-9570-10D7B7529D12}" destId="{698F8A52-C69C-4661-B921-47D0E5DD48A5}" srcOrd="5" destOrd="0" presId="urn:microsoft.com/office/officeart/2005/8/layout/radial3"/>
    <dgm:cxn modelId="{A499D978-8FEF-4D20-8B2F-2BD154CA4A5E}" type="presParOf" srcId="{64E17925-C2B5-4F5F-9570-10D7B7529D12}" destId="{5053D29C-D0B1-43C0-82E8-39A907D33E35}" srcOrd="6" destOrd="0" presId="urn:microsoft.com/office/officeart/2005/8/layout/radial3"/>
    <dgm:cxn modelId="{AED0F21E-99FD-4C52-8EC7-D8CDE4DD7551}" type="presParOf" srcId="{64E17925-C2B5-4F5F-9570-10D7B7529D12}" destId="{E0260B79-219A-4008-A6D4-A34F28081B1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57B2-EF3D-4080-AD68-48450D052128}">
      <dsp:nvSpPr>
        <dsp:cNvPr id="0" name=""/>
        <dsp:cNvSpPr/>
      </dsp:nvSpPr>
      <dsp:spPr>
        <a:xfrm>
          <a:off x="3955495" y="1384067"/>
          <a:ext cx="3310553" cy="331055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32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Was wünschen Sie sich? Was ist Ihnen wichtig?</a:t>
          </a:r>
          <a:endParaRPr lang="de-DE" sz="3200" kern="1200" dirty="0"/>
        </a:p>
      </dsp:txBody>
      <dsp:txXfrm>
        <a:off x="4440314" y="1868886"/>
        <a:ext cx="2340915" cy="2340915"/>
      </dsp:txXfrm>
    </dsp:sp>
    <dsp:sp modelId="{0722FE3A-19B8-414E-9758-393DFCF26DD1}">
      <dsp:nvSpPr>
        <dsp:cNvPr id="0" name=""/>
        <dsp:cNvSpPr/>
      </dsp:nvSpPr>
      <dsp:spPr>
        <a:xfrm>
          <a:off x="4783134" y="54557"/>
          <a:ext cx="1655276" cy="1655276"/>
        </a:xfrm>
        <a:prstGeom prst="ellipse">
          <a:avLst/>
        </a:prstGeom>
        <a:solidFill>
          <a:schemeClr val="accent5">
            <a:alpha val="50000"/>
            <a:hueOff val="-2425846"/>
            <a:satOff val="10035"/>
            <a:lumOff val="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Arbeits-umfänge, Anwesenheit</a:t>
          </a:r>
          <a:endParaRPr lang="de-DE" sz="1400" kern="1200" dirty="0"/>
        </a:p>
      </dsp:txBody>
      <dsp:txXfrm>
        <a:off x="5025544" y="296967"/>
        <a:ext cx="1170456" cy="1170456"/>
      </dsp:txXfrm>
    </dsp:sp>
    <dsp:sp modelId="{2DA2DE59-474F-46FB-9897-CC518F287022}">
      <dsp:nvSpPr>
        <dsp:cNvPr id="0" name=""/>
        <dsp:cNvSpPr/>
      </dsp:nvSpPr>
      <dsp:spPr>
        <a:xfrm>
          <a:off x="6469660" y="866746"/>
          <a:ext cx="1655276" cy="1655276"/>
        </a:xfrm>
        <a:prstGeom prst="ellipse">
          <a:avLst/>
        </a:prstGeom>
        <a:solidFill>
          <a:schemeClr val="accent5">
            <a:alpha val="50000"/>
            <a:hueOff val="-4851693"/>
            <a:satOff val="20071"/>
            <a:lumOff val="6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Feedback</a:t>
          </a:r>
          <a:endParaRPr lang="de-DE" sz="1400" kern="1200" dirty="0"/>
        </a:p>
      </dsp:txBody>
      <dsp:txXfrm>
        <a:off x="6712070" y="1109156"/>
        <a:ext cx="1170456" cy="1170456"/>
      </dsp:txXfrm>
    </dsp:sp>
    <dsp:sp modelId="{ECC7C10B-24DC-452B-B44F-87A9D8F80F42}">
      <dsp:nvSpPr>
        <dsp:cNvPr id="0" name=""/>
        <dsp:cNvSpPr/>
      </dsp:nvSpPr>
      <dsp:spPr>
        <a:xfrm>
          <a:off x="6886198" y="2691716"/>
          <a:ext cx="1655276" cy="1655276"/>
        </a:xfrm>
        <a:prstGeom prst="ellipse">
          <a:avLst/>
        </a:prstGeom>
        <a:solidFill>
          <a:schemeClr val="accent5">
            <a:alpha val="50000"/>
            <a:hueOff val="-7277538"/>
            <a:satOff val="30106"/>
            <a:lumOff val="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Nutzung von </a:t>
          </a:r>
          <a:b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</a:b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KI-Tools</a:t>
          </a:r>
          <a:endParaRPr lang="de-DE" sz="1400" kern="1200" dirty="0"/>
        </a:p>
      </dsp:txBody>
      <dsp:txXfrm>
        <a:off x="7128608" y="2934126"/>
        <a:ext cx="1170456" cy="1170456"/>
      </dsp:txXfrm>
    </dsp:sp>
    <dsp:sp modelId="{D17EBB39-F1A9-4CC8-947F-1E8A46B2611C}">
      <dsp:nvSpPr>
        <dsp:cNvPr id="0" name=""/>
        <dsp:cNvSpPr/>
      </dsp:nvSpPr>
      <dsp:spPr>
        <a:xfrm>
          <a:off x="5719085" y="4155229"/>
          <a:ext cx="1655276" cy="1655276"/>
        </a:xfrm>
        <a:prstGeom prst="ellipse">
          <a:avLst/>
        </a:prstGeom>
        <a:solidFill>
          <a:schemeClr val="accent5">
            <a:alpha val="50000"/>
            <a:hueOff val="-9703385"/>
            <a:satOff val="40142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Kommunikation Erreichbarkeit </a:t>
          </a:r>
          <a:endParaRPr lang="de-DE" sz="1400" kern="1200" dirty="0"/>
        </a:p>
      </dsp:txBody>
      <dsp:txXfrm>
        <a:off x="5961495" y="4397639"/>
        <a:ext cx="1170456" cy="1170456"/>
      </dsp:txXfrm>
    </dsp:sp>
    <dsp:sp modelId="{698F8A52-C69C-4661-B921-47D0E5DD48A5}">
      <dsp:nvSpPr>
        <dsp:cNvPr id="0" name=""/>
        <dsp:cNvSpPr/>
      </dsp:nvSpPr>
      <dsp:spPr>
        <a:xfrm>
          <a:off x="3847182" y="4155229"/>
          <a:ext cx="1655276" cy="1655276"/>
        </a:xfrm>
        <a:prstGeom prst="ellipse">
          <a:avLst/>
        </a:prstGeom>
        <a:solidFill>
          <a:schemeClr val="accent5">
            <a:alpha val="50000"/>
            <a:hueOff val="-12129231"/>
            <a:satOff val="50177"/>
            <a:lumOff val="1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Prüfungs-anforderungen</a:t>
          </a:r>
          <a:endParaRPr lang="de-DE" sz="1400" kern="1200" dirty="0"/>
        </a:p>
      </dsp:txBody>
      <dsp:txXfrm>
        <a:off x="4089592" y="4397639"/>
        <a:ext cx="1170456" cy="1170456"/>
      </dsp:txXfrm>
    </dsp:sp>
    <dsp:sp modelId="{5053D29C-D0B1-43C0-82E8-39A907D33E35}">
      <dsp:nvSpPr>
        <dsp:cNvPr id="0" name=""/>
        <dsp:cNvSpPr/>
      </dsp:nvSpPr>
      <dsp:spPr>
        <a:xfrm>
          <a:off x="2680069" y="2691716"/>
          <a:ext cx="1655276" cy="1655276"/>
        </a:xfrm>
        <a:prstGeom prst="ellipse">
          <a:avLst/>
        </a:prstGeom>
        <a:solidFill>
          <a:schemeClr val="accent5">
            <a:alpha val="50000"/>
            <a:hueOff val="-14555077"/>
            <a:satOff val="60213"/>
            <a:lumOff val="1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Was macht eine gute </a:t>
          </a:r>
          <a:r>
            <a:rPr lang="de-DE" sz="1400" b="0" kern="1200" dirty="0" err="1">
              <a:effectLst/>
              <a:latin typeface="Calibri Light" panose="020F0302020204030204" pitchFamily="34" charset="0"/>
              <a:ea typeface="Arial" panose="020B0604020202020204" pitchFamily="34" charset="0"/>
            </a:rPr>
            <a:t>Lehrveran-staltung</a:t>
          </a:r>
          <a:r>
            <a:rPr lang="de-DE" sz="1400" b="0" kern="1200" dirty="0">
              <a:effectLst/>
              <a:latin typeface="Calibri Light" panose="020F0302020204030204" pitchFamily="34" charset="0"/>
              <a:ea typeface="Arial" panose="020B0604020202020204" pitchFamily="34" charset="0"/>
            </a:rPr>
            <a:t> aus? </a:t>
          </a:r>
          <a:endParaRPr lang="de-DE" sz="1400" kern="1200" dirty="0"/>
        </a:p>
      </dsp:txBody>
      <dsp:txXfrm>
        <a:off x="2922479" y="2934126"/>
        <a:ext cx="1170456" cy="1170456"/>
      </dsp:txXfrm>
    </dsp:sp>
    <dsp:sp modelId="{E0260B79-219A-4008-A6D4-A34F28081B19}">
      <dsp:nvSpPr>
        <dsp:cNvPr id="0" name=""/>
        <dsp:cNvSpPr/>
      </dsp:nvSpPr>
      <dsp:spPr>
        <a:xfrm>
          <a:off x="3096607" y="866746"/>
          <a:ext cx="1655276" cy="1655276"/>
        </a:xfrm>
        <a:prstGeom prst="ellipse">
          <a:avLst/>
        </a:prstGeom>
        <a:solidFill>
          <a:schemeClr val="accent5">
            <a:alpha val="50000"/>
            <a:hueOff val="-16980923"/>
            <a:satOff val="70248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600" kern="1200" dirty="0"/>
            <a:t>…</a:t>
          </a:r>
        </a:p>
      </dsp:txBody>
      <dsp:txXfrm>
        <a:off x="3339017" y="1109156"/>
        <a:ext cx="1170456" cy="117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E23F-4DF9-4A44-AD80-07D803DFCD85}" type="datetimeFigureOut">
              <a:rPr lang="de-DE" smtClean="0"/>
              <a:t>11.04.2025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1BB7E-FCB9-45F6-AEC1-5DEAC18E02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30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BB7E-FCB9-45F6-AEC1-5DEAC18E028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40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endParaRPr lang="de-DE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1BB7E-FCB9-45F6-AEC1-5DEAC18E028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11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021E0-679A-C74A-A6DF-2095A85A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E26F39-7E14-3C48-A60B-C48D8FA21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7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0DB4-1CFF-E443-ABF1-A56B5D5C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77" y="52753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6A807C-E444-A748-8DCE-EF302926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140" y="11046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435964-7BDE-984A-8BDA-992BD58CC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777" y="212773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0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08D81-26C8-0D40-BE7B-D45440F8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999" y="5303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020CB4-6B5F-7C4F-9BE0-6B9F26925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8173" y="12684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3F8225-FE8B-5D4C-B288-578E411A9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7999" y="2336800"/>
            <a:ext cx="3932237" cy="36053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422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85309EC-6485-E445-E76A-37F23CEEB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588" y="1151702"/>
            <a:ext cx="8331577" cy="92609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DE" dirty="0"/>
              <a:t>Mastertitelformat bearbeiten – nur Text …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66E572E-19A7-2273-E6AD-1F269F0E55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1588" y="2077792"/>
            <a:ext cx="10291762" cy="2989611"/>
          </a:xfrm>
        </p:spPr>
        <p:txBody>
          <a:bodyPr wrap="square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 – Nur Text …</a:t>
            </a:r>
          </a:p>
        </p:txBody>
      </p:sp>
    </p:spTree>
    <p:extLst>
      <p:ext uri="{BB962C8B-B14F-4D97-AF65-F5344CB8AC3E}">
        <p14:creationId xmlns:p14="http://schemas.microsoft.com/office/powerpoint/2010/main" val="52109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7E492E9-D8DB-9445-B49F-DBB0F0E7D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8413"/>
            <a:ext cx="5768975" cy="3843338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E3C38-501E-7C44-8499-DBBDDE3C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88" y="1141909"/>
            <a:ext cx="5070089" cy="114609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44B63-C950-604F-AA74-3A57F5E1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88" y="2503229"/>
            <a:ext cx="5181600" cy="2592890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307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14D9F3A-6A17-1748-9C9F-C3B223C2FF68}"/>
              </a:ext>
            </a:extLst>
          </p:cNvPr>
          <p:cNvSpPr/>
          <p:nvPr userDrawn="1"/>
        </p:nvSpPr>
        <p:spPr>
          <a:xfrm>
            <a:off x="-1627" y="1268413"/>
            <a:ext cx="12192001" cy="4404258"/>
          </a:xfrm>
          <a:prstGeom prst="rect">
            <a:avLst/>
          </a:prstGeom>
          <a:solidFill>
            <a:srgbClr val="C7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FAD930-9584-894A-83FF-F57DC255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785" y="1429051"/>
            <a:ext cx="4868010" cy="114609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14F9179-1521-9B4F-99CD-024D4147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85" y="2820694"/>
            <a:ext cx="4975076" cy="2851977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66E28A10-AFD6-E34A-AF1C-EB3C1FFB98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2497" y="1429051"/>
            <a:ext cx="5768975" cy="384333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2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D3FB2-0479-B74C-B0E4-DBF11DC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2" y="1053247"/>
            <a:ext cx="10515600" cy="1390300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CCC0F0-C69C-FC4A-BF3A-81B34C7B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962" y="2631116"/>
            <a:ext cx="10515600" cy="29896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5E2B7-2C20-9147-8EBF-8C5B9856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322" y="1140923"/>
            <a:ext cx="6266987" cy="114609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BA53A-C361-F24C-970E-4106C2EDF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322" y="2131057"/>
            <a:ext cx="5181600" cy="3527281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6CA94-BC38-AD4F-B493-BDB34E79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106" y="2128517"/>
            <a:ext cx="5181600" cy="3529821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656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4EC3A-03DD-3F41-90D4-EC42BC57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583" y="1136526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14D1DC-6434-5C4E-83DA-186164046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583" y="2505075"/>
            <a:ext cx="5157787" cy="3684588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026FE6-FB1C-7F40-8886-ABEDF7DA8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8825" y="2505074"/>
            <a:ext cx="5102832" cy="3610247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36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25C8-4609-D445-8E7E-1D88EB06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21" y="1140923"/>
            <a:ext cx="6266987" cy="1146092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586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4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695C15-8A80-334B-A954-4CEE6BFAEC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51966" y="-9835"/>
            <a:ext cx="2320209" cy="132948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3AC2C4-83DF-1048-ACC7-2BD953C9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04" y="1140923"/>
            <a:ext cx="6266987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242989-F399-9044-B8BB-C1D69BD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504" y="2287015"/>
            <a:ext cx="5181600" cy="362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B0134234-2124-4743-B59E-8376C99D87B1}"/>
              </a:ext>
            </a:extLst>
          </p:cNvPr>
          <p:cNvSpPr/>
          <p:nvPr userDrawn="1"/>
        </p:nvSpPr>
        <p:spPr>
          <a:xfrm>
            <a:off x="0" y="468350"/>
            <a:ext cx="1980000" cy="180000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800" dirty="0">
                <a:solidFill>
                  <a:schemeClr val="accent1"/>
                </a:solidFill>
              </a:rPr>
              <a:t>Vorlage Vereinbarung Lehren und Lernen</a:t>
            </a:r>
          </a:p>
        </p:txBody>
      </p:sp>
      <p:sp>
        <p:nvSpPr>
          <p:cNvPr id="10" name="Eine Ecke des Rechtecks abrunden 12">
            <a:extLst>
              <a:ext uri="{FF2B5EF4-FFF2-40B4-BE49-F238E27FC236}">
                <a16:creationId xmlns:a16="http://schemas.microsoft.com/office/drawing/2014/main" id="{861D92E0-7663-8FB2-4B57-3B0BC23E5403}"/>
              </a:ext>
            </a:extLst>
          </p:cNvPr>
          <p:cNvSpPr/>
          <p:nvPr userDrawn="1"/>
        </p:nvSpPr>
        <p:spPr>
          <a:xfrm rot="10800000">
            <a:off x="1040781" y="6181840"/>
            <a:ext cx="11151219" cy="342785"/>
          </a:xfrm>
          <a:prstGeom prst="round1Rect">
            <a:avLst>
              <a:gd name="adj" fmla="val 50000"/>
            </a:avLst>
          </a:prstGeom>
          <a:solidFill>
            <a:srgbClr val="92A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C8ACABC-7ABD-67B6-5DCD-968A7318F5AF}"/>
              </a:ext>
            </a:extLst>
          </p:cNvPr>
          <p:cNvSpPr txBox="1">
            <a:spLocks/>
          </p:cNvSpPr>
          <p:nvPr userDrawn="1"/>
        </p:nvSpPr>
        <p:spPr>
          <a:xfrm>
            <a:off x="10668002" y="6181843"/>
            <a:ext cx="1524000" cy="3427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782E52-DD6A-0E4B-B34E-2A4A268F0B93}" type="datetimeFigureOut">
              <a:rPr lang="de-DE" smtClean="0">
                <a:solidFill>
                  <a:schemeClr val="accent1"/>
                </a:solidFill>
              </a:rPr>
              <a:pPr/>
              <a:t>11.04.2025</a:t>
            </a:fld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565A903-ADDA-8B80-8F1F-4635826DC674}"/>
              </a:ext>
            </a:extLst>
          </p:cNvPr>
          <p:cNvSpPr txBox="1">
            <a:spLocks/>
          </p:cNvSpPr>
          <p:nvPr userDrawn="1"/>
        </p:nvSpPr>
        <p:spPr>
          <a:xfrm>
            <a:off x="5166735" y="6181840"/>
            <a:ext cx="4982736" cy="34278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de-DE"/>
            </a:defPPr>
            <a:lvl1pPr marL="0" algn="r" defTabSz="914400" rtl="0" eaLnBrk="1" fontAlgn="ctr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Info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BEAE969-7222-E716-8A8B-84D1C748741A}"/>
              </a:ext>
            </a:extLst>
          </p:cNvPr>
          <p:cNvSpPr txBox="1">
            <a:spLocks/>
          </p:cNvSpPr>
          <p:nvPr userDrawn="1"/>
        </p:nvSpPr>
        <p:spPr>
          <a:xfrm>
            <a:off x="10177348" y="6181843"/>
            <a:ext cx="462776" cy="34278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CD28EA-43C8-1243-8817-E8C94D270A05}" type="slidenum">
              <a:rPr lang="de-DE" smtClean="0">
                <a:solidFill>
                  <a:schemeClr val="accent1"/>
                </a:solidFill>
              </a:rPr>
              <a:pPr algn="ctr"/>
              <a:t>‹Nr.›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BB3F4-B0AF-FA4A-B576-3C4E71FD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4277"/>
            <a:ext cx="9144000" cy="2018549"/>
          </a:xfrm>
        </p:spPr>
        <p:txBody>
          <a:bodyPr>
            <a:normAutofit fontScale="90000"/>
          </a:bodyPr>
          <a:lstStyle/>
          <a:p>
            <a:r>
              <a:rPr lang="de-DE" dirty="0"/>
              <a:t>Hochschulweite </a:t>
            </a:r>
            <a:br>
              <a:rPr lang="de-DE" dirty="0"/>
            </a:br>
            <a:r>
              <a:rPr lang="de-DE" dirty="0"/>
              <a:t>Vorlage zur Vereinbarung über Lehre und Lernen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3062BF-CFF6-5D40-9A1A-EC8A5C21A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3482"/>
            <a:ext cx="9144000" cy="1405800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/>
              <a:t>Erwartungen von Studierenden und Lehrenden zur Zusammenarbeit in der Lehrveranstaltung</a:t>
            </a:r>
          </a:p>
          <a:p>
            <a:r>
              <a:rPr lang="de-DE" sz="2800" dirty="0"/>
              <a:t>[</a:t>
            </a:r>
            <a:r>
              <a:rPr lang="de-DE" sz="2800" dirty="0">
                <a:highlight>
                  <a:srgbClr val="FFFF00"/>
                </a:highlight>
              </a:rPr>
              <a:t>Veranstaltungstitel</a:t>
            </a:r>
            <a:r>
              <a:rPr lang="de-DE" sz="2800" dirty="0"/>
              <a:t>]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5A90D8F-3D6C-4CA8-8DE6-02E023419A8F}"/>
              </a:ext>
            </a:extLst>
          </p:cNvPr>
          <p:cNvSpPr txBox="1">
            <a:spLocks/>
          </p:cNvSpPr>
          <p:nvPr/>
        </p:nvSpPr>
        <p:spPr>
          <a:xfrm>
            <a:off x="1524000" y="5246557"/>
            <a:ext cx="9144000" cy="445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Semester: [</a:t>
            </a:r>
            <a:r>
              <a:rPr lang="de-DE" dirty="0">
                <a:highlight>
                  <a:srgbClr val="FFFF00"/>
                </a:highlight>
              </a:rPr>
              <a:t>bitte eintragen</a:t>
            </a:r>
            <a:r>
              <a:rPr lang="de-DE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609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1630BE9-1E54-4212-9D67-0E9673DC56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955" b="8896"/>
          <a:stretch/>
        </p:blipFill>
        <p:spPr>
          <a:xfrm>
            <a:off x="529255" y="1030573"/>
            <a:ext cx="5768975" cy="4796853"/>
          </a:xfrm>
          <a:effectLst>
            <a:softEdge rad="3175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30FF14-7B4C-4708-83B3-76A595C1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464" y="1030573"/>
            <a:ext cx="3358848" cy="708286"/>
          </a:xfrm>
        </p:spPr>
        <p:txBody>
          <a:bodyPr/>
          <a:lstStyle/>
          <a:p>
            <a:r>
              <a:rPr lang="de-DE" dirty="0"/>
              <a:t>Grundannahmen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6A351-47EB-4627-B9C0-62E373E6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752" y="1738859"/>
            <a:ext cx="5576340" cy="43471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Für den Erfolg einer Lehrveranstaltung sind </a:t>
            </a:r>
            <a:r>
              <a:rPr lang="de-DE" dirty="0" err="1"/>
              <a:t>Lehrende:r</a:t>
            </a:r>
            <a:r>
              <a:rPr lang="de-DE" dirty="0"/>
              <a:t> </a:t>
            </a:r>
            <a:r>
              <a:rPr lang="de-DE" i="1" dirty="0"/>
              <a:t>und</a:t>
            </a:r>
            <a:r>
              <a:rPr lang="de-DE" dirty="0"/>
              <a:t> Studierende </a:t>
            </a:r>
            <a:r>
              <a:rPr lang="de-DE" b="1" dirty="0"/>
              <a:t>gemeinsam verantwortlich</a:t>
            </a:r>
            <a:r>
              <a:rPr lang="de-D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Seminare erfordern Dialog – Dialog erfordert </a:t>
            </a:r>
            <a:r>
              <a:rPr lang="de-DE" b="1" dirty="0"/>
              <a:t>regelmäßige</a:t>
            </a:r>
            <a:r>
              <a:rPr lang="de-DE" dirty="0"/>
              <a:t> </a:t>
            </a:r>
            <a:r>
              <a:rPr lang="de-DE" b="1" dirty="0"/>
              <a:t>Anwesenheit</a:t>
            </a:r>
            <a:r>
              <a:rPr lang="de-DE" dirty="0"/>
              <a:t>.</a:t>
            </a:r>
          </a:p>
          <a:p>
            <a:pPr marL="342900" indent="-342900"/>
            <a:r>
              <a:rPr lang="de-DE" i="1" dirty="0"/>
              <a:t>Körperliche</a:t>
            </a:r>
            <a:r>
              <a:rPr lang="de-DE" dirty="0"/>
              <a:t> Anwesenheit reicht weder für den Lernerfolg aus noch für das Gefühl, die eigene Zeit sinnvoll zu nutzen:</a:t>
            </a:r>
          </a:p>
          <a:p>
            <a:pPr marL="0" indent="0" algn="ctr">
              <a:buNone/>
            </a:pPr>
            <a:r>
              <a:rPr lang="de-DE" b="1" dirty="0"/>
              <a:t>Mitdenken, Hinterfragen, Kommentieren und Kritisieren sind notwendig und erwünscht!</a:t>
            </a:r>
          </a:p>
        </p:txBody>
      </p:sp>
    </p:spTree>
    <p:extLst>
      <p:ext uri="{BB962C8B-B14F-4D97-AF65-F5344CB8AC3E}">
        <p14:creationId xmlns:p14="http://schemas.microsoft.com/office/powerpoint/2010/main" val="332544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FAF6E-D30D-4A38-B025-5B6341D8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ich mir von Ihnen wünsche: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264BD7-0DD2-48E9-9852-A5AEA220D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588" y="1813810"/>
            <a:ext cx="10291762" cy="38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effectLst/>
                <a:ea typeface="Arial" panose="020B0604020202020204" pitchFamily="34" charset="0"/>
              </a:rPr>
              <a:t>Nehmen Sie Ihren Lernprozess in die Hand: Äußern Sie, was Sie brauchen, um in der Veranstaltung erfolgreich zu lernen.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Engagiertes Mitdenken und -arbeiten </a:t>
            </a:r>
            <a:r>
              <a:rPr lang="de-DE" u="sng" dirty="0"/>
              <a:t>vor und in den Seminarsitzungen</a:t>
            </a:r>
            <a:r>
              <a:rPr lang="de-DE" dirty="0"/>
              <a:t>: Kommentieren, hinterfragen und kritisieren Sie die Gegenstände der Lehrveranstaltung!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Feedback: Ich möchte meine Lehre weiterentwickeln – dafür benötige ich Ihre Rückmeldung (mündlich, schriftlich und/oder im Rahmen einer Lehrveranstaltungsbefragung)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Regelmäßige Teilnahme: nicht mehr als zwei Sitzungen fehlen; kurze Information, falls weiteres Fehlen unumgänglich 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00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77B2D6D-C251-44CD-A542-A0524EA7B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133112"/>
              </p:ext>
            </p:extLst>
          </p:nvPr>
        </p:nvGraphicFramePr>
        <p:xfrm>
          <a:off x="665654" y="273270"/>
          <a:ext cx="11221545" cy="586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58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1FF07-4AA8-4AF9-83C9-DCA6DD98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erreichen Sie mich: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913738-543A-4306-9AD8-CE3D3E947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[</a:t>
            </a:r>
            <a:r>
              <a:rPr lang="de-DE" dirty="0">
                <a:highlight>
                  <a:srgbClr val="FFFF00"/>
                </a:highlight>
              </a:rPr>
              <a:t>bevorzugte Art(en) der Kontaktaufnahme eintragen, z.B. E-Mail-Adresse, Link und Zeiten zur Online-Sprechstunde, Raum und Zeiten für Sprechstunde vor Ort</a:t>
            </a:r>
            <a:r>
              <a:rPr lang="de-DE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936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HHD Officefarben 1">
      <a:dk1>
        <a:srgbClr val="000000"/>
      </a:dk1>
      <a:lt1>
        <a:srgbClr val="FFFFFF"/>
      </a:lt1>
      <a:dk2>
        <a:srgbClr val="FFC40A"/>
      </a:dk2>
      <a:lt2>
        <a:srgbClr val="FFFFFF"/>
      </a:lt2>
      <a:accent1>
        <a:srgbClr val="1C426F"/>
      </a:accent1>
      <a:accent2>
        <a:srgbClr val="FFC40A"/>
      </a:accent2>
      <a:accent3>
        <a:srgbClr val="1C9AD7"/>
      </a:accent3>
      <a:accent4>
        <a:srgbClr val="D9E126"/>
      </a:accent4>
      <a:accent5>
        <a:srgbClr val="94788E"/>
      </a:accent5>
      <a:accent6>
        <a:srgbClr val="EA8B2D"/>
      </a:accent6>
      <a:hlink>
        <a:srgbClr val="015686"/>
      </a:hlink>
      <a:folHlink>
        <a:srgbClr val="1C9A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HD PPT 16-9_mac" id="{AABB98D3-FF2D-4F9D-B4C2-457911513FAF}" vid="{3A660033-DF7B-47A0-8176-38E35C1F5D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246</Words>
  <Application>Microsoft Office PowerPoint</Application>
  <PresentationFormat>Breitbild</PresentationFormat>
  <Paragraphs>26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Calibri</vt:lpstr>
      <vt:lpstr>Wingdings</vt:lpstr>
      <vt:lpstr>Office</vt:lpstr>
      <vt:lpstr>Hochschulweite  Vorlage zur Vereinbarung über Lehre und Lernen</vt:lpstr>
      <vt:lpstr>Grundannahmen</vt:lpstr>
      <vt:lpstr>Was ich mir von Ihnen wünsche:</vt:lpstr>
      <vt:lpstr>PowerPoint-Präsentation</vt:lpstr>
      <vt:lpstr>So erreichen Sie mich: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H1</dc:title>
  <dc:creator>Ulrich Birtel</dc:creator>
  <cp:lastModifiedBy>Lutz Albert Schroeder</cp:lastModifiedBy>
  <cp:revision>42</cp:revision>
  <dcterms:created xsi:type="dcterms:W3CDTF">2022-05-02T10:09:20Z</dcterms:created>
  <dcterms:modified xsi:type="dcterms:W3CDTF">2025-04-11T13:34:12Z</dcterms:modified>
</cp:coreProperties>
</file>